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109" r:id="rId2"/>
    <p:sldMasterId id="2147484237" r:id="rId3"/>
  </p:sldMasterIdLst>
  <p:notesMasterIdLst>
    <p:notesMasterId r:id="rId117"/>
  </p:notesMasterIdLst>
  <p:sldIdLst>
    <p:sldId id="477" r:id="rId4"/>
    <p:sldId id="733" r:id="rId5"/>
    <p:sldId id="737" r:id="rId6"/>
    <p:sldId id="734" r:id="rId7"/>
    <p:sldId id="571" r:id="rId8"/>
    <p:sldId id="687" r:id="rId9"/>
    <p:sldId id="724" r:id="rId10"/>
    <p:sldId id="718" r:id="rId11"/>
    <p:sldId id="956" r:id="rId12"/>
    <p:sldId id="738" r:id="rId13"/>
    <p:sldId id="735" r:id="rId14"/>
    <p:sldId id="803" r:id="rId15"/>
    <p:sldId id="640" r:id="rId16"/>
    <p:sldId id="753" r:id="rId17"/>
    <p:sldId id="909" r:id="rId18"/>
    <p:sldId id="804" r:id="rId19"/>
    <p:sldId id="757" r:id="rId20"/>
    <p:sldId id="755" r:id="rId21"/>
    <p:sldId id="760" r:id="rId22"/>
    <p:sldId id="912" r:id="rId23"/>
    <p:sldId id="935" r:id="rId24"/>
    <p:sldId id="952" r:id="rId25"/>
    <p:sldId id="802" r:id="rId26"/>
    <p:sldId id="904" r:id="rId27"/>
    <p:sldId id="936" r:id="rId28"/>
    <p:sldId id="812" r:id="rId29"/>
    <p:sldId id="957" r:id="rId30"/>
    <p:sldId id="813" r:id="rId31"/>
    <p:sldId id="815" r:id="rId32"/>
    <p:sldId id="818" r:id="rId33"/>
    <p:sldId id="819" r:id="rId34"/>
    <p:sldId id="958" r:id="rId35"/>
    <p:sldId id="821" r:id="rId36"/>
    <p:sldId id="914" r:id="rId37"/>
    <p:sldId id="937" r:id="rId38"/>
    <p:sldId id="823" r:id="rId39"/>
    <p:sldId id="948" r:id="rId40"/>
    <p:sldId id="824" r:id="rId41"/>
    <p:sldId id="826" r:id="rId42"/>
    <p:sldId id="949" r:id="rId43"/>
    <p:sldId id="831" r:id="rId44"/>
    <p:sldId id="832" r:id="rId45"/>
    <p:sldId id="921" r:id="rId46"/>
    <p:sldId id="923" r:id="rId47"/>
    <p:sldId id="924" r:id="rId48"/>
    <p:sldId id="925" r:id="rId49"/>
    <p:sldId id="926" r:id="rId50"/>
    <p:sldId id="927" r:id="rId51"/>
    <p:sldId id="928" r:id="rId52"/>
    <p:sldId id="766" r:id="rId53"/>
    <p:sldId id="873" r:id="rId54"/>
    <p:sldId id="950" r:id="rId55"/>
    <p:sldId id="942" r:id="rId56"/>
    <p:sldId id="875" r:id="rId57"/>
    <p:sldId id="876" r:id="rId58"/>
    <p:sldId id="877" r:id="rId59"/>
    <p:sldId id="878" r:id="rId60"/>
    <p:sldId id="879" r:id="rId61"/>
    <p:sldId id="932" r:id="rId62"/>
    <p:sldId id="880" r:id="rId63"/>
    <p:sldId id="881" r:id="rId64"/>
    <p:sldId id="929" r:id="rId65"/>
    <p:sldId id="930" r:id="rId66"/>
    <p:sldId id="883" r:id="rId67"/>
    <p:sldId id="884" r:id="rId68"/>
    <p:sldId id="886" r:id="rId69"/>
    <p:sldId id="887" r:id="rId70"/>
    <p:sldId id="888" r:id="rId71"/>
    <p:sldId id="889" r:id="rId72"/>
    <p:sldId id="890" r:id="rId73"/>
    <p:sldId id="931" r:id="rId74"/>
    <p:sldId id="939" r:id="rId75"/>
    <p:sldId id="891" r:id="rId76"/>
    <p:sldId id="953" r:id="rId77"/>
    <p:sldId id="938" r:id="rId78"/>
    <p:sldId id="934" r:id="rId79"/>
    <p:sldId id="940" r:id="rId80"/>
    <p:sldId id="899" r:id="rId81"/>
    <p:sldId id="900" r:id="rId82"/>
    <p:sldId id="793" r:id="rId83"/>
    <p:sldId id="834" r:id="rId84"/>
    <p:sldId id="951" r:id="rId85"/>
    <p:sldId id="941" r:id="rId86"/>
    <p:sldId id="835" r:id="rId87"/>
    <p:sldId id="836" r:id="rId88"/>
    <p:sldId id="915" r:id="rId89"/>
    <p:sldId id="943" r:id="rId90"/>
    <p:sldId id="837" r:id="rId91"/>
    <p:sldId id="838" r:id="rId92"/>
    <p:sldId id="839" r:id="rId93"/>
    <p:sldId id="840" r:id="rId94"/>
    <p:sldId id="841" r:id="rId95"/>
    <p:sldId id="842" r:id="rId96"/>
    <p:sldId id="916" r:id="rId97"/>
    <p:sldId id="854" r:id="rId98"/>
    <p:sldId id="855" r:id="rId99"/>
    <p:sldId id="917" r:id="rId100"/>
    <p:sldId id="944" r:id="rId101"/>
    <p:sldId id="918" r:id="rId102"/>
    <p:sldId id="945" r:id="rId103"/>
    <p:sldId id="919" r:id="rId104"/>
    <p:sldId id="947" r:id="rId105"/>
    <p:sldId id="871" r:id="rId106"/>
    <p:sldId id="872" r:id="rId107"/>
    <p:sldId id="954" r:id="rId108"/>
    <p:sldId id="955" r:id="rId109"/>
    <p:sldId id="959" r:id="rId110"/>
    <p:sldId id="901" r:id="rId111"/>
    <p:sldId id="843" r:id="rId112"/>
    <p:sldId id="920" r:id="rId113"/>
    <p:sldId id="844" r:id="rId114"/>
    <p:sldId id="903" r:id="rId115"/>
    <p:sldId id="902" r:id="rId11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Default Section" id="{F75D5F41-8893-43DD-97BB-809B3585F3A8}">
          <p14:sldIdLst>
            <p14:sldId id="477"/>
            <p14:sldId id="733"/>
            <p14:sldId id="737"/>
          </p14:sldIdLst>
        </p14:section>
        <p14:section name="INTRO" id="{3B2B2F6F-7B8A-489E-9436-8A810E203A45}">
          <p14:sldIdLst>
            <p14:sldId id="734"/>
            <p14:sldId id="571"/>
            <p14:sldId id="687"/>
            <p14:sldId id="724"/>
            <p14:sldId id="718"/>
            <p14:sldId id="956"/>
          </p14:sldIdLst>
        </p14:section>
        <p14:section name="DEVICE APIs" id="{41190143-F7C9-43CD-B5A6-E2DE107A4654}">
          <p14:sldIdLst>
            <p14:sldId id="738"/>
            <p14:sldId id="735"/>
            <p14:sldId id="803"/>
            <p14:sldId id="640"/>
            <p14:sldId id="753"/>
            <p14:sldId id="909"/>
            <p14:sldId id="804"/>
            <p14:sldId id="757"/>
            <p14:sldId id="755"/>
            <p14:sldId id="760"/>
            <p14:sldId id="912"/>
            <p14:sldId id="935"/>
            <p14:sldId id="952"/>
            <p14:sldId id="802"/>
            <p14:sldId id="904"/>
          </p14:sldIdLst>
        </p14:section>
        <p14:section name="YANG" id="{B372EB15-73EC-4784-9DE2-9518E22280B6}">
          <p14:sldIdLst>
            <p14:sldId id="936"/>
            <p14:sldId id="812"/>
            <p14:sldId id="957"/>
            <p14:sldId id="813"/>
            <p14:sldId id="815"/>
            <p14:sldId id="818"/>
            <p14:sldId id="819"/>
            <p14:sldId id="958"/>
            <p14:sldId id="821"/>
            <p14:sldId id="914"/>
            <p14:sldId id="937"/>
            <p14:sldId id="823"/>
            <p14:sldId id="948"/>
            <p14:sldId id="824"/>
            <p14:sldId id="826"/>
            <p14:sldId id="949"/>
            <p14:sldId id="831"/>
            <p14:sldId id="832"/>
          </p14:sldIdLst>
        </p14:section>
        <p14:section name="RESTCONF" id="{A1E91A81-A67D-422C-8F79-3865E225B775}">
          <p14:sldIdLst>
            <p14:sldId id="921"/>
            <p14:sldId id="923"/>
            <p14:sldId id="924"/>
            <p14:sldId id="925"/>
            <p14:sldId id="926"/>
            <p14:sldId id="927"/>
            <p14:sldId id="928"/>
            <p14:sldId id="766"/>
            <p14:sldId id="873"/>
            <p14:sldId id="950"/>
            <p14:sldId id="942"/>
            <p14:sldId id="875"/>
            <p14:sldId id="876"/>
            <p14:sldId id="877"/>
            <p14:sldId id="878"/>
            <p14:sldId id="879"/>
            <p14:sldId id="932"/>
            <p14:sldId id="880"/>
            <p14:sldId id="881"/>
            <p14:sldId id="929"/>
            <p14:sldId id="930"/>
            <p14:sldId id="883"/>
            <p14:sldId id="884"/>
            <p14:sldId id="886"/>
            <p14:sldId id="887"/>
            <p14:sldId id="888"/>
            <p14:sldId id="889"/>
            <p14:sldId id="890"/>
            <p14:sldId id="931"/>
            <p14:sldId id="939"/>
            <p14:sldId id="891"/>
            <p14:sldId id="953"/>
            <p14:sldId id="938"/>
            <p14:sldId id="934"/>
            <p14:sldId id="940"/>
            <p14:sldId id="899"/>
            <p14:sldId id="900"/>
          </p14:sldIdLst>
        </p14:section>
        <p14:section name="NETCONF" id="{BCB0EF61-D7E7-4141-82D8-5F65AB898325}">
          <p14:sldIdLst>
            <p14:sldId id="793"/>
            <p14:sldId id="834"/>
            <p14:sldId id="951"/>
            <p14:sldId id="941"/>
            <p14:sldId id="835"/>
            <p14:sldId id="836"/>
            <p14:sldId id="915"/>
            <p14:sldId id="943"/>
            <p14:sldId id="837"/>
            <p14:sldId id="838"/>
            <p14:sldId id="839"/>
            <p14:sldId id="840"/>
            <p14:sldId id="841"/>
            <p14:sldId id="842"/>
            <p14:sldId id="916"/>
            <p14:sldId id="854"/>
            <p14:sldId id="855"/>
            <p14:sldId id="917"/>
            <p14:sldId id="944"/>
            <p14:sldId id="918"/>
            <p14:sldId id="945"/>
            <p14:sldId id="919"/>
            <p14:sldId id="947"/>
            <p14:sldId id="871"/>
            <p14:sldId id="872"/>
          </p14:sldIdLst>
        </p14:section>
        <p14:section name="Security Considerations" id="{153F1491-0432-4B10-AE83-B5DEFC06D6B0}">
          <p14:sldIdLst>
            <p14:sldId id="954"/>
            <p14:sldId id="955"/>
            <p14:sldId id="959"/>
          </p14:sldIdLst>
        </p14:section>
        <p14:section name="WRAPUP" id="{4228F8C3-2CBC-4C1D-8AFC-2DA25F6179CB}">
          <p14:sldIdLst>
            <p14:sldId id="901"/>
            <p14:sldId id="843"/>
            <p14:sldId id="920"/>
            <p14:sldId id="844"/>
            <p14:sldId id="903"/>
            <p14:sldId id="902"/>
          </p14:sldIdLst>
        </p14:section>
      </p14:sectionLst>
    </p:ex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benson@cisco.com" initials="" lastIdx="8" clrIdx="0">
    <p:extLst>
      <p:ext uri="{19B8F6BF-5375-455C-9EA6-DF929625EA0E}">
        <p15:presenceInfo xmlns:p15="http://schemas.microsoft.com/office/powerpoint/2012/main" userId="S-1-5-21-1708537768-1303643608-725345543-3059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000000"/>
    <a:srgbClr val="00B050"/>
    <a:srgbClr val="AB0810"/>
    <a:srgbClr val="024C90"/>
    <a:srgbClr val="2790BF"/>
    <a:srgbClr val="00BCEB"/>
    <a:srgbClr val="F4F4F4"/>
    <a:srgbClr val="FF9300"/>
    <a:srgbClr val="F67F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0" autoAdjust="0"/>
    <p:restoredTop sz="59535" autoAdjust="0"/>
  </p:normalViewPr>
  <p:slideViewPr>
    <p:cSldViewPr snapToGrid="0" showGuides="1">
      <p:cViewPr varScale="1">
        <p:scale>
          <a:sx n="86" d="100"/>
          <a:sy n="86" d="100"/>
        </p:scale>
        <p:origin x="438" y="78"/>
      </p:cViewPr>
      <p:guideLst>
        <p:guide orient="horz" pos="1620"/>
        <p:guide pos="33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53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notesMaster" Target="notesMasters/notesMaster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commentAuthors" Target="commentAuthor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presProps" Target="presProp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3/27/2020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ools.ietf.org/html/draft-ietf-l3sm-l3vpn-service-model-19"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bj4668/pyan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ools.ietf.org/html/rfc4741"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s://tools.ietf.org/html/rfc6241"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ncclient.readthedocs.i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cisco.com/c/en/us/td/docs/ios-xml/ios/prog/configuration/1612/b_1612_programmability_cg/netconf_and_restconf_service_level_acls.html"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1948449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Secondly, in this part, we will be focusing on investigating and leveraging YANG Device Data Models to directly inspect and configure network elements. However, YANG Data Models are also available, and being developed, that represent a "Network Service" to describe a network construct that spans across an entire network.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For example, </a:t>
            </a:r>
            <a:r>
              <a:rPr lang="en-US" sz="1200" b="0" i="0" kern="1200" dirty="0">
                <a:solidFill>
                  <a:schemeClr val="tx1"/>
                </a:solidFill>
                <a:effectLst/>
                <a:latin typeface="+mn-lt"/>
                <a:ea typeface="ＭＳ Ｐゴシック" charset="0"/>
                <a:cs typeface="ＭＳ Ｐゴシック" charset="0"/>
                <a:hlinkClick r:id="rId3"/>
              </a:rPr>
              <a:t>draft-ietf-l3sm-l3vpn-service-model-19</a:t>
            </a:r>
            <a:r>
              <a:rPr lang="en-US" sz="1200" b="0" i="0" kern="1200" dirty="0">
                <a:solidFill>
                  <a:schemeClr val="tx1"/>
                </a:solidFill>
                <a:effectLst/>
                <a:latin typeface="+mn-lt"/>
                <a:ea typeface="ＭＳ Ｐゴシック" charset="0"/>
                <a:cs typeface="ＭＳ Ｐゴシック" charset="0"/>
              </a:rPr>
              <a:t> is: </a:t>
            </a:r>
          </a:p>
          <a:p>
            <a:r>
              <a:rPr lang="en-US" dirty="0">
                <a:effectLst/>
              </a:rPr>
              <a:t>“a YANG data model that can be used for communication between customers and network operators and to deliver a Layer 3 Provider Provisioned VPN service”</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Typically the Service Data Models would be supported on Network Orchestration solutions rather than directly by individual network elements. Network operations would use the Service Models to describe the needs across the network within the orchestrator which then leverages Device Data Models to perform the actual end configuration.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125607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Wait... I'm sure you're asking yourself, "Who writes YANG Models?". Well that is a great question. Technically </a:t>
            </a:r>
            <a:r>
              <a:rPr lang="en-US" sz="1200" b="0" i="1" kern="1200" dirty="0">
                <a:solidFill>
                  <a:schemeClr val="tx1"/>
                </a:solidFill>
                <a:effectLst/>
                <a:latin typeface="+mn-lt"/>
                <a:ea typeface="ＭＳ Ｐゴシック" charset="0"/>
                <a:cs typeface="ＭＳ Ｐゴシック" charset="0"/>
              </a:rPr>
              <a:t>anyone</a:t>
            </a:r>
            <a:r>
              <a:rPr lang="en-US" sz="1200" b="0" i="0" kern="1200" dirty="0">
                <a:solidFill>
                  <a:schemeClr val="tx1"/>
                </a:solidFill>
                <a:effectLst/>
                <a:latin typeface="+mn-lt"/>
                <a:ea typeface="ＭＳ Ｐゴシック" charset="0"/>
                <a:cs typeface="ＭＳ Ｐゴシック" charset="0"/>
              </a:rPr>
              <a:t> can write a YANG Model, all it takes is an idea and a knowledge of the YANG Language. However for practical purposed, the most used models come from one of two places.</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Debating the pros and cons of individual models, and the different sources is beyond the scope of this presentation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02949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A language isn't very useful if you don’t do something with it, and the YANG language is used to write </a:t>
            </a:r>
            <a:r>
              <a:rPr lang="en-US" sz="1200" b="1" i="0" kern="1200" dirty="0">
                <a:solidFill>
                  <a:schemeClr val="tx1"/>
                </a:solidFill>
                <a:effectLst/>
                <a:latin typeface="+mn-lt"/>
                <a:ea typeface="ＭＳ Ｐゴシック" charset="0"/>
                <a:cs typeface="ＭＳ Ｐゴシック" charset="0"/>
              </a:rPr>
              <a:t>YANG Data Models</a:t>
            </a:r>
            <a:r>
              <a:rPr lang="en-US" sz="1200" b="0" i="0" kern="1200" dirty="0">
                <a:solidFill>
                  <a:schemeClr val="tx1"/>
                </a:solidFill>
                <a:effectLst/>
                <a:latin typeface="+mn-lt"/>
                <a:ea typeface="ＭＳ Ｐゴシック" charset="0"/>
                <a:cs typeface="ＭＳ Ｐゴシック" charset="0"/>
              </a:rPr>
              <a:t>. An individual data model, called a "YANG Module", will describe some aspect of networking. </a:t>
            </a: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374123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An important aspect of developing with new languages and APIs, is having access to tools and utilities that make the job easier. One very helpful tool for working with YANG Data Models is </a:t>
            </a:r>
            <a:r>
              <a:rPr lang="en-US" sz="1200" b="0" i="0" kern="1200" dirty="0">
                <a:solidFill>
                  <a:schemeClr val="tx1"/>
                </a:solidFill>
                <a:effectLst/>
                <a:latin typeface="+mn-lt"/>
                <a:ea typeface="ＭＳ Ｐゴシック" charset="0"/>
                <a:cs typeface="ＭＳ Ｐゴシック" charset="0"/>
                <a:hlinkClick r:id="rId3"/>
              </a:rPr>
              <a:t>pyang</a:t>
            </a:r>
            <a:r>
              <a:rPr lang="en-US" sz="1200" b="0" i="0" kern="1200" dirty="0">
                <a:solidFill>
                  <a:schemeClr val="tx1"/>
                </a:solidFill>
                <a:effectLst/>
                <a:latin typeface="+mn-lt"/>
                <a:ea typeface="ＭＳ Ｐゴシック" charset="0"/>
                <a:cs typeface="ＭＳ Ｐゴシック" charset="0"/>
              </a:rPr>
              <a:t>, a YANG validator, </a:t>
            </a:r>
            <a:r>
              <a:rPr lang="en-US" sz="1200" b="0" i="0" kern="1200" dirty="0" err="1">
                <a:solidFill>
                  <a:schemeClr val="tx1"/>
                </a:solidFill>
                <a:effectLst/>
                <a:latin typeface="+mn-lt"/>
                <a:ea typeface="ＭＳ Ｐゴシック" charset="0"/>
                <a:cs typeface="ＭＳ Ｐゴシック" charset="0"/>
              </a:rPr>
              <a:t>transformator</a:t>
            </a:r>
            <a:r>
              <a:rPr lang="en-US" sz="1200" b="0" i="0" kern="1200" dirty="0">
                <a:solidFill>
                  <a:schemeClr val="tx1"/>
                </a:solidFill>
                <a:effectLst/>
                <a:latin typeface="+mn-lt"/>
                <a:ea typeface="ＭＳ Ｐゴシック" charset="0"/>
                <a:cs typeface="ＭＳ Ｐゴシック" charset="0"/>
              </a:rPr>
              <a:t> and code generator written in Python. We will use this tool to take a look at a few basic YANG Models.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663947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Some things to note about the output</a:t>
            </a:r>
          </a:p>
          <a:p>
            <a:r>
              <a:rPr lang="en-US" sz="1200" b="0" i="0" kern="1200" dirty="0">
                <a:solidFill>
                  <a:schemeClr val="tx1"/>
                </a:solidFill>
                <a:effectLst/>
                <a:latin typeface="+mn-lt"/>
                <a:ea typeface="ＭＳ Ｐゴシック" charset="0"/>
                <a:cs typeface="ＭＳ Ｐゴシック" charset="0"/>
              </a:rPr>
              <a:t>The "module" </a:t>
            </a:r>
            <a:r>
              <a:rPr lang="en-US" sz="1200" b="0" i="0" kern="1200" dirty="0" err="1">
                <a:solidFill>
                  <a:schemeClr val="tx1"/>
                </a:solidFill>
                <a:effectLst/>
                <a:latin typeface="+mn-lt"/>
                <a:ea typeface="ＭＳ Ｐゴシック" charset="0"/>
                <a:cs typeface="ＭＳ Ｐゴシック" charset="0"/>
              </a:rPr>
              <a:t>ietf</a:t>
            </a:r>
            <a:r>
              <a:rPr lang="en-US" sz="1200" b="0" i="0" kern="1200" dirty="0">
                <a:solidFill>
                  <a:schemeClr val="tx1"/>
                </a:solidFill>
                <a:effectLst/>
                <a:latin typeface="+mn-lt"/>
                <a:ea typeface="ＭＳ Ｐゴシック" charset="0"/>
                <a:cs typeface="ＭＳ Ｐゴシック" charset="0"/>
              </a:rPr>
              <a:t>-interfaces provides two "containers"</a:t>
            </a:r>
          </a:p>
          <a:p>
            <a:pPr lvl="1"/>
            <a:r>
              <a:rPr lang="en-US" sz="1200" b="0" i="0" kern="1200" dirty="0">
                <a:solidFill>
                  <a:schemeClr val="tx1"/>
                </a:solidFill>
                <a:effectLst/>
                <a:latin typeface="+mn-lt"/>
                <a:ea typeface="ＭＳ Ｐゴシック" charset="0"/>
                <a:cs typeface="+mn-cs"/>
              </a:rPr>
              <a:t>interfaces</a:t>
            </a:r>
          </a:p>
          <a:p>
            <a:pPr lvl="1"/>
            <a:r>
              <a:rPr lang="en-US" sz="1200" b="0" i="0" kern="1200" dirty="0">
                <a:solidFill>
                  <a:schemeClr val="tx1"/>
                </a:solidFill>
                <a:effectLst/>
                <a:latin typeface="+mn-lt"/>
                <a:ea typeface="ＭＳ Ｐゴシック" charset="0"/>
                <a:cs typeface="+mn-cs"/>
              </a:rPr>
              <a:t>interfaces-state</a:t>
            </a:r>
          </a:p>
          <a:p>
            <a:r>
              <a:rPr lang="en-US" sz="1200" b="0" i="0" kern="1200" dirty="0">
                <a:solidFill>
                  <a:schemeClr val="tx1"/>
                </a:solidFill>
                <a:effectLst/>
                <a:latin typeface="+mn-lt"/>
                <a:ea typeface="ＭＳ Ｐゴシック" charset="0"/>
                <a:cs typeface="ＭＳ Ｐゴシック" charset="0"/>
              </a:rPr>
              <a:t>Within each "container" is a "list" called "interface"</a:t>
            </a:r>
          </a:p>
          <a:p>
            <a:pPr lvl="1"/>
            <a:r>
              <a:rPr lang="en-US" sz="1200" b="0" i="0" kern="1200" dirty="0">
                <a:solidFill>
                  <a:schemeClr val="tx1"/>
                </a:solidFill>
                <a:effectLst/>
                <a:latin typeface="+mn-lt"/>
                <a:ea typeface="ＭＳ Ｐゴシック" charset="0"/>
                <a:cs typeface="+mn-cs"/>
              </a:rPr>
              <a:t>A single instance of an interface is identified by a unique "key" of [name]</a:t>
            </a:r>
          </a:p>
          <a:p>
            <a:r>
              <a:rPr lang="en-US" sz="1200" b="0" i="0" kern="1200" dirty="0">
                <a:solidFill>
                  <a:schemeClr val="tx1"/>
                </a:solidFill>
                <a:effectLst/>
                <a:latin typeface="+mn-lt"/>
                <a:ea typeface="ＭＳ Ｐゴシック" charset="0"/>
                <a:cs typeface="ＭＳ Ｐゴシック" charset="0"/>
              </a:rPr>
              <a:t>Every "leaf" attribute (ex name, description, type, </a:t>
            </a:r>
            <a:r>
              <a:rPr lang="en-US" sz="1200" b="0" i="0" kern="1200" dirty="0" err="1">
                <a:solidFill>
                  <a:schemeClr val="tx1"/>
                </a:solidFill>
                <a:effectLst/>
                <a:latin typeface="+mn-lt"/>
                <a:ea typeface="ＭＳ Ｐゴシック" charset="0"/>
                <a:cs typeface="ＭＳ Ｐゴシック" charset="0"/>
              </a:rPr>
              <a:t>etc</a:t>
            </a:r>
            <a:r>
              <a:rPr lang="en-US" sz="1200" b="0" i="0" kern="1200" dirty="0">
                <a:solidFill>
                  <a:schemeClr val="tx1"/>
                </a:solidFill>
                <a:effectLst/>
                <a:latin typeface="+mn-lt"/>
                <a:ea typeface="ＭＳ Ｐゴシック" charset="0"/>
                <a:cs typeface="ＭＳ Ｐゴシック" charset="0"/>
              </a:rPr>
              <a:t>) has the following details</a:t>
            </a:r>
          </a:p>
          <a:p>
            <a:pPr lvl="1"/>
            <a:r>
              <a:rPr lang="en-US" sz="1200" b="0" i="0" kern="1200" dirty="0">
                <a:solidFill>
                  <a:schemeClr val="tx1"/>
                </a:solidFill>
                <a:effectLst/>
                <a:latin typeface="+mn-lt"/>
                <a:ea typeface="ＭＳ Ｐゴシック" charset="0"/>
                <a:cs typeface="+mn-cs"/>
              </a:rPr>
              <a:t>Either read-write (</a:t>
            </a:r>
            <a:r>
              <a:rPr lang="en-US" sz="1200" b="0" i="0" kern="1200" dirty="0" err="1">
                <a:solidFill>
                  <a:schemeClr val="tx1"/>
                </a:solidFill>
                <a:effectLst/>
                <a:latin typeface="+mn-lt"/>
                <a:ea typeface="ＭＳ Ｐゴシック" charset="0"/>
                <a:cs typeface="+mn-cs"/>
              </a:rPr>
              <a:t>rw</a:t>
            </a:r>
            <a:r>
              <a:rPr lang="en-US" sz="1200" b="0" i="0" kern="1200" dirty="0">
                <a:solidFill>
                  <a:schemeClr val="tx1"/>
                </a:solidFill>
                <a:effectLst/>
                <a:latin typeface="+mn-lt"/>
                <a:ea typeface="ＭＳ Ｐゴシック" charset="0"/>
                <a:cs typeface="+mn-cs"/>
              </a:rPr>
              <a:t>) or read-only (</a:t>
            </a:r>
            <a:r>
              <a:rPr lang="en-US" sz="1200" b="0" i="0" kern="1200" dirty="0" err="1">
                <a:solidFill>
                  <a:schemeClr val="tx1"/>
                </a:solidFill>
                <a:effectLst/>
                <a:latin typeface="+mn-lt"/>
                <a:ea typeface="ＭＳ Ｐゴシック" charset="0"/>
                <a:cs typeface="+mn-cs"/>
              </a:rPr>
              <a:t>ro</a:t>
            </a:r>
            <a:r>
              <a:rPr lang="en-US" sz="1200" b="0" i="0" kern="1200" dirty="0">
                <a:solidFill>
                  <a:schemeClr val="tx1"/>
                </a:solidFill>
                <a:effectLst/>
                <a:latin typeface="+mn-lt"/>
                <a:ea typeface="ＭＳ Ｐゴシック" charset="0"/>
                <a:cs typeface="+mn-cs"/>
              </a:rPr>
              <a:t>)</a:t>
            </a:r>
          </a:p>
          <a:p>
            <a:pPr lvl="1"/>
            <a:r>
              <a:rPr lang="en-US" sz="1200" b="0" i="0" kern="1200" dirty="0">
                <a:solidFill>
                  <a:schemeClr val="tx1"/>
                </a:solidFill>
                <a:effectLst/>
                <a:latin typeface="+mn-lt"/>
                <a:ea typeface="ＭＳ Ｐゴシック" charset="0"/>
                <a:cs typeface="+mn-cs"/>
              </a:rPr>
              <a:t>Some are optional (?)</a:t>
            </a:r>
          </a:p>
          <a:p>
            <a:pPr lvl="1"/>
            <a:r>
              <a:rPr lang="en-US" sz="1200" b="0" i="0" kern="1200" dirty="0">
                <a:solidFill>
                  <a:schemeClr val="tx1"/>
                </a:solidFill>
                <a:effectLst/>
                <a:latin typeface="+mn-lt"/>
                <a:ea typeface="ＭＳ Ｐゴシック" charset="0"/>
                <a:cs typeface="+mn-cs"/>
              </a:rPr>
              <a:t>Explicitly defined data types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05C538-371D-6D4B-8923-90865F872358}"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11544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As an application communicates over the network, the relevant </a:t>
            </a:r>
            <a:r>
              <a:rPr lang="en-US" sz="1200" b="1" i="0" kern="1200" dirty="0">
                <a:solidFill>
                  <a:schemeClr val="tx1"/>
                </a:solidFill>
                <a:effectLst/>
                <a:latin typeface="+mn-lt"/>
                <a:ea typeface="ＭＳ Ｐゴシック" charset="0"/>
                <a:cs typeface="ＭＳ Ｐゴシック" charset="0"/>
              </a:rPr>
              <a:t>data</a:t>
            </a:r>
            <a:r>
              <a:rPr lang="en-US" sz="1200" b="0" i="0" kern="1200" dirty="0">
                <a:solidFill>
                  <a:schemeClr val="tx1"/>
                </a:solidFill>
                <a:effectLst/>
                <a:latin typeface="+mn-lt"/>
                <a:ea typeface="ＭＳ Ｐゴシック" charset="0"/>
                <a:cs typeface="ＭＳ Ｐゴシック" charset="0"/>
              </a:rPr>
              <a:t> is packaged up for </a:t>
            </a:r>
            <a:r>
              <a:rPr lang="en-US" sz="1200" b="1" i="0" kern="1200" dirty="0">
                <a:solidFill>
                  <a:schemeClr val="tx1"/>
                </a:solidFill>
                <a:effectLst/>
                <a:latin typeface="+mn-lt"/>
                <a:ea typeface="ＭＳ Ｐゴシック" charset="0"/>
                <a:cs typeface="ＭＳ Ｐゴシック" charset="0"/>
              </a:rPr>
              <a:t>transport</a:t>
            </a:r>
            <a:r>
              <a:rPr lang="en-US" sz="1200" b="0" i="0" kern="1200" dirty="0">
                <a:solidFill>
                  <a:schemeClr val="tx1"/>
                </a:solidFill>
                <a:effectLst/>
                <a:latin typeface="+mn-lt"/>
                <a:ea typeface="ＭＳ Ｐゴシック" charset="0"/>
                <a:cs typeface="ＭＳ Ｐゴシック" charset="0"/>
              </a:rPr>
              <a:t> over the network. An example of this division is shown in the image above. Often times we don't think about these distinctions as we work with applications like HTTP, TELNET, or SMTP, and luckily we don't need to. With NETCONF/YANG, however, understanding these distinctions is important.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NETCONF, RESTCONF and </a:t>
            </a:r>
            <a:r>
              <a:rPr lang="en-US" sz="1200" b="0" i="0" kern="1200" dirty="0" err="1">
                <a:solidFill>
                  <a:schemeClr val="tx1"/>
                </a:solidFill>
                <a:effectLst/>
                <a:latin typeface="+mn-lt"/>
                <a:ea typeface="ＭＳ Ｐゴシック" charset="0"/>
                <a:cs typeface="ＭＳ Ｐゴシック" charset="0"/>
              </a:rPr>
              <a:t>gRPC</a:t>
            </a:r>
            <a:r>
              <a:rPr lang="en-US" sz="1200" b="0" i="0" kern="1200" dirty="0">
                <a:solidFill>
                  <a:schemeClr val="tx1"/>
                </a:solidFill>
                <a:effectLst/>
                <a:latin typeface="+mn-lt"/>
                <a:ea typeface="ＭＳ Ｐゴシック" charset="0"/>
                <a:cs typeface="ＭＳ Ｐゴシック" charset="0"/>
              </a:rPr>
              <a:t>, all describe the protocols and methods for </a:t>
            </a:r>
            <a:r>
              <a:rPr lang="en-US" sz="1200" b="1" i="0" kern="1200" dirty="0">
                <a:solidFill>
                  <a:schemeClr val="tx1"/>
                </a:solidFill>
                <a:effectLst/>
                <a:latin typeface="+mn-lt"/>
                <a:ea typeface="ＭＳ Ｐゴシック" charset="0"/>
                <a:cs typeface="ＭＳ Ｐゴシック" charset="0"/>
              </a:rPr>
              <a:t>transport</a:t>
            </a:r>
            <a:r>
              <a:rPr lang="en-US" sz="1200" b="0" i="0" kern="1200" dirty="0">
                <a:solidFill>
                  <a:schemeClr val="tx1"/>
                </a:solidFill>
                <a:effectLst/>
                <a:latin typeface="+mn-lt"/>
                <a:ea typeface="ＭＳ Ｐゴシック" charset="0"/>
                <a:cs typeface="ＭＳ Ｐゴシック" charset="0"/>
              </a:rPr>
              <a:t> of network management data.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YANG describes the </a:t>
            </a:r>
            <a:r>
              <a:rPr lang="en-US" sz="1200" b="1" i="0" kern="1200" dirty="0">
                <a:solidFill>
                  <a:schemeClr val="tx1"/>
                </a:solidFill>
                <a:effectLst/>
                <a:latin typeface="+mn-lt"/>
                <a:ea typeface="ＭＳ Ｐゴシック" charset="0"/>
                <a:cs typeface="ＭＳ Ｐゴシック" charset="0"/>
              </a:rPr>
              <a:t>data model</a:t>
            </a:r>
            <a:r>
              <a:rPr lang="en-US" sz="1200" b="0" i="0" kern="1200" dirty="0">
                <a:solidFill>
                  <a:schemeClr val="tx1"/>
                </a:solidFill>
                <a:effectLst/>
                <a:latin typeface="+mn-lt"/>
                <a:ea typeface="ＭＳ Ｐゴシック" charset="0"/>
                <a:cs typeface="ＭＳ Ｐゴシック" charset="0"/>
              </a:rPr>
              <a:t> leveraged by the network elements, both internally and when packaged for transmission.</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37</a:t>
            </a:fld>
            <a:endParaRPr lang="en-US"/>
          </a:p>
        </p:txBody>
      </p:sp>
    </p:spTree>
    <p:extLst>
      <p:ext uri="{BB962C8B-B14F-4D97-AF65-F5344CB8AC3E}">
        <p14:creationId xmlns:p14="http://schemas.microsoft.com/office/powerpoint/2010/main" val="1001489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Okay, we have a language (YANG) with which we can create data models (YANG Module), but what we are actually interested in is data about the network.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In the "Foundation Topics" section, we discussed how we will leverage a "Transport Protocol" to communicate from our "Client" to a "Server" using a "Data Format".</a:t>
            </a:r>
          </a:p>
          <a:p>
            <a:endParaRPr lang="en-US" dirty="0"/>
          </a:p>
          <a:p>
            <a:r>
              <a:rPr lang="en-US" sz="1200" b="0" i="0" kern="1200" dirty="0">
                <a:solidFill>
                  <a:schemeClr val="tx1"/>
                </a:solidFill>
                <a:effectLst/>
                <a:latin typeface="+mn-lt"/>
                <a:ea typeface="ＭＳ Ｐゴシック" charset="0"/>
                <a:cs typeface="ＭＳ Ｐゴシック" charset="0"/>
              </a:rPr>
              <a:t>So, to retrieve (or send) YANG data, we will leverage "NETCONF" (Transport Protocol) to communicate from a "Manager" (Client) on our workstation to an "Agent" (Server) running on a network element using "XML" (Data Format).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This means that when we send or receive data using NETCONF, we will be working with YANG Modeled data represented in XML. In the next lab we'll look more closely at the NETCONF request process, but for now we will use some sample Python scripts from the code samples that output the device information we are looking for.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542126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You should recognize the YANG Model elements represented: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container interfaces </a:t>
            </a:r>
          </a:p>
          <a:p>
            <a:pPr lvl="1"/>
            <a:r>
              <a:rPr lang="en-US" sz="1200" b="0" i="0" kern="1200" dirty="0">
                <a:solidFill>
                  <a:schemeClr val="tx1"/>
                </a:solidFill>
                <a:effectLst/>
                <a:latin typeface="+mn-lt"/>
                <a:ea typeface="ＭＳ Ｐゴシック" charset="0"/>
                <a:cs typeface="+mn-cs"/>
              </a:rPr>
              <a:t>&lt;interfaces </a:t>
            </a:r>
            <a:r>
              <a:rPr lang="en-US" sz="1200" b="0" i="0" kern="1200" dirty="0" err="1">
                <a:solidFill>
                  <a:schemeClr val="tx1"/>
                </a:solidFill>
                <a:effectLst/>
                <a:latin typeface="+mn-lt"/>
                <a:ea typeface="ＭＳ Ｐゴシック" charset="0"/>
                <a:cs typeface="+mn-cs"/>
              </a:rPr>
              <a:t>xmlns</a:t>
            </a:r>
            <a:r>
              <a:rPr lang="en-US" sz="1200" b="0" i="0" kern="1200" dirty="0">
                <a:solidFill>
                  <a:schemeClr val="tx1"/>
                </a:solidFill>
                <a:effectLst/>
                <a:latin typeface="+mn-lt"/>
                <a:ea typeface="ＭＳ Ｐゴシック" charset="0"/>
                <a:cs typeface="+mn-cs"/>
              </a:rPr>
              <a:t>="</a:t>
            </a:r>
            <a:r>
              <a:rPr lang="en-US" sz="1200" b="0" i="0" kern="1200" dirty="0" err="1">
                <a:solidFill>
                  <a:schemeClr val="tx1"/>
                </a:solidFill>
                <a:effectLst/>
                <a:latin typeface="+mn-lt"/>
                <a:ea typeface="ＭＳ Ｐゴシック" charset="0"/>
                <a:cs typeface="+mn-cs"/>
              </a:rPr>
              <a:t>urn:ietf:params:xml:ns:yang:ietf-interfaces</a:t>
            </a:r>
            <a:r>
              <a:rPr lang="en-US" sz="1200" b="0" i="0" kern="1200" dirty="0">
                <a:solidFill>
                  <a:schemeClr val="tx1"/>
                </a:solidFill>
                <a:effectLst/>
                <a:latin typeface="+mn-lt"/>
                <a:ea typeface="ＭＳ Ｐゴシック" charset="0"/>
                <a:cs typeface="+mn-cs"/>
              </a:rPr>
              <a:t>"&gt;...&lt;/interfaces&gt;</a:t>
            </a:r>
          </a:p>
          <a:p>
            <a:pPr lvl="1"/>
            <a:r>
              <a:rPr lang="en-US" sz="1200" b="0" i="1" kern="1200" dirty="0">
                <a:solidFill>
                  <a:schemeClr val="tx1"/>
                </a:solidFill>
                <a:effectLst/>
                <a:latin typeface="+mn-lt"/>
                <a:ea typeface="ＭＳ Ｐゴシック" charset="0"/>
                <a:cs typeface="+mn-cs"/>
              </a:rPr>
              <a:t>The attribute </a:t>
            </a:r>
            <a:r>
              <a:rPr lang="en-US" sz="1200" b="0" i="1" kern="1200" dirty="0" err="1">
                <a:solidFill>
                  <a:schemeClr val="tx1"/>
                </a:solidFill>
                <a:effectLst/>
                <a:latin typeface="+mn-lt"/>
                <a:ea typeface="ＭＳ Ｐゴシック" charset="0"/>
                <a:cs typeface="+mn-cs"/>
              </a:rPr>
              <a:t>xmlns</a:t>
            </a:r>
            <a:r>
              <a:rPr lang="en-US" sz="1200" b="0" i="1" kern="1200" dirty="0">
                <a:solidFill>
                  <a:schemeClr val="tx1"/>
                </a:solidFill>
                <a:effectLst/>
                <a:latin typeface="+mn-lt"/>
                <a:ea typeface="ＭＳ Ｐゴシック" charset="0"/>
                <a:cs typeface="+mn-cs"/>
              </a:rPr>
              <a:t>="</a:t>
            </a:r>
            <a:r>
              <a:rPr lang="en-US" sz="1200" b="0" i="1" kern="1200" dirty="0" err="1">
                <a:solidFill>
                  <a:schemeClr val="tx1"/>
                </a:solidFill>
                <a:effectLst/>
                <a:latin typeface="+mn-lt"/>
                <a:ea typeface="ＭＳ Ｐゴシック" charset="0"/>
                <a:cs typeface="+mn-cs"/>
              </a:rPr>
              <a:t>urn:ietf:params:xml:ns:yang:ietf-interfaces"identifies</a:t>
            </a:r>
            <a:r>
              <a:rPr lang="en-US" sz="1200" b="0" i="1" kern="1200" dirty="0">
                <a:solidFill>
                  <a:schemeClr val="tx1"/>
                </a:solidFill>
                <a:effectLst/>
                <a:latin typeface="+mn-lt"/>
                <a:ea typeface="ＭＳ Ｐゴシック" charset="0"/>
                <a:cs typeface="+mn-cs"/>
              </a:rPr>
              <a:t> the particular YANG Model</a:t>
            </a:r>
            <a:endParaRPr lang="en-US" sz="1200" b="0" i="0" kern="1200" dirty="0">
              <a:solidFill>
                <a:schemeClr val="tx1"/>
              </a:solidFill>
              <a:effectLst/>
              <a:latin typeface="+mn-lt"/>
              <a:ea typeface="ＭＳ Ｐゴシック" charset="0"/>
              <a:cs typeface="+mn-cs"/>
            </a:endParaRP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list of individual interfaces</a:t>
            </a:r>
          </a:p>
          <a:p>
            <a:pPr lvl="1"/>
            <a:r>
              <a:rPr lang="en-US" sz="1200" b="0" i="0" kern="1200" dirty="0">
                <a:solidFill>
                  <a:schemeClr val="tx1"/>
                </a:solidFill>
                <a:effectLst/>
                <a:latin typeface="+mn-lt"/>
                <a:ea typeface="ＭＳ Ｐゴシック" charset="0"/>
                <a:cs typeface="+mn-cs"/>
              </a:rPr>
              <a:t>&lt;interface&gt;..&lt;/interface&gt;</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leaf attributes</a:t>
            </a:r>
          </a:p>
          <a:p>
            <a:pPr lvl="1"/>
            <a:r>
              <a:rPr lang="en-US" sz="1200" b="0" i="0" kern="1200" dirty="0">
                <a:solidFill>
                  <a:schemeClr val="tx1"/>
                </a:solidFill>
                <a:effectLst/>
                <a:latin typeface="+mn-lt"/>
                <a:ea typeface="ＭＳ Ｐゴシック" charset="0"/>
                <a:cs typeface="+mn-cs"/>
              </a:rPr>
              <a:t>&lt;name&gt;..&lt;/name&gt;</a:t>
            </a:r>
          </a:p>
          <a:p>
            <a:pPr lvl="1"/>
            <a:r>
              <a:rPr lang="en-US" sz="1200" b="0" i="0" kern="1200" dirty="0">
                <a:solidFill>
                  <a:schemeClr val="tx1"/>
                </a:solidFill>
                <a:effectLst/>
                <a:latin typeface="+mn-lt"/>
                <a:ea typeface="ＭＳ Ｐゴシック" charset="0"/>
                <a:cs typeface="+mn-cs"/>
              </a:rPr>
              <a:t>&lt;type&gt;..&lt;/type&gt;&gt;</a:t>
            </a:r>
          </a:p>
          <a:p>
            <a:pPr lvl="1"/>
            <a:r>
              <a:rPr lang="en-US" sz="1200" b="0" i="0" kern="1200" dirty="0">
                <a:solidFill>
                  <a:schemeClr val="tx1"/>
                </a:solidFill>
                <a:effectLst/>
                <a:latin typeface="+mn-lt"/>
                <a:ea typeface="ＭＳ Ｐゴシック" charset="0"/>
                <a:cs typeface="+mn-cs"/>
              </a:rPr>
              <a:t>&lt;enabled&gt;..&lt;/enabled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923474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MDP = Model Driven Programmability</a:t>
            </a:r>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a:p>
        </p:txBody>
      </p:sp>
    </p:spTree>
    <p:extLst>
      <p:ext uri="{BB962C8B-B14F-4D97-AF65-F5344CB8AC3E}">
        <p14:creationId xmlns:p14="http://schemas.microsoft.com/office/powerpoint/2010/main" val="1860810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APIs enable vendors to provide data services to other vendors across the web. For example, Google provides APIs to other vendors. A vendor such as Amazon can access users' search history on Google and identify products that a user may have searched for. These searches can then inform Amazon as to which product offerings it should push to a specific user based on their interests. All of this is done in software. Amazon has code that accesses the Google API, analyzes the search history for thousands, or millions, of users, and identifies offerings that can be pushed to individual users, perhaps on Facebook, based on their Facebook's API. These API services allow a business to monetize its data by offering it to other businesses in a way that it can easily be utilized. Rather than a company buying data from another company and storing it, the data can be accessed directly from the owner's storage resources.</a:t>
            </a:r>
          </a:p>
          <a:p>
            <a:r>
              <a:rPr lang="en-US" sz="1200" kern="1200" dirty="0">
                <a:solidFill>
                  <a:schemeClr val="tx1"/>
                </a:solidFill>
                <a:effectLst/>
                <a:latin typeface="+mn-lt"/>
                <a:ea typeface="+mn-ea"/>
                <a:cs typeface="+mn-cs"/>
              </a:rPr>
              <a:t>While individual users request webpages with browsers, and web servers respond by returning text, graphics, and media based on the pages requested, APIs enable machines to talk to machines using software in much the same way. Many types of data are returned, but most often it is in the form of text-based data formats like XML or JavaScript object notation (JSON).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05463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230789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application is used to issue requests to a server that is accepting HTTP requests. This API has different functionalities depending on the endpoint, or URI that is used. The endpoints can be identified by paths that are appended to the URL. Each endpoint can may have different requirements for the format of the REST request. These requirements are available in the API documentation that is provided to developers. </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945EC97-9BF8-4EEC-A2BE-A66780BEF431}"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558302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 requests require the HTTP method and the URI for the API endpoint. For</a:t>
            </a:r>
            <a:r>
              <a:rPr lang="en-US" sz="1200" kern="1200" baseline="0" dirty="0">
                <a:solidFill>
                  <a:schemeClr val="tx1"/>
                </a:solidFill>
                <a:effectLst/>
                <a:latin typeface="+mn-lt"/>
                <a:ea typeface="+mn-ea"/>
                <a:cs typeface="+mn-cs"/>
              </a:rPr>
              <a:t> example, the HTTP </a:t>
            </a:r>
            <a:r>
              <a:rPr lang="en-US" sz="1200" dirty="0">
                <a:solidFill>
                  <a:schemeClr val="tx1">
                    <a:lumMod val="50000"/>
                  </a:schemeClr>
                </a:solidFill>
              </a:rPr>
              <a:t>GET method is used to retrieve</a:t>
            </a:r>
            <a:r>
              <a:rPr lang="en-US" sz="1200" baseline="0" dirty="0">
                <a:solidFill>
                  <a:schemeClr val="tx1">
                    <a:lumMod val="50000"/>
                  </a:schemeClr>
                </a:solidFill>
              </a:rPr>
              <a:t> some information, such as a list of IOS versions that are being used in the network infrastructure.</a:t>
            </a:r>
            <a:r>
              <a:rPr lang="en-US" sz="1200" dirty="0">
                <a:solidFill>
                  <a:schemeClr val="tx1">
                    <a:lumMod val="50000"/>
                  </a:schemeClr>
                </a:solidFill>
              </a:rPr>
              <a:t> The POST method is used to create</a:t>
            </a:r>
            <a:r>
              <a:rPr lang="en-US" sz="1200" baseline="0" dirty="0">
                <a:solidFill>
                  <a:schemeClr val="tx1">
                    <a:lumMod val="50000"/>
                  </a:schemeClr>
                </a:solidFill>
              </a:rPr>
              <a:t> new objects, such as a new authentication ticket or a new </a:t>
            </a:r>
            <a:r>
              <a:rPr lang="en-US" sz="1200" baseline="0" dirty="0" err="1">
                <a:solidFill>
                  <a:schemeClr val="tx1">
                    <a:lumMod val="50000"/>
                  </a:schemeClr>
                </a:solidFill>
              </a:rPr>
              <a:t>QoS</a:t>
            </a:r>
            <a:r>
              <a:rPr lang="en-US" sz="1200" baseline="0" dirty="0">
                <a:solidFill>
                  <a:schemeClr val="tx1">
                    <a:lumMod val="50000"/>
                  </a:schemeClr>
                </a:solidFill>
              </a:rPr>
              <a:t> policy.</a:t>
            </a:r>
            <a:r>
              <a:rPr lang="en-US" sz="1200" dirty="0">
                <a:solidFill>
                  <a:schemeClr val="tx1">
                    <a:lumMod val="50000"/>
                  </a:schemeClr>
                </a:solidFill>
              </a:rPr>
              <a:t> The</a:t>
            </a:r>
            <a:r>
              <a:rPr lang="en-US" sz="1200" baseline="0" dirty="0">
                <a:solidFill>
                  <a:schemeClr val="tx1">
                    <a:lumMod val="50000"/>
                  </a:schemeClr>
                </a:solidFill>
              </a:rPr>
              <a:t> PUT method is used to </a:t>
            </a:r>
            <a:r>
              <a:rPr lang="en-US" sz="1200" dirty="0">
                <a:solidFill>
                  <a:schemeClr val="tx1">
                    <a:lumMod val="50000"/>
                  </a:schemeClr>
                </a:solidFill>
              </a:rPr>
              <a:t>update</a:t>
            </a:r>
            <a:r>
              <a:rPr lang="en-US" sz="1200" baseline="0" dirty="0">
                <a:solidFill>
                  <a:schemeClr val="tx1">
                    <a:lumMod val="50000"/>
                  </a:schemeClr>
                </a:solidFill>
              </a:rPr>
              <a:t> existing objects, such as updating the </a:t>
            </a:r>
            <a:r>
              <a:rPr lang="en-US" sz="1200" baseline="0" dirty="0" err="1">
                <a:solidFill>
                  <a:schemeClr val="tx1">
                    <a:lumMod val="50000"/>
                  </a:schemeClr>
                </a:solidFill>
              </a:rPr>
              <a:t>QoS</a:t>
            </a:r>
            <a:r>
              <a:rPr lang="en-US" sz="1200" baseline="0" dirty="0">
                <a:solidFill>
                  <a:schemeClr val="tx1">
                    <a:lumMod val="50000"/>
                  </a:schemeClr>
                </a:solidFill>
              </a:rPr>
              <a:t> policy and the</a:t>
            </a:r>
            <a:r>
              <a:rPr lang="en-US" sz="1200" dirty="0">
                <a:solidFill>
                  <a:schemeClr val="tx1">
                    <a:lumMod val="50000"/>
                  </a:schemeClr>
                </a:solidFill>
              </a:rPr>
              <a:t> DELETE method is used to</a:t>
            </a:r>
            <a:r>
              <a:rPr lang="en-US" sz="1200" baseline="0" dirty="0">
                <a:solidFill>
                  <a:schemeClr val="tx1">
                    <a:lumMod val="50000"/>
                  </a:schemeClr>
                </a:solidFill>
              </a:rPr>
              <a:t> </a:t>
            </a:r>
            <a:r>
              <a:rPr lang="en-US" sz="1200" dirty="0">
                <a:solidFill>
                  <a:schemeClr val="tx1">
                    <a:lumMod val="50000"/>
                  </a:schemeClr>
                </a:solidFill>
              </a:rPr>
              <a:t>remove</a:t>
            </a:r>
            <a:r>
              <a:rPr lang="en-US" sz="1200" baseline="0" dirty="0">
                <a:solidFill>
                  <a:schemeClr val="tx1">
                    <a:lumMod val="50000"/>
                  </a:schemeClr>
                </a:solidFill>
              </a:rPr>
              <a:t> existing objects.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but not all, requests require some sort of authentication. Custom HTTP headers are also used to identify the content type for the request body and other parameters. The body of the request may also be required to carry details of the request. APIs differ in their requirements. The first step in working with an API is to review the documentation.</a:t>
            </a:r>
          </a:p>
          <a:p>
            <a:endParaRPr lang="en-US" altLang="en-US" dirty="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72CC9CB-C4C5-46E7-BC70-86FCD223F22D}" type="slidenum">
              <a:rPr kumimoji="0" lang="en-US" altLang="en-US" sz="1200" b="0" i="0" u="none" strike="noStrike" kern="1200" cap="none" spc="0" normalizeH="0" baseline="0" noProof="0" smtClean="0">
                <a:ln>
                  <a:noFill/>
                </a:ln>
                <a:solidFill>
                  <a:prstClr val="black"/>
                </a:solidFill>
                <a:effectLst/>
                <a:uLnTx/>
                <a:uFillTx/>
                <a:latin typeface="Calibri" pitchFamily="34" charset="0"/>
                <a:ea typeface="MS PGothic"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pitchFamily="34" charset="0"/>
              <a:ea typeface="MS PGothic" pitchFamily="34" charset="-128"/>
              <a:cs typeface="+mn-cs"/>
            </a:endParaRPr>
          </a:p>
        </p:txBody>
      </p:sp>
    </p:spTree>
    <p:extLst>
      <p:ext uri="{BB962C8B-B14F-4D97-AF65-F5344CB8AC3E}">
        <p14:creationId xmlns:p14="http://schemas.microsoft.com/office/powerpoint/2010/main" val="3859374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 status codes are returned for each request. A code such as 200 or 201 indicates a successful request. The familiar “404 resource not found” error can indicate that the URI that was used to make the request contains an error, or that the path to the endpoint has changed. 401 or 403 errors indicate that authentication requirements have not been met. Coders extract the status code from the response and write code to take action based on it.</a:t>
            </a:r>
          </a:p>
          <a:p>
            <a:r>
              <a:rPr lang="en-US" sz="1200" kern="1200" dirty="0">
                <a:solidFill>
                  <a:schemeClr val="tx1"/>
                </a:solidFill>
                <a:effectLst/>
                <a:latin typeface="+mn-lt"/>
                <a:ea typeface="+mn-ea"/>
                <a:cs typeface="+mn-cs"/>
              </a:rPr>
              <a:t>As shown in the graphic, important information may also be returned in the header. Large amounts of data are usually returned in the body of the response either as JSON or XML.</a:t>
            </a:r>
          </a:p>
          <a:p>
            <a:r>
              <a:rPr lang="en-US" sz="1200" kern="1200" dirty="0">
                <a:solidFill>
                  <a:schemeClr val="tx1"/>
                </a:solidFill>
                <a:effectLst/>
                <a:latin typeface="+mn-lt"/>
                <a:ea typeface="+mn-ea"/>
                <a:cs typeface="+mn-cs"/>
              </a:rPr>
              <a:t>The image in the slide shows an example response body. The response status is 201 and JSON-formatted data is contained in the body of the response.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901232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shows actual data returned by the RESTCONF service on an Cisco</a:t>
            </a:r>
            <a:r>
              <a:rPr lang="en-US" sz="1200" kern="1200" baseline="0" dirty="0">
                <a:solidFill>
                  <a:schemeClr val="tx1"/>
                </a:solidFill>
                <a:effectLst/>
                <a:latin typeface="+mn-lt"/>
                <a:ea typeface="+mn-ea"/>
                <a:cs typeface="+mn-cs"/>
              </a:rPr>
              <a:t> IOS-XE device</a:t>
            </a:r>
            <a:r>
              <a:rPr lang="en-US" sz="1200" kern="1200" dirty="0">
                <a:solidFill>
                  <a:schemeClr val="tx1"/>
                </a:solidFill>
                <a:effectLst/>
                <a:latin typeface="+mn-lt"/>
                <a:ea typeface="+mn-ea"/>
                <a:cs typeface="+mn-cs"/>
              </a:rPr>
              <a:t>. On the left is the JSON data as it was returned. On the right is the equivalent data formatted as XML. Note that XML is slightly more verbose that JSON because it uses paired open and close tags for each entry.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683886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874519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RESTCONF is </a:t>
            </a:r>
            <a:r>
              <a:rPr lang="en-US" sz="1200" b="1" i="0" kern="1200" dirty="0">
                <a:solidFill>
                  <a:schemeClr val="tx1"/>
                </a:solidFill>
                <a:effectLst/>
                <a:latin typeface="+mn-lt"/>
                <a:ea typeface="ＭＳ Ｐゴシック" charset="0"/>
                <a:cs typeface="ＭＳ Ｐゴシック" charset="0"/>
              </a:rPr>
              <a:t>NOT</a:t>
            </a:r>
            <a:r>
              <a:rPr lang="en-US" sz="1200" b="0" i="0" kern="1200" dirty="0">
                <a:solidFill>
                  <a:schemeClr val="tx1"/>
                </a:solidFill>
                <a:effectLst/>
                <a:latin typeface="+mn-lt"/>
                <a:ea typeface="ＭＳ Ｐゴシック" charset="0"/>
                <a:cs typeface="ＭＳ Ｐゴシック" charset="0"/>
              </a:rPr>
              <a:t> a replacement for NETCONF. RESTCONF provides an API that aligns with other Web Application APIs to provide an easy entry point for developers. Though the gaps maybe eventually be filled, today RESTCONF lacks complete feature parity with NETCONF.</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More likely we will see both NETCONF and RESTCONF leveraged </a:t>
            </a:r>
            <a:r>
              <a:rPr lang="en-US" sz="1200" b="0" i="0" kern="1200" dirty="0" err="1">
                <a:solidFill>
                  <a:schemeClr val="tx1"/>
                </a:solidFill>
                <a:effectLst/>
                <a:latin typeface="+mn-lt"/>
                <a:ea typeface="ＭＳ Ｐゴシック" charset="0"/>
                <a:cs typeface="ＭＳ Ｐゴシック" charset="0"/>
              </a:rPr>
              <a:t>sumulataneously</a:t>
            </a:r>
            <a:r>
              <a:rPr lang="en-US" sz="1200" b="0" i="0" kern="1200" dirty="0">
                <a:solidFill>
                  <a:schemeClr val="tx1"/>
                </a:solidFill>
                <a:effectLst/>
                <a:latin typeface="+mn-lt"/>
                <a:ea typeface="ＭＳ Ｐゴシック" charset="0"/>
                <a:cs typeface="ＭＳ Ｐゴシック" charset="0"/>
              </a:rPr>
              <a:t> by different clients.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ＭＳ Ｐゴシック"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ＭＳ Ｐゴシック" pitchFamily="34" charset="-128"/>
              <a:cs typeface="+mn-cs"/>
            </a:endParaRPr>
          </a:p>
        </p:txBody>
      </p:sp>
    </p:spTree>
    <p:extLst>
      <p:ext uri="{BB962C8B-B14F-4D97-AF65-F5344CB8AC3E}">
        <p14:creationId xmlns:p14="http://schemas.microsoft.com/office/powerpoint/2010/main" val="1364387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ＭＳ Ｐゴシック" charset="0"/>
                <a:cs typeface="ＭＳ Ｐゴシック" charset="0"/>
              </a:rPr>
              <a:t>Transport - HTTP</a:t>
            </a:r>
          </a:p>
          <a:p>
            <a:r>
              <a:rPr lang="en-US" sz="1200" b="0" i="0" kern="1200" dirty="0">
                <a:solidFill>
                  <a:schemeClr val="tx1"/>
                </a:solidFill>
                <a:effectLst/>
                <a:latin typeface="+mn-lt"/>
                <a:ea typeface="ＭＳ Ｐゴシック" charset="0"/>
                <a:cs typeface="ＭＳ Ｐゴシック" charset="0"/>
              </a:rPr>
              <a:t>Like other REST APIs, RESTCONF leverages the HTTP protocol to encapsulate and send messages. Authentication is accomplished using typical HTTP Authentication models such as Basic Authentication where usernames and passwords are encoded in BASE64 and transmitted in a Header.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822256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REST APIs typically implement CRUD (Create, Retrieve, Update, and Delete) operations leveraging HTTP available methods. RESTCONF maps the NETCONF operations into these HTTP methods as shown in this table.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744821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One of the major advantages RESTCONF has over NETCONF is it's ability to leverage JSON as a data format. Many developers prefer JSON over XML due to easier readability and lower overhead.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When crafting a RESTCONF request, you must specify the data format being sent, and requested by the Agent. This is done in the typical HTTP way, using request headers. </a:t>
            </a:r>
          </a:p>
          <a:p>
            <a:endParaRPr lang="en-US" sz="1200" b="1"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Content-Type</a:t>
            </a:r>
            <a:r>
              <a:rPr lang="en-US" sz="1200" b="0" i="0" kern="1200" dirty="0">
                <a:solidFill>
                  <a:schemeClr val="tx1"/>
                </a:solidFill>
                <a:effectLst/>
                <a:latin typeface="+mn-lt"/>
                <a:ea typeface="ＭＳ Ｐゴシック" charset="0"/>
                <a:cs typeface="ＭＳ Ｐゴシック" charset="0"/>
              </a:rPr>
              <a:t>: Specify the type of data being sent from the client</a:t>
            </a:r>
          </a:p>
          <a:p>
            <a:r>
              <a:rPr lang="en-US" sz="1200" b="1" i="0" kern="1200" dirty="0">
                <a:solidFill>
                  <a:schemeClr val="tx1"/>
                </a:solidFill>
                <a:effectLst/>
                <a:latin typeface="+mn-lt"/>
                <a:ea typeface="ＭＳ Ｐゴシック" charset="0"/>
                <a:cs typeface="ＭＳ Ｐゴシック" charset="0"/>
              </a:rPr>
              <a:t>Accept</a:t>
            </a:r>
            <a:r>
              <a:rPr lang="en-US" sz="1200" b="0" i="0" kern="1200" dirty="0">
                <a:solidFill>
                  <a:schemeClr val="tx1"/>
                </a:solidFill>
                <a:effectLst/>
                <a:latin typeface="+mn-lt"/>
                <a:ea typeface="ＭＳ Ｐゴシック" charset="0"/>
                <a:cs typeface="ＭＳ Ｐゴシック" charset="0"/>
              </a:rPr>
              <a:t>: Specify the type of data being requested by the client</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RESTCONF describes the following MIME types to be used in these headers to indicate the format being requested. </a:t>
            </a:r>
          </a:p>
          <a:p>
            <a:endParaRPr lang="en-US" sz="1200" b="1"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application/</a:t>
            </a:r>
            <a:r>
              <a:rPr lang="en-US" sz="1200" b="1" i="0" kern="1200" dirty="0" err="1">
                <a:solidFill>
                  <a:schemeClr val="tx1"/>
                </a:solidFill>
                <a:effectLst/>
                <a:latin typeface="+mn-lt"/>
                <a:ea typeface="ＭＳ Ｐゴシック" charset="0"/>
                <a:cs typeface="ＭＳ Ｐゴシック" charset="0"/>
              </a:rPr>
              <a:t>vnd.yang.data+json</a:t>
            </a:r>
            <a:endParaRPr lang="en-US" sz="1200" b="0"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application/</a:t>
            </a:r>
            <a:r>
              <a:rPr lang="en-US" sz="1200" b="1" i="0" kern="1200" dirty="0" err="1">
                <a:solidFill>
                  <a:schemeClr val="tx1"/>
                </a:solidFill>
                <a:effectLst/>
                <a:latin typeface="+mn-lt"/>
                <a:ea typeface="ＭＳ Ｐゴシック" charset="0"/>
                <a:cs typeface="ＭＳ Ｐゴシック" charset="0"/>
              </a:rPr>
              <a:t>vnd.yang.data+xml</a:t>
            </a:r>
            <a:endParaRPr lang="en-US" sz="1200" b="0" i="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664764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One aspect true of all REST APIs is the importance of the URI in identifying the data being requested or configured, and RESTCONF is no exception. One thing unique about RESTCONF is that it lacks any true "API Documentation" that a developer would use to learn about leveraging it. Rather, the YANG Models themselves </a:t>
            </a:r>
            <a:r>
              <a:rPr lang="en-US" sz="1200" b="1" i="0" kern="1200" dirty="0">
                <a:solidFill>
                  <a:schemeClr val="tx1"/>
                </a:solidFill>
                <a:effectLst/>
                <a:latin typeface="+mn-lt"/>
                <a:ea typeface="ＭＳ Ｐゴシック" charset="0"/>
                <a:cs typeface="ＭＳ Ｐゴシック" charset="0"/>
              </a:rPr>
              <a:t>ARE</a:t>
            </a:r>
            <a:r>
              <a:rPr lang="en-US" sz="1200" b="0" i="0" kern="1200" dirty="0">
                <a:solidFill>
                  <a:schemeClr val="tx1"/>
                </a:solidFill>
                <a:effectLst/>
                <a:latin typeface="+mn-lt"/>
                <a:ea typeface="ＭＳ Ｐゴシック" charset="0"/>
                <a:cs typeface="ＭＳ Ｐゴシック" charset="0"/>
              </a:rPr>
              <a:t> the API documentation.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All RESTCONF URIs follow this format:</a:t>
            </a:r>
          </a:p>
          <a:p>
            <a:endParaRPr lang="en-US" sz="1200" b="1"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ADDRESS</a:t>
            </a:r>
            <a:r>
              <a:rPr lang="en-US" sz="1200" b="0" i="0" kern="1200" dirty="0">
                <a:solidFill>
                  <a:schemeClr val="tx1"/>
                </a:solidFill>
                <a:effectLst/>
                <a:latin typeface="+mn-lt"/>
                <a:ea typeface="ＭＳ Ｐゴシック" charset="0"/>
                <a:cs typeface="ＭＳ Ｐゴシック" charset="0"/>
              </a:rPr>
              <a:t> - The IP (or DNS Name) and Port where the RESTCONF Agent is available</a:t>
            </a:r>
          </a:p>
          <a:p>
            <a:r>
              <a:rPr lang="en-US" sz="1200" b="1" i="0" kern="1200" dirty="0">
                <a:solidFill>
                  <a:schemeClr val="tx1"/>
                </a:solidFill>
                <a:effectLst/>
                <a:latin typeface="+mn-lt"/>
                <a:ea typeface="ＭＳ Ｐゴシック" charset="0"/>
                <a:cs typeface="ＭＳ Ｐゴシック" charset="0"/>
              </a:rPr>
              <a:t>ROOT</a:t>
            </a:r>
            <a:r>
              <a:rPr lang="en-US" sz="1200" b="0" i="0" kern="1200" dirty="0">
                <a:solidFill>
                  <a:schemeClr val="tx1"/>
                </a:solidFill>
                <a:effectLst/>
                <a:latin typeface="+mn-lt"/>
                <a:ea typeface="ＭＳ Ｐゴシック" charset="0"/>
                <a:cs typeface="ＭＳ Ｐゴシック" charset="0"/>
              </a:rPr>
              <a:t> - The main entry point for RESTCONF requests.</a:t>
            </a:r>
            <a:br>
              <a:rPr lang="en-US" sz="1200" b="0" i="0" kern="1200" dirty="0">
                <a:solidFill>
                  <a:schemeClr val="tx1"/>
                </a:solidFill>
                <a:effectLst/>
                <a:latin typeface="+mn-lt"/>
                <a:ea typeface="ＭＳ Ｐゴシック" charset="0"/>
                <a:cs typeface="ＭＳ Ｐゴシック" charset="0"/>
              </a:rPr>
            </a:br>
            <a:endParaRPr lang="en-US" sz="1200" b="0" i="0" kern="1200" dirty="0">
              <a:solidFill>
                <a:schemeClr val="tx1"/>
              </a:solidFill>
              <a:effectLst/>
              <a:latin typeface="+mn-lt"/>
              <a:ea typeface="ＭＳ Ｐゴシック" charset="0"/>
              <a:cs typeface="ＭＳ Ｐゴシック" charset="0"/>
            </a:endParaRPr>
          </a:p>
          <a:p>
            <a:pPr lvl="1"/>
            <a:r>
              <a:rPr lang="en-US" sz="1200" b="0" i="0" kern="1200" dirty="0">
                <a:solidFill>
                  <a:schemeClr val="tx1"/>
                </a:solidFill>
                <a:effectLst/>
                <a:latin typeface="+mn-lt"/>
                <a:ea typeface="ＭＳ Ｐゴシック" charset="0"/>
                <a:cs typeface="+mn-cs"/>
              </a:rPr>
              <a:t>Before connecting to a RESTCONF server, you must determine the root</a:t>
            </a:r>
          </a:p>
          <a:p>
            <a:pPr lvl="1"/>
            <a:r>
              <a:rPr lang="en-US" sz="1200" b="0" i="0" kern="1200" dirty="0">
                <a:solidFill>
                  <a:schemeClr val="tx1"/>
                </a:solidFill>
                <a:effectLst/>
                <a:latin typeface="+mn-lt"/>
                <a:ea typeface="ＭＳ Ｐゴシック" charset="0"/>
                <a:cs typeface="+mn-cs"/>
              </a:rPr>
              <a:t>Per the RESTCONF standard, devices should expose a resource called /.well-known/host-meta to enable discovery of root programmatically </a:t>
            </a:r>
          </a:p>
          <a:p>
            <a:pPr lvl="1"/>
            <a:r>
              <a:rPr lang="en-US" sz="1200" b="0" i="0" kern="1200" dirty="0">
                <a:solidFill>
                  <a:schemeClr val="tx1"/>
                </a:solidFill>
                <a:effectLst/>
                <a:latin typeface="+mn-lt"/>
                <a:ea typeface="ＭＳ Ｐゴシック" charset="0"/>
                <a:cs typeface="+mn-cs"/>
              </a:rPr>
              <a:t>However with many devices still operating on DRAFT RESTCONF specs, this may not be fully implemented. </a:t>
            </a:r>
          </a:p>
          <a:p>
            <a:pPr lvl="1"/>
            <a:r>
              <a:rPr lang="en-US" sz="1200" b="0" i="0" kern="1200" dirty="0">
                <a:solidFill>
                  <a:schemeClr val="tx1"/>
                </a:solidFill>
                <a:effectLst/>
                <a:latin typeface="+mn-lt"/>
                <a:ea typeface="ＭＳ Ｐゴシック" charset="0"/>
                <a:cs typeface="+mn-cs"/>
              </a:rPr>
              <a:t>Device documentation should also specify the root path</a:t>
            </a:r>
          </a:p>
          <a:p>
            <a:pPr lvl="1"/>
            <a:r>
              <a:rPr lang="en-US" sz="1200" b="0" i="0" kern="1200" dirty="0">
                <a:solidFill>
                  <a:schemeClr val="tx1"/>
                </a:solidFill>
                <a:effectLst/>
                <a:latin typeface="+mn-lt"/>
                <a:ea typeface="ＭＳ Ｐゴシック" charset="0"/>
                <a:cs typeface="+mn-cs"/>
              </a:rPr>
              <a:t>On the Cisco CSR, this is </a:t>
            </a:r>
            <a:r>
              <a:rPr lang="en-US" sz="1200" b="0" i="0" kern="1200" dirty="0" err="1">
                <a:solidFill>
                  <a:schemeClr val="tx1"/>
                </a:solidFill>
                <a:effectLst/>
                <a:latin typeface="+mn-lt"/>
                <a:ea typeface="ＭＳ Ｐゴシック" charset="0"/>
                <a:cs typeface="+mn-cs"/>
              </a:rPr>
              <a:t>api</a:t>
            </a:r>
            <a:endParaRPr lang="en-US" sz="1200" b="0" i="0" kern="1200" dirty="0">
              <a:solidFill>
                <a:schemeClr val="tx1"/>
              </a:solidFill>
              <a:effectLst/>
              <a:latin typeface="+mn-lt"/>
              <a:ea typeface="ＭＳ Ｐゴシック" charset="0"/>
              <a:cs typeface="+mn-cs"/>
            </a:endParaRPr>
          </a:p>
          <a:p>
            <a:r>
              <a:rPr lang="en-US" sz="1200" b="1" i="0" kern="1200" dirty="0">
                <a:solidFill>
                  <a:schemeClr val="tx1"/>
                </a:solidFill>
                <a:effectLst/>
                <a:latin typeface="+mn-lt"/>
                <a:ea typeface="ＭＳ Ｐゴシック" charset="0"/>
                <a:cs typeface="ＭＳ Ｐゴシック" charset="0"/>
              </a:rPr>
              <a:t>DATA STORE</a:t>
            </a:r>
            <a:r>
              <a:rPr lang="en-US" sz="1200" b="0" i="0" kern="1200" dirty="0">
                <a:solidFill>
                  <a:schemeClr val="tx1"/>
                </a:solidFill>
                <a:effectLst/>
                <a:latin typeface="+mn-lt"/>
                <a:ea typeface="ＭＳ Ｐゴシック" charset="0"/>
                <a:cs typeface="ＭＳ Ｐゴシック" charset="0"/>
              </a:rPr>
              <a:t> - The data store being queried </a:t>
            </a:r>
          </a:p>
          <a:p>
            <a:r>
              <a:rPr lang="en-US" sz="1200" b="1" i="0" kern="1200" dirty="0">
                <a:solidFill>
                  <a:schemeClr val="tx1"/>
                </a:solidFill>
                <a:effectLst/>
                <a:latin typeface="+mn-lt"/>
                <a:ea typeface="ＭＳ Ｐゴシック" charset="0"/>
                <a:cs typeface="ＭＳ Ｐゴシック" charset="0"/>
              </a:rPr>
              <a:t>[YANG MODULE:]CONTAINER</a:t>
            </a:r>
            <a:r>
              <a:rPr lang="en-US" sz="1200" b="0" i="0" kern="1200" dirty="0">
                <a:solidFill>
                  <a:schemeClr val="tx1"/>
                </a:solidFill>
                <a:effectLst/>
                <a:latin typeface="+mn-lt"/>
                <a:ea typeface="ＭＳ Ｐゴシック" charset="0"/>
                <a:cs typeface="ＭＳ Ｐゴシック" charset="0"/>
              </a:rPr>
              <a:t> - The base model container being used</a:t>
            </a:r>
          </a:p>
          <a:p>
            <a:pPr lvl="1"/>
            <a:r>
              <a:rPr lang="en-US" sz="1200" b="0" i="1" kern="1200" dirty="0">
                <a:solidFill>
                  <a:schemeClr val="tx1"/>
                </a:solidFill>
                <a:effectLst/>
                <a:latin typeface="+mn-lt"/>
                <a:ea typeface="ＭＳ Ｐゴシック" charset="0"/>
                <a:cs typeface="+mn-cs"/>
              </a:rPr>
              <a:t>Inclusion of the module name is optional</a:t>
            </a:r>
            <a:endParaRPr lang="en-US" sz="1200" b="0" i="0" kern="1200" dirty="0">
              <a:solidFill>
                <a:schemeClr val="tx1"/>
              </a:solidFill>
              <a:effectLst/>
              <a:latin typeface="+mn-lt"/>
              <a:ea typeface="ＭＳ Ｐゴシック" charset="0"/>
              <a:cs typeface="+mn-cs"/>
            </a:endParaRPr>
          </a:p>
          <a:p>
            <a:r>
              <a:rPr lang="en-US" sz="1200" b="1" i="0" kern="1200" dirty="0">
                <a:solidFill>
                  <a:schemeClr val="tx1"/>
                </a:solidFill>
                <a:effectLst/>
                <a:latin typeface="+mn-lt"/>
                <a:ea typeface="ＭＳ Ｐゴシック" charset="0"/>
                <a:cs typeface="ＭＳ Ｐゴシック" charset="0"/>
              </a:rPr>
              <a:t>LEAF</a:t>
            </a:r>
            <a:r>
              <a:rPr lang="en-US" sz="1200" b="0" i="0" kern="1200" dirty="0">
                <a:solidFill>
                  <a:schemeClr val="tx1"/>
                </a:solidFill>
                <a:effectLst/>
                <a:latin typeface="+mn-lt"/>
                <a:ea typeface="ＭＳ Ｐゴシック" charset="0"/>
                <a:cs typeface="ＭＳ Ｐゴシック" charset="0"/>
              </a:rPr>
              <a:t> - An individual element from within the container</a:t>
            </a:r>
          </a:p>
          <a:p>
            <a:r>
              <a:rPr lang="en-US" sz="1200" b="1" i="0" kern="1200" dirty="0">
                <a:solidFill>
                  <a:schemeClr val="tx1"/>
                </a:solidFill>
                <a:effectLst/>
                <a:latin typeface="+mn-lt"/>
                <a:ea typeface="ＭＳ Ｐゴシック" charset="0"/>
                <a:cs typeface="ＭＳ Ｐゴシック" charset="0"/>
              </a:rPr>
              <a:t>[?&lt;OPTIONS&gt;]</a:t>
            </a:r>
            <a:r>
              <a:rPr lang="en-US" sz="1200" b="0" i="0" kern="1200" dirty="0">
                <a:solidFill>
                  <a:schemeClr val="tx1"/>
                </a:solidFill>
                <a:effectLst/>
                <a:latin typeface="+mn-lt"/>
                <a:ea typeface="ＭＳ Ｐゴシック" charset="0"/>
                <a:cs typeface="ＭＳ Ｐゴシック" charset="0"/>
              </a:rPr>
              <a:t> - Some network devices may support options sent as query parameters that impact returned results.</a:t>
            </a:r>
            <a:br>
              <a:rPr lang="en-US" sz="1200" b="0" i="0" kern="1200" dirty="0">
                <a:solidFill>
                  <a:schemeClr val="tx1"/>
                </a:solidFill>
                <a:effectLst/>
                <a:latin typeface="+mn-lt"/>
                <a:ea typeface="ＭＳ Ｐゴシック" charset="0"/>
                <a:cs typeface="ＭＳ Ｐゴシック" charset="0"/>
              </a:rPr>
            </a:br>
            <a:endParaRPr lang="en-US" sz="1200" b="0" i="0" kern="1200" dirty="0">
              <a:solidFill>
                <a:schemeClr val="tx1"/>
              </a:solidFill>
              <a:effectLst/>
              <a:latin typeface="+mn-lt"/>
              <a:ea typeface="ＭＳ Ｐゴシック" charset="0"/>
              <a:cs typeface="ＭＳ Ｐゴシック" charset="0"/>
            </a:endParaRPr>
          </a:p>
          <a:p>
            <a:pPr lvl="1"/>
            <a:r>
              <a:rPr lang="en-US" sz="1200" b="0" i="0" kern="1200" dirty="0">
                <a:solidFill>
                  <a:schemeClr val="tx1"/>
                </a:solidFill>
                <a:effectLst/>
                <a:latin typeface="+mn-lt"/>
                <a:ea typeface="ＭＳ Ｐゴシック" charset="0"/>
                <a:cs typeface="+mn-cs"/>
              </a:rPr>
              <a:t>These options are </a:t>
            </a:r>
            <a:r>
              <a:rPr lang="en-US" sz="1200" b="1" i="0" kern="1200" dirty="0">
                <a:solidFill>
                  <a:schemeClr val="tx1"/>
                </a:solidFill>
                <a:effectLst/>
                <a:latin typeface="+mn-lt"/>
                <a:ea typeface="ＭＳ Ｐゴシック" charset="0"/>
                <a:cs typeface="+mn-cs"/>
              </a:rPr>
              <a:t>NOT</a:t>
            </a:r>
            <a:r>
              <a:rPr lang="en-US" sz="1200" b="0" i="0" kern="1200" dirty="0">
                <a:solidFill>
                  <a:schemeClr val="tx1"/>
                </a:solidFill>
                <a:effectLst/>
                <a:latin typeface="+mn-lt"/>
                <a:ea typeface="ＭＳ Ｐゴシック" charset="0"/>
                <a:cs typeface="+mn-cs"/>
              </a:rPr>
              <a:t> required and can be omitted </a:t>
            </a:r>
          </a:p>
          <a:p>
            <a:pPr lvl="1"/>
            <a:r>
              <a:rPr lang="en-US" sz="1200" b="0" i="0" kern="1200" dirty="0">
                <a:solidFill>
                  <a:schemeClr val="tx1"/>
                </a:solidFill>
                <a:effectLst/>
                <a:latin typeface="+mn-lt"/>
                <a:ea typeface="ＭＳ Ｐゴシック" charset="0"/>
                <a:cs typeface="+mn-cs"/>
              </a:rPr>
              <a:t>Check device documentation for details on supported parameters</a:t>
            </a:r>
          </a:p>
          <a:p>
            <a:endParaRPr lang="en-US" dirty="0"/>
          </a:p>
          <a:p>
            <a:r>
              <a:rPr lang="en-US" sz="1200" b="0" i="0" kern="1200" dirty="0">
                <a:solidFill>
                  <a:schemeClr val="tx1"/>
                </a:solidFill>
                <a:effectLst/>
                <a:latin typeface="+mn-lt"/>
                <a:ea typeface="ＭＳ Ｐゴシック" charset="0"/>
                <a:cs typeface="ＭＳ Ｐゴシック" charset="0"/>
              </a:rPr>
              <a:t>To make the RESTCONF calls, you can use any client application that supports any REST call. A common tool is the Chrome Application Postman. The Linux command line utility "curl" is another great tool for working with REST APIs. We'll show how to use both in these examples.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19901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were given a list of things that you need to already have installed on your computer so that we can do our hands-on tasks. </a:t>
            </a:r>
          </a:p>
          <a:p>
            <a:r>
              <a:rPr lang="en-US" sz="1200" kern="1200" dirty="0">
                <a:solidFill>
                  <a:schemeClr val="tx1"/>
                </a:solidFill>
                <a:effectLst/>
                <a:latin typeface="+mn-lt"/>
                <a:ea typeface="+mn-ea"/>
                <a:cs typeface="+mn-cs"/>
              </a:rPr>
              <a:t>First, has everyone been able to install IDLE and Python 3? Python 3 should be in your path environment variables so that Python can locate the modules that you need to find. You can test this by opening a command window and typing </a:t>
            </a:r>
            <a:r>
              <a:rPr lang="en-US" sz="1200" b="1" kern="1200" dirty="0">
                <a:solidFill>
                  <a:schemeClr val="tx1"/>
                </a:solidFill>
                <a:effectLst/>
                <a:latin typeface="+mn-lt"/>
                <a:ea typeface="+mn-ea"/>
                <a:cs typeface="+mn-cs"/>
              </a:rPr>
              <a:t>python</a:t>
            </a:r>
            <a:r>
              <a:rPr lang="en-US" sz="1200" kern="1200" dirty="0">
                <a:solidFill>
                  <a:schemeClr val="tx1"/>
                </a:solidFill>
                <a:effectLst/>
                <a:latin typeface="+mn-lt"/>
                <a:ea typeface="+mn-ea"/>
                <a:cs typeface="+mn-cs"/>
              </a:rPr>
              <a:t>. The prompt should change to the Python prompt. If you get an error, Python needs to be reinstalled and included in your path.</a:t>
            </a:r>
          </a:p>
          <a:p>
            <a:r>
              <a:rPr lang="en-US" sz="1200" kern="1200" dirty="0">
                <a:solidFill>
                  <a:schemeClr val="tx1"/>
                </a:solidFill>
                <a:effectLst/>
                <a:latin typeface="+mn-lt"/>
                <a:ea typeface="+mn-ea"/>
                <a:cs typeface="+mn-cs"/>
              </a:rPr>
              <a:t>Second, two Python modules also needed to be installed using the PIP package manager. Were you able to get </a:t>
            </a:r>
            <a:r>
              <a:rPr lang="en-US" sz="1200" b="1" kern="1200" dirty="0">
                <a:solidFill>
                  <a:schemeClr val="tx1"/>
                </a:solidFill>
                <a:effectLst/>
                <a:latin typeface="+mn-lt"/>
                <a:ea typeface="+mn-ea"/>
                <a:cs typeface="+mn-cs"/>
              </a:rPr>
              <a:t>requests</a:t>
            </a:r>
            <a:r>
              <a:rPr lang="en-US" sz="1200" kern="1200" dirty="0">
                <a:solidFill>
                  <a:schemeClr val="tx1"/>
                </a:solidFill>
                <a:effectLst/>
                <a:latin typeface="+mn-lt"/>
                <a:ea typeface="+mn-ea"/>
                <a:cs typeface="+mn-cs"/>
              </a:rPr>
              <a:t> and </a:t>
            </a:r>
            <a:r>
              <a:rPr lang="en-US" sz="1200" b="1" kern="1200" dirty="0" err="1">
                <a:solidFill>
                  <a:schemeClr val="tx1"/>
                </a:solidFill>
                <a:effectLst/>
                <a:latin typeface="+mn-lt"/>
                <a:ea typeface="+mn-ea"/>
                <a:cs typeface="+mn-cs"/>
              </a:rPr>
              <a:t>pyang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ncclient</a:t>
            </a:r>
            <a:r>
              <a:rPr lang="en-US" sz="1200" b="1" kern="1200" dirty="0">
                <a:solidFill>
                  <a:schemeClr val="tx1"/>
                </a:solidFill>
                <a:effectLst/>
                <a:latin typeface="+mn-lt"/>
                <a:ea typeface="+mn-ea"/>
                <a:cs typeface="+mn-cs"/>
              </a:rPr>
              <a:t> and </a:t>
            </a:r>
            <a:r>
              <a:rPr lang="en-US" sz="1200" b="1" kern="1200" dirty="0" err="1">
                <a:solidFill>
                  <a:schemeClr val="tx1"/>
                </a:solidFill>
                <a:effectLst/>
                <a:latin typeface="+mn-lt"/>
                <a:ea typeface="+mn-ea"/>
                <a:cs typeface="+mn-cs"/>
              </a:rPr>
              <a:t>xmltodict</a:t>
            </a:r>
            <a:r>
              <a:rPr lang="en-US" sz="1200" kern="1200" dirty="0">
                <a:solidFill>
                  <a:schemeClr val="tx1"/>
                </a:solidFill>
                <a:effectLst/>
                <a:latin typeface="+mn-lt"/>
                <a:ea typeface="+mn-ea"/>
                <a:cs typeface="+mn-cs"/>
              </a:rPr>
              <a:t> installed?</a:t>
            </a:r>
          </a:p>
          <a:p>
            <a:r>
              <a:rPr lang="en-US" sz="1200" kern="1200" dirty="0">
                <a:solidFill>
                  <a:schemeClr val="tx1"/>
                </a:solidFill>
                <a:effectLst/>
                <a:latin typeface="+mn-lt"/>
                <a:ea typeface="+mn-ea"/>
                <a:cs typeface="+mn-cs"/>
              </a:rPr>
              <a:t>Finally, each of you need Postman for the workshop. Do you all have working version of the Postman application?</a:t>
            </a:r>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a:p>
        </p:txBody>
      </p:sp>
    </p:spTree>
    <p:extLst>
      <p:ext uri="{BB962C8B-B14F-4D97-AF65-F5344CB8AC3E}">
        <p14:creationId xmlns:p14="http://schemas.microsoft.com/office/powerpoint/2010/main" val="2770472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In this first example we're going to use RESTCONF to investigate the same </a:t>
            </a:r>
            <a:r>
              <a:rPr lang="en-US" sz="1200" b="0" i="0" kern="1200" dirty="0" err="1">
                <a:solidFill>
                  <a:schemeClr val="tx1"/>
                </a:solidFill>
                <a:effectLst/>
                <a:latin typeface="+mn-lt"/>
                <a:ea typeface="ＭＳ Ｐゴシック" charset="0"/>
                <a:cs typeface="ＭＳ Ｐゴシック" charset="0"/>
              </a:rPr>
              <a:t>ietf</a:t>
            </a:r>
            <a:r>
              <a:rPr lang="en-US" sz="1200" b="0" i="0" kern="1200" dirty="0">
                <a:solidFill>
                  <a:schemeClr val="tx1"/>
                </a:solidFill>
                <a:effectLst/>
                <a:latin typeface="+mn-lt"/>
                <a:ea typeface="ＭＳ Ｐゴシック" charset="0"/>
                <a:cs typeface="ＭＳ Ｐゴシック" charset="0"/>
              </a:rPr>
              <a:t>-interfaces model we've used in the previous labs.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As we learned, the URI is determined by looking at the underlying YANG model. Here is a partial </a:t>
            </a:r>
            <a:r>
              <a:rPr lang="en-US" sz="1200" b="0" i="0" kern="1200" dirty="0" err="1">
                <a:solidFill>
                  <a:schemeClr val="tx1"/>
                </a:solidFill>
                <a:effectLst/>
                <a:latin typeface="+mn-lt"/>
                <a:ea typeface="ＭＳ Ｐゴシック" charset="0"/>
                <a:cs typeface="ＭＳ Ｐゴシック" charset="0"/>
              </a:rPr>
              <a:t>ietf</a:t>
            </a:r>
            <a:r>
              <a:rPr lang="en-US" sz="1200" b="0" i="0" kern="1200" dirty="0">
                <a:solidFill>
                  <a:schemeClr val="tx1"/>
                </a:solidFill>
                <a:effectLst/>
                <a:latin typeface="+mn-lt"/>
                <a:ea typeface="ＭＳ Ｐゴシック" charset="0"/>
                <a:cs typeface="ＭＳ Ｐゴシック" charset="0"/>
              </a:rPr>
              <a:t>-interfaces Model. </a:t>
            </a:r>
          </a:p>
          <a:p>
            <a:endParaRPr lang="en-US" sz="1200" b="0" i="1" kern="1200" dirty="0">
              <a:solidFill>
                <a:schemeClr val="tx1"/>
              </a:solidFill>
              <a:effectLst/>
              <a:latin typeface="+mn-lt"/>
              <a:ea typeface="ＭＳ Ｐゴシック" charset="0"/>
              <a:cs typeface="ＭＳ Ｐゴシック" charset="0"/>
            </a:endParaRPr>
          </a:p>
          <a:p>
            <a:r>
              <a:rPr lang="en-US" sz="1200" b="0" i="1" kern="1200" dirty="0">
                <a:solidFill>
                  <a:schemeClr val="tx1"/>
                </a:solidFill>
                <a:effectLst/>
                <a:latin typeface="+mn-lt"/>
                <a:ea typeface="ＭＳ Ｐゴシック" charset="0"/>
                <a:cs typeface="ＭＳ Ｐゴシック" charset="0"/>
              </a:rPr>
              <a:t>This can be created by </a:t>
            </a:r>
            <a:r>
              <a:rPr lang="en-US" sz="1200" b="0" i="1" kern="1200" dirty="0" err="1">
                <a:solidFill>
                  <a:schemeClr val="tx1"/>
                </a:solidFill>
                <a:effectLst/>
                <a:latin typeface="+mn-lt"/>
                <a:ea typeface="ＭＳ Ｐゴシック" charset="0"/>
                <a:cs typeface="ＭＳ Ｐゴシック" charset="0"/>
              </a:rPr>
              <a:t>pyang</a:t>
            </a:r>
            <a:r>
              <a:rPr lang="en-US" sz="1200" b="0" i="1" kern="1200" dirty="0">
                <a:solidFill>
                  <a:schemeClr val="tx1"/>
                </a:solidFill>
                <a:effectLst/>
                <a:latin typeface="+mn-lt"/>
                <a:ea typeface="ＭＳ Ｐゴシック" charset="0"/>
                <a:cs typeface="ＭＳ Ｐゴシック" charset="0"/>
              </a:rPr>
              <a:t> -f tree </a:t>
            </a:r>
            <a:r>
              <a:rPr lang="en-US" sz="1200" b="0" i="1" kern="1200" dirty="0" err="1">
                <a:solidFill>
                  <a:schemeClr val="tx1"/>
                </a:solidFill>
                <a:effectLst/>
                <a:latin typeface="+mn-lt"/>
                <a:ea typeface="ＭＳ Ｐゴシック" charset="0"/>
                <a:cs typeface="ＭＳ Ｐゴシック" charset="0"/>
              </a:rPr>
              <a:t>ietf-interfaces.yang</a:t>
            </a:r>
            <a:endParaRPr lang="en-US" sz="1200" b="0" i="1" kern="1200" dirty="0">
              <a:solidFill>
                <a:schemeClr val="tx1"/>
              </a:solidFill>
              <a:effectLst/>
              <a:latin typeface="+mn-lt"/>
              <a:ea typeface="ＭＳ Ｐゴシック" charset="0"/>
              <a:cs typeface="ＭＳ Ｐゴシック" charset="0"/>
            </a:endParaRPr>
          </a:p>
          <a:p>
            <a:endParaRPr lang="en-US" sz="1200" b="0" i="1" kern="1200" dirty="0">
              <a:solidFill>
                <a:schemeClr val="tx1"/>
              </a:solidFill>
              <a:effectLst/>
              <a:latin typeface="+mn-lt"/>
              <a:ea typeface="ＭＳ Ｐゴシック" charset="0"/>
              <a:cs typeface="ＭＳ Ｐゴシック" charset="0"/>
            </a:endParaRPr>
          </a:p>
          <a:p>
            <a:endParaRPr lang="en-US" sz="1200" b="0" i="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564309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Verification of the router’s self-signed SSL certificate will cause some API requests to fail. Follow the instructions in the slide to disable SSL certificate verification. </a:t>
            </a:r>
          </a:p>
          <a:p>
            <a:r>
              <a:rPr lang="en-US" sz="1200" kern="1200" dirty="0">
                <a:solidFill>
                  <a:schemeClr val="tx1"/>
                </a:solidFill>
                <a:effectLst/>
                <a:latin typeface="+mn-lt"/>
                <a:ea typeface="+mn-ea"/>
                <a:cs typeface="+mn-cs"/>
              </a:rPr>
              <a:t>Later, when we work with Python, we will use a Python command to do essentially the same thing.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a:p>
        </p:txBody>
      </p:sp>
    </p:spTree>
    <p:extLst>
      <p:ext uri="{BB962C8B-B14F-4D97-AF65-F5344CB8AC3E}">
        <p14:creationId xmlns:p14="http://schemas.microsoft.com/office/powerpoint/2010/main" val="2496004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Postman is a really nice application. It is thoughtfully designed and has many convenience features. For example:</a:t>
            </a:r>
          </a:p>
          <a:p>
            <a:r>
              <a:rPr lang="en-US" sz="1200" b="1" kern="1200" dirty="0">
                <a:solidFill>
                  <a:schemeClr val="tx1"/>
                </a:solidFill>
                <a:effectLst/>
                <a:latin typeface="+mn-lt"/>
                <a:ea typeface="+mn-ea"/>
                <a:cs typeface="+mn-cs"/>
              </a:rPr>
              <a:t>History</a:t>
            </a:r>
            <a:r>
              <a:rPr lang="en-US" sz="1200" kern="1200" dirty="0">
                <a:solidFill>
                  <a:schemeClr val="tx1"/>
                </a:solidFill>
                <a:effectLst/>
                <a:latin typeface="+mn-lt"/>
                <a:ea typeface="+mn-ea"/>
                <a:cs typeface="+mn-cs"/>
              </a:rPr>
              <a:t> - Postman retains a list of recent requests.</a:t>
            </a:r>
          </a:p>
          <a:p>
            <a:r>
              <a:rPr lang="en-US" sz="1200" b="1" kern="1200" dirty="0">
                <a:solidFill>
                  <a:schemeClr val="tx1"/>
                </a:solidFill>
                <a:effectLst/>
                <a:latin typeface="+mn-lt"/>
                <a:ea typeface="+mn-ea"/>
                <a:cs typeface="+mn-cs"/>
              </a:rPr>
              <a:t>Tabs </a:t>
            </a:r>
            <a:r>
              <a:rPr lang="en-US" sz="1200" kern="1200" dirty="0">
                <a:solidFill>
                  <a:schemeClr val="tx1"/>
                </a:solidFill>
                <a:effectLst/>
                <a:latin typeface="+mn-lt"/>
                <a:ea typeface="+mn-ea"/>
                <a:cs typeface="+mn-cs"/>
              </a:rPr>
              <a:t>- New tabs can be created and reused for different requests that may be used in a session.</a:t>
            </a:r>
          </a:p>
          <a:p>
            <a:r>
              <a:rPr lang="en-US" sz="1200" b="1" kern="1200" dirty="0">
                <a:solidFill>
                  <a:schemeClr val="tx1"/>
                </a:solidFill>
                <a:effectLst/>
                <a:latin typeface="+mn-lt"/>
                <a:ea typeface="+mn-ea"/>
                <a:cs typeface="+mn-cs"/>
              </a:rPr>
              <a:t>Collections</a:t>
            </a:r>
            <a:r>
              <a:rPr lang="en-US" sz="1200" kern="1200" dirty="0">
                <a:solidFill>
                  <a:schemeClr val="tx1"/>
                </a:solidFill>
                <a:effectLst/>
                <a:latin typeface="+mn-lt"/>
                <a:ea typeface="+mn-ea"/>
                <a:cs typeface="+mn-cs"/>
              </a:rPr>
              <a:t> - Collections of API requests can be created, imported or shared.</a:t>
            </a:r>
          </a:p>
          <a:p>
            <a:r>
              <a:rPr lang="en-US" sz="1200" b="1" kern="1200" dirty="0">
                <a:solidFill>
                  <a:schemeClr val="tx1"/>
                </a:solidFill>
                <a:effectLst/>
                <a:latin typeface="+mn-lt"/>
                <a:ea typeface="+mn-ea"/>
                <a:cs typeface="+mn-cs"/>
              </a:rPr>
              <a:t>Presets</a:t>
            </a:r>
            <a:r>
              <a:rPr lang="en-US" sz="1200" kern="1200" dirty="0">
                <a:solidFill>
                  <a:schemeClr val="tx1"/>
                </a:solidFill>
                <a:effectLst/>
                <a:latin typeface="+mn-lt"/>
                <a:ea typeface="+mn-ea"/>
                <a:cs typeface="+mn-cs"/>
              </a:rPr>
              <a:t> - Commonly used settings can be added as presets and easily accessed by typing a shortcut</a:t>
            </a:r>
          </a:p>
          <a:p>
            <a:r>
              <a:rPr lang="en-US" sz="1200" b="1" kern="1200" dirty="0">
                <a:solidFill>
                  <a:schemeClr val="tx1"/>
                </a:solidFill>
                <a:effectLst/>
                <a:latin typeface="+mn-lt"/>
                <a:ea typeface="+mn-ea"/>
                <a:cs typeface="+mn-cs"/>
              </a:rPr>
              <a:t>Environments</a:t>
            </a:r>
            <a:r>
              <a:rPr lang="en-US" sz="1200" kern="1200" dirty="0">
                <a:solidFill>
                  <a:schemeClr val="tx1"/>
                </a:solidFill>
                <a:effectLst/>
                <a:latin typeface="+mn-lt"/>
                <a:ea typeface="+mn-ea"/>
                <a:cs typeface="+mn-cs"/>
              </a:rPr>
              <a:t> - Enables a set of variables to be defined for frequently used values. Multiple environments templates can be created invoked for different needs.</a:t>
            </a:r>
          </a:p>
          <a:p>
            <a:r>
              <a:rPr lang="en-US" sz="1200" b="1" kern="1200" dirty="0">
                <a:solidFill>
                  <a:schemeClr val="tx1"/>
                </a:solidFill>
                <a:effectLst/>
                <a:latin typeface="+mn-lt"/>
                <a:ea typeface="+mn-ea"/>
                <a:cs typeface="+mn-cs"/>
              </a:rPr>
              <a:t>Collaboration </a:t>
            </a:r>
            <a:r>
              <a:rPr lang="en-US" sz="1200" kern="1200" dirty="0">
                <a:solidFill>
                  <a:schemeClr val="tx1"/>
                </a:solidFill>
                <a:effectLst/>
                <a:latin typeface="+mn-lt"/>
                <a:ea typeface="+mn-ea"/>
                <a:cs typeface="+mn-cs"/>
              </a:rPr>
              <a:t>- Postman allows for the creation of shared team libraries for collections and environment templates. Changes to the library are monitored and shared with the team. Collaboration is important for software developers, so this feature is a good one to use with students.</a:t>
            </a:r>
          </a:p>
          <a:p>
            <a:r>
              <a:rPr lang="en-US" sz="1200" kern="1200" dirty="0">
                <a:solidFill>
                  <a:schemeClr val="tx1"/>
                </a:solidFill>
                <a:effectLst/>
                <a:latin typeface="+mn-lt"/>
                <a:ea typeface="+mn-ea"/>
                <a:cs typeface="+mn-cs"/>
              </a:rPr>
              <a:t>The Postman interface is divided into major sections, the upper request section and the lower response  section. You configure and send requests in the upper pane. The response status and JSON response body is displayed in the lower pane.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a:p>
        </p:txBody>
      </p:sp>
    </p:spTree>
    <p:extLst>
      <p:ext uri="{BB962C8B-B14F-4D97-AF65-F5344CB8AC3E}">
        <p14:creationId xmlns:p14="http://schemas.microsoft.com/office/powerpoint/2010/main" val="834005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05C538-371D-6D4B-8923-90865F872358}"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863182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05C538-371D-6D4B-8923-90865F872358}"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727411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latin typeface="Courier New" charset="0"/>
                <a:ea typeface="Courier New" charset="0"/>
                <a:cs typeface="Courier New" charset="0"/>
              </a:rPr>
              <a:t>{</a:t>
            </a:r>
          </a:p>
          <a:p>
            <a:r>
              <a:rPr lang="en-US" sz="1200" b="1" dirty="0">
                <a:solidFill>
                  <a:schemeClr val="bg1"/>
                </a:solidFill>
                <a:latin typeface="Courier New" charset="0"/>
                <a:ea typeface="Courier New" charset="0"/>
                <a:cs typeface="Courier New" charset="0"/>
              </a:rPr>
              <a:t>    "</a:t>
            </a:r>
            <a:r>
              <a:rPr lang="en-US" sz="1200" b="1" dirty="0" err="1">
                <a:solidFill>
                  <a:schemeClr val="bg1"/>
                </a:solidFill>
                <a:latin typeface="Courier New" charset="0"/>
                <a:ea typeface="Courier New" charset="0"/>
                <a:cs typeface="Courier New" charset="0"/>
              </a:rPr>
              <a:t>ietf-interfaces:interface</a:t>
            </a:r>
            <a:r>
              <a:rPr lang="en-US" sz="1200" b="1" dirty="0">
                <a:solidFill>
                  <a:schemeClr val="bg1"/>
                </a:solidFill>
                <a:latin typeface="Courier New" charset="0"/>
                <a:ea typeface="Courier New" charset="0"/>
                <a:cs typeface="Courier New" charset="0"/>
              </a:rPr>
              <a:t>": {</a:t>
            </a:r>
          </a:p>
          <a:p>
            <a:r>
              <a:rPr lang="en-US" sz="1200" b="1" dirty="0">
                <a:solidFill>
                  <a:schemeClr val="bg1"/>
                </a:solidFill>
                <a:latin typeface="Courier New" charset="0"/>
                <a:ea typeface="Courier New" charset="0"/>
                <a:cs typeface="Courier New" charset="0"/>
              </a:rPr>
              <a:t>        "name": "GigabitEthernet2",</a:t>
            </a:r>
          </a:p>
          <a:p>
            <a:r>
              <a:rPr lang="en-US" sz="1200" b="1" dirty="0">
                <a:solidFill>
                  <a:schemeClr val="bg1"/>
                </a:solidFill>
                <a:latin typeface="Courier New" charset="0"/>
                <a:ea typeface="Courier New" charset="0"/>
                <a:cs typeface="Courier New" charset="0"/>
              </a:rPr>
              <a:t>        "description": "Configured by RESTCONF",</a:t>
            </a:r>
          </a:p>
          <a:p>
            <a:r>
              <a:rPr lang="en-US" sz="1200" b="1" dirty="0">
                <a:solidFill>
                  <a:schemeClr val="bg1"/>
                </a:solidFill>
                <a:latin typeface="Courier New" charset="0"/>
                <a:ea typeface="Courier New" charset="0"/>
                <a:cs typeface="Courier New" charset="0"/>
              </a:rPr>
              <a:t>        "type": "</a:t>
            </a:r>
            <a:r>
              <a:rPr lang="en-US" sz="1200" b="1" dirty="0" err="1">
                <a:solidFill>
                  <a:schemeClr val="bg1"/>
                </a:solidFill>
                <a:latin typeface="Courier New" charset="0"/>
                <a:ea typeface="Courier New" charset="0"/>
                <a:cs typeface="Courier New" charset="0"/>
              </a:rPr>
              <a:t>iana-if-type:ethernetCsmacd</a:t>
            </a:r>
            <a:r>
              <a:rPr lang="en-US" sz="1200" b="1" dirty="0">
                <a:solidFill>
                  <a:schemeClr val="bg1"/>
                </a:solidFill>
                <a:latin typeface="Courier New" charset="0"/>
                <a:ea typeface="Courier New" charset="0"/>
                <a:cs typeface="Courier New" charset="0"/>
              </a:rPr>
              <a:t>",</a:t>
            </a:r>
          </a:p>
          <a:p>
            <a:r>
              <a:rPr lang="en-US" sz="1200" b="1" dirty="0">
                <a:solidFill>
                  <a:schemeClr val="bg1"/>
                </a:solidFill>
                <a:latin typeface="Courier New" charset="0"/>
                <a:ea typeface="Courier New" charset="0"/>
                <a:cs typeface="Courier New" charset="0"/>
              </a:rPr>
              <a:t>        "enabled": true,</a:t>
            </a:r>
          </a:p>
          <a:p>
            <a:r>
              <a:rPr lang="en-US" sz="1200" b="1" dirty="0">
                <a:solidFill>
                  <a:schemeClr val="bg1"/>
                </a:solidFill>
                <a:latin typeface="Courier New" charset="0"/>
                <a:ea typeface="Courier New" charset="0"/>
                <a:cs typeface="Courier New" charset="0"/>
              </a:rPr>
              <a:t>        "ietf-ip:ipv4": {</a:t>
            </a:r>
          </a:p>
          <a:p>
            <a:r>
              <a:rPr lang="en-US" sz="1200" b="1" dirty="0">
                <a:solidFill>
                  <a:schemeClr val="bg1"/>
                </a:solidFill>
                <a:latin typeface="Courier New" charset="0"/>
                <a:ea typeface="Courier New" charset="0"/>
                <a:cs typeface="Courier New" charset="0"/>
              </a:rPr>
              <a:t>            "address": [</a:t>
            </a:r>
          </a:p>
          <a:p>
            <a:r>
              <a:rPr lang="en-US" sz="1200" b="1" dirty="0">
                <a:solidFill>
                  <a:schemeClr val="bg1"/>
                </a:solidFill>
                <a:latin typeface="Courier New" charset="0"/>
                <a:ea typeface="Courier New" charset="0"/>
                <a:cs typeface="Courier New" charset="0"/>
              </a:rPr>
              <a:t>                {</a:t>
            </a:r>
          </a:p>
          <a:p>
            <a:r>
              <a:rPr lang="en-US" sz="1200" b="1" dirty="0">
                <a:solidFill>
                  <a:schemeClr val="bg1"/>
                </a:solidFill>
                <a:latin typeface="Courier New" charset="0"/>
                <a:ea typeface="Courier New" charset="0"/>
                <a:cs typeface="Courier New" charset="0"/>
              </a:rPr>
              <a:t>                    "</a:t>
            </a:r>
            <a:r>
              <a:rPr lang="en-US" sz="1200" b="1" dirty="0" err="1">
                <a:solidFill>
                  <a:schemeClr val="bg1"/>
                </a:solidFill>
                <a:latin typeface="Courier New" charset="0"/>
                <a:ea typeface="Courier New" charset="0"/>
                <a:cs typeface="Courier New" charset="0"/>
              </a:rPr>
              <a:t>ip</a:t>
            </a:r>
            <a:r>
              <a:rPr lang="en-US" sz="1200" b="1" dirty="0">
                <a:solidFill>
                  <a:schemeClr val="bg1"/>
                </a:solidFill>
                <a:latin typeface="Courier New" charset="0"/>
                <a:ea typeface="Courier New" charset="0"/>
                <a:cs typeface="Courier New" charset="0"/>
              </a:rPr>
              <a:t>": "10.255.255.1",</a:t>
            </a:r>
          </a:p>
          <a:p>
            <a:r>
              <a:rPr lang="en-US" sz="1200" b="1" dirty="0">
                <a:solidFill>
                  <a:schemeClr val="bg1"/>
                </a:solidFill>
                <a:latin typeface="Courier New" charset="0"/>
                <a:ea typeface="Courier New" charset="0"/>
                <a:cs typeface="Courier New" charset="0"/>
              </a:rPr>
              <a:t>                    "netmask": "255.255.255.0"</a:t>
            </a:r>
          </a:p>
          <a:p>
            <a:r>
              <a:rPr lang="en-US" sz="1200" b="1" dirty="0">
                <a:solidFill>
                  <a:schemeClr val="bg1"/>
                </a:solidFill>
                <a:latin typeface="Courier New" charset="0"/>
                <a:ea typeface="Courier New" charset="0"/>
                <a:cs typeface="Courier New" charset="0"/>
              </a:rPr>
              <a:t>                }</a:t>
            </a:r>
          </a:p>
          <a:p>
            <a:r>
              <a:rPr lang="en-US" sz="1200" b="1" dirty="0">
                <a:solidFill>
                  <a:schemeClr val="bg1"/>
                </a:solidFill>
                <a:latin typeface="Courier New" charset="0"/>
                <a:ea typeface="Courier New" charset="0"/>
                <a:cs typeface="Courier New" charset="0"/>
              </a:rPr>
              <a:t>            ]</a:t>
            </a:r>
          </a:p>
          <a:p>
            <a:r>
              <a:rPr lang="en-US" sz="1200" b="1" dirty="0">
                <a:solidFill>
                  <a:schemeClr val="bg1"/>
                </a:solidFill>
                <a:latin typeface="Courier New" charset="0"/>
                <a:ea typeface="Courier New" charset="0"/>
                <a:cs typeface="Courier New" charset="0"/>
              </a:rPr>
              <a:t>        }</a:t>
            </a:r>
          </a:p>
          <a:p>
            <a:r>
              <a:rPr lang="en-US" sz="1200" b="1" dirty="0">
                <a:solidFill>
                  <a:schemeClr val="bg1"/>
                </a:solidFill>
                <a:latin typeface="Courier New" charset="0"/>
                <a:ea typeface="Courier New" charset="0"/>
                <a:cs typeface="Courier New" charset="0"/>
              </a:rPr>
              <a:t>    }</a:t>
            </a:r>
          </a:p>
          <a:p>
            <a:r>
              <a:rPr lang="en-US" sz="1200" b="1" dirty="0">
                <a:solidFill>
                  <a:schemeClr val="bg1"/>
                </a:solidFill>
                <a:latin typeface="Courier New" charset="0"/>
                <a:ea typeface="Courier New" charset="0"/>
                <a:cs typeface="Courier New" charset="0"/>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05C538-371D-6D4B-8923-90865F872358}"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418443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Cisco Webex Teams for Developers web site makes it easy to use the Cisco Webex Teams RESTful APIs. Representation State Transfer (REST) is a type of API that uses HTTP operations to interface with software on an API endpoint and submit or request data. The API endpoint responds to a successful request with JavaScript Object Notation (JSON) data.</a:t>
            </a:r>
          </a:p>
          <a:p>
            <a:r>
              <a:rPr lang="en-US" sz="1200" kern="1200" dirty="0">
                <a:solidFill>
                  <a:schemeClr val="tx1"/>
                </a:solidFill>
                <a:effectLst/>
                <a:latin typeface="+mn-lt"/>
                <a:ea typeface="+mn-ea"/>
                <a:cs typeface="+mn-cs"/>
              </a:rPr>
              <a:t>We will learn about and use some common API calls on the Developers' Reference. Later, we will see how it is to use the same API calls with Postman and Python, both of which have certain advantages. However, Cisco Webex Teams for Developers is an easy to use portal, and a great place to learn all the features of the different Cisco Webex Teams APIs.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74</a:t>
            </a:fld>
            <a:endParaRPr lang="en-US"/>
          </a:p>
        </p:txBody>
      </p:sp>
    </p:spTree>
    <p:extLst>
      <p:ext uri="{BB962C8B-B14F-4D97-AF65-F5344CB8AC3E}">
        <p14:creationId xmlns:p14="http://schemas.microsoft.com/office/powerpoint/2010/main" val="1837817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NETCONF is the primary transport protocol used with YANG data models today. It is the </a:t>
            </a:r>
            <a:r>
              <a:rPr lang="en-US" sz="1200" b="1" i="0" kern="1200" dirty="0" err="1">
                <a:solidFill>
                  <a:schemeClr val="tx1"/>
                </a:solidFill>
                <a:effectLst/>
                <a:latin typeface="+mn-lt"/>
                <a:ea typeface="ＭＳ Ｐゴシック" charset="0"/>
                <a:cs typeface="ＭＳ Ｐゴシック" charset="0"/>
              </a:rPr>
              <a:t>NET</a:t>
            </a:r>
            <a:r>
              <a:rPr lang="en-US" sz="1200" b="0" i="0" kern="1200" dirty="0" err="1">
                <a:solidFill>
                  <a:schemeClr val="tx1"/>
                </a:solidFill>
                <a:effectLst/>
                <a:latin typeface="+mn-lt"/>
                <a:ea typeface="ＭＳ Ｐゴシック" charset="0"/>
                <a:cs typeface="ＭＳ Ｐゴシック" charset="0"/>
              </a:rPr>
              <a:t>work</a:t>
            </a:r>
            <a:r>
              <a:rPr lang="en-US" sz="1200" b="0" i="0" kern="1200" dirty="0">
                <a:solidFill>
                  <a:schemeClr val="tx1"/>
                </a:solidFill>
                <a:effectLst/>
                <a:latin typeface="+mn-lt"/>
                <a:ea typeface="ＭＳ Ｐゴシック" charset="0"/>
                <a:cs typeface="ＭＳ Ｐゴシック" charset="0"/>
              </a:rPr>
              <a:t> </a:t>
            </a:r>
            <a:r>
              <a:rPr lang="en-US" sz="1200" b="1" i="0" kern="1200" dirty="0" err="1">
                <a:solidFill>
                  <a:schemeClr val="tx1"/>
                </a:solidFill>
                <a:effectLst/>
                <a:latin typeface="+mn-lt"/>
                <a:ea typeface="ＭＳ Ｐゴシック" charset="0"/>
                <a:cs typeface="ＭＳ Ｐゴシック" charset="0"/>
              </a:rPr>
              <a:t>CONF</a:t>
            </a:r>
            <a:r>
              <a:rPr lang="en-US" sz="1200" b="0" i="0" kern="1200" dirty="0" err="1">
                <a:solidFill>
                  <a:schemeClr val="tx1"/>
                </a:solidFill>
                <a:effectLst/>
                <a:latin typeface="+mn-lt"/>
                <a:ea typeface="ＭＳ Ｐゴシック" charset="0"/>
                <a:cs typeface="ＭＳ Ｐゴシック" charset="0"/>
              </a:rPr>
              <a:t>iguration</a:t>
            </a:r>
            <a:r>
              <a:rPr lang="en-US" sz="1200" b="0" i="0" kern="1200" dirty="0">
                <a:solidFill>
                  <a:schemeClr val="tx1"/>
                </a:solidFill>
                <a:effectLst/>
                <a:latin typeface="+mn-lt"/>
                <a:ea typeface="ＭＳ Ｐゴシック" charset="0"/>
                <a:cs typeface="ＭＳ Ｐゴシック" charset="0"/>
              </a:rPr>
              <a:t> protocol, and defines how a Manager and Agent will communicate in a standard fashion. </a:t>
            </a:r>
          </a:p>
          <a:p>
            <a:endParaRPr lang="en-US" sz="1200" b="1"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Some key details:</a:t>
            </a:r>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Initially standardized in 2006 with </a:t>
            </a:r>
            <a:r>
              <a:rPr lang="en-US" sz="1200" b="0" i="0" kern="1200" dirty="0">
                <a:solidFill>
                  <a:schemeClr val="tx1"/>
                </a:solidFill>
                <a:effectLst/>
                <a:latin typeface="+mn-lt"/>
                <a:ea typeface="ＭＳ Ｐゴシック" charset="0"/>
                <a:cs typeface="ＭＳ Ｐゴシック" charset="0"/>
                <a:hlinkClick r:id="rId3"/>
              </a:rPr>
              <a:t>RFC4741</a:t>
            </a:r>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Latest standard is </a:t>
            </a:r>
            <a:r>
              <a:rPr lang="en-US" sz="1200" b="0" i="0" kern="1200" dirty="0">
                <a:solidFill>
                  <a:schemeClr val="tx1"/>
                </a:solidFill>
                <a:effectLst/>
                <a:latin typeface="+mn-lt"/>
                <a:ea typeface="ＭＳ Ｐゴシック" charset="0"/>
                <a:cs typeface="ＭＳ Ｐゴシック" charset="0"/>
                <a:hlinkClick r:id="rId4"/>
              </a:rPr>
              <a:t>RFC6241</a:t>
            </a:r>
            <a:r>
              <a:rPr lang="en-US" sz="1200" b="0" i="0" kern="1200" dirty="0">
                <a:solidFill>
                  <a:schemeClr val="tx1"/>
                </a:solidFill>
                <a:effectLst/>
                <a:latin typeface="+mn-lt"/>
                <a:ea typeface="ＭＳ Ｐゴシック" charset="0"/>
                <a:cs typeface="ＭＳ Ｐゴシック" charset="0"/>
              </a:rPr>
              <a:t> in 2011</a:t>
            </a:r>
          </a:p>
          <a:p>
            <a:r>
              <a:rPr lang="en-US" sz="1200" b="0" i="0" kern="1200" dirty="0">
                <a:solidFill>
                  <a:schemeClr val="tx1"/>
                </a:solidFill>
                <a:effectLst/>
                <a:latin typeface="+mn-lt"/>
                <a:ea typeface="ＭＳ Ｐゴシック" charset="0"/>
                <a:cs typeface="ＭＳ Ｐゴシック" charset="0"/>
              </a:rPr>
              <a:t>Does </a:t>
            </a:r>
            <a:r>
              <a:rPr lang="en-US" sz="1200" b="1" i="0" kern="1200" dirty="0">
                <a:solidFill>
                  <a:schemeClr val="tx1"/>
                </a:solidFill>
                <a:effectLst/>
                <a:latin typeface="+mn-lt"/>
                <a:ea typeface="ＭＳ Ｐゴシック" charset="0"/>
                <a:cs typeface="ＭＳ Ｐゴシック" charset="0"/>
              </a:rPr>
              <a:t>NOT</a:t>
            </a:r>
            <a:r>
              <a:rPr lang="en-US" sz="1200" b="0" i="0" kern="1200" dirty="0">
                <a:solidFill>
                  <a:schemeClr val="tx1"/>
                </a:solidFill>
                <a:effectLst/>
                <a:latin typeface="+mn-lt"/>
                <a:ea typeface="ＭＳ Ｐゴシック" charset="0"/>
                <a:cs typeface="ＭＳ Ｐゴシック" charset="0"/>
              </a:rPr>
              <a:t> explicitly define content. That is what YANG provides.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976438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RESTCONF is </a:t>
            </a:r>
            <a:r>
              <a:rPr lang="en-US" sz="1200" b="1" i="0" kern="1200" dirty="0">
                <a:solidFill>
                  <a:schemeClr val="tx1"/>
                </a:solidFill>
                <a:effectLst/>
                <a:latin typeface="+mn-lt"/>
                <a:ea typeface="ＭＳ Ｐゴシック" charset="0"/>
                <a:cs typeface="ＭＳ Ｐゴシック" charset="0"/>
              </a:rPr>
              <a:t>NOT</a:t>
            </a:r>
            <a:r>
              <a:rPr lang="en-US" sz="1200" b="0" i="0" kern="1200" dirty="0">
                <a:solidFill>
                  <a:schemeClr val="tx1"/>
                </a:solidFill>
                <a:effectLst/>
                <a:latin typeface="+mn-lt"/>
                <a:ea typeface="ＭＳ Ｐゴシック" charset="0"/>
                <a:cs typeface="ＭＳ Ｐゴシック" charset="0"/>
              </a:rPr>
              <a:t> a replacement for NETCONF. RESTCONF provides an API that aligns with other Web Application APIs to provide an easy entry point for developers. Though the gaps maybe eventually be filled, today RESTCONF lacks complete feature parity with NETCONF.</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More likely we will see both NETCONF and RESTCONF leveraged </a:t>
            </a:r>
            <a:r>
              <a:rPr lang="en-US" sz="1200" b="0" i="0" kern="1200" dirty="0" err="1">
                <a:solidFill>
                  <a:schemeClr val="tx1"/>
                </a:solidFill>
                <a:effectLst/>
                <a:latin typeface="+mn-lt"/>
                <a:ea typeface="ＭＳ Ｐゴシック" charset="0"/>
                <a:cs typeface="ＭＳ Ｐゴシック" charset="0"/>
              </a:rPr>
              <a:t>sumulataneously</a:t>
            </a:r>
            <a:r>
              <a:rPr lang="en-US" sz="1200" b="0" i="0" kern="1200" dirty="0">
                <a:solidFill>
                  <a:schemeClr val="tx1"/>
                </a:solidFill>
                <a:effectLst/>
                <a:latin typeface="+mn-lt"/>
                <a:ea typeface="ＭＳ Ｐゴシック" charset="0"/>
                <a:cs typeface="ＭＳ Ｐゴシック" charset="0"/>
              </a:rPr>
              <a:t> by different clients.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ＭＳ Ｐゴシック"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ＭＳ Ｐゴシック" pitchFamily="34" charset="-128"/>
              <a:cs typeface="+mn-cs"/>
            </a:endParaRPr>
          </a:p>
        </p:txBody>
      </p:sp>
    </p:spTree>
    <p:extLst>
      <p:ext uri="{BB962C8B-B14F-4D97-AF65-F5344CB8AC3E}">
        <p14:creationId xmlns:p14="http://schemas.microsoft.com/office/powerpoint/2010/main" val="2607492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As a Transport Protocol, NETCONF has a layered approach that defines how the Manager (client) and Agent (server) will communicate. Starting from the bottom:</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278113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networking is experiencing a period of disruption. We were pretty comfortable for many years with our routing and switching world. However, things have been heating up for some time now. We have the Internet of Things which is connecting millions of devices to the internet. We know that this trend is expected to become ubiquitous in the near feature. There are great opportunities in the IoT job market for our students. In addition, we are seeing a trend toward programmability. Cisco is redefining itself as a software and services company in addition to its role as a leader in providing networking hardware. Along with the move towards digitization everywhere comes the opportunities and demands of Big Data and Analytics. In addition, automation becomes available in a software-based networking world. The network can become adaptive and intention-based. Instead of the network being the same for all business needs, it can mold to the applications running on the network as defined by business requirements. Finally security needs to be everywhere, especially with millions of things attaching to the network.</a:t>
            </a:r>
          </a:p>
          <a:p>
            <a:r>
              <a:rPr lang="en-US" sz="1200" kern="1200" dirty="0">
                <a:solidFill>
                  <a:schemeClr val="tx1"/>
                </a:solidFill>
                <a:effectLst/>
                <a:latin typeface="+mn-lt"/>
                <a:ea typeface="+mn-ea"/>
                <a:cs typeface="+mn-cs"/>
              </a:rPr>
              <a:t>As you have seen, the Networking Academy Program is working to provide your students with expanded offerings in all of these areas, and will continue to do so. You are here today to gain knowledge and skills about the programmability aspects of the emerging network.</a:t>
            </a:r>
          </a:p>
          <a:p>
            <a:endParaRPr lang="en-US" dirty="0"/>
          </a:p>
        </p:txBody>
      </p:sp>
      <p:sp>
        <p:nvSpPr>
          <p:cNvPr id="4" name="Slide Number Placeholder 3"/>
          <p:cNvSpPr>
            <a:spLocks noGrp="1"/>
          </p:cNvSpPr>
          <p:nvPr>
            <p:ph type="sldNum" sz="quarter" idx="10"/>
          </p:nvPr>
        </p:nvSpPr>
        <p:spPr/>
        <p:txBody>
          <a:bodyPr/>
          <a:lstStyle/>
          <a:p>
            <a:fld id="{F9734ABF-D5C6-B44F-A2C7-F21FC95FBAA9}" type="slidenum">
              <a:rPr lang="en-US" smtClean="0"/>
              <a:t>8</a:t>
            </a:fld>
            <a:endParaRPr lang="en-US"/>
          </a:p>
        </p:txBody>
      </p:sp>
    </p:spTree>
    <p:extLst>
      <p:ext uri="{BB962C8B-B14F-4D97-AF65-F5344CB8AC3E}">
        <p14:creationId xmlns:p14="http://schemas.microsoft.com/office/powerpoint/2010/main" val="733797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NETCONF leverages SSH as the underlying method for communicating over the network. NETCONF authentication options are the same as any SSH communication. Usernames and passwords or certificates can be used just like when you use SSH for CLI communications. In fact, here is an example of NETCONF using the </a:t>
            </a:r>
            <a:r>
              <a:rPr lang="en-US" sz="1200" b="0" i="0" kern="1200" dirty="0" err="1">
                <a:solidFill>
                  <a:schemeClr val="tx1"/>
                </a:solidFill>
                <a:effectLst/>
                <a:latin typeface="+mn-lt"/>
                <a:ea typeface="ＭＳ Ｐゴシック" charset="0"/>
                <a:cs typeface="ＭＳ Ｐゴシック" charset="0"/>
              </a:rPr>
              <a:t>ssh</a:t>
            </a:r>
            <a:r>
              <a:rPr lang="en-US" sz="1200" b="0" i="0" kern="1200" dirty="0">
                <a:solidFill>
                  <a:schemeClr val="tx1"/>
                </a:solidFill>
                <a:effectLst/>
                <a:latin typeface="+mn-lt"/>
                <a:ea typeface="ＭＳ Ｐゴシック" charset="0"/>
                <a:cs typeface="ＭＳ Ｐゴシック" charset="0"/>
              </a:rPr>
              <a:t> client.</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After successfully logging into the NETCONF Agent on the device, it replies back with the list of "capabilities" that are supported. The next step would be to send the "capabilities" that you, acting as the NETCONF Manager" support packaged in XML. It might look something like this: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889902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NETCONF leverages SSH as the underlying method for communicating over the network. NETCONF authentication options are the same as any SSH communication. Usernames and passwords or certificates can be used just like when you use SSH for CLI communications. In fact, here is an example of NETCONF using the </a:t>
            </a:r>
            <a:r>
              <a:rPr lang="en-US" sz="1200" b="0" i="0" kern="1200" dirty="0" err="1">
                <a:solidFill>
                  <a:schemeClr val="tx1"/>
                </a:solidFill>
                <a:effectLst/>
                <a:latin typeface="+mn-lt"/>
                <a:ea typeface="ＭＳ Ｐゴシック" charset="0"/>
                <a:cs typeface="ＭＳ Ｐゴシック" charset="0"/>
              </a:rPr>
              <a:t>ssh</a:t>
            </a:r>
            <a:r>
              <a:rPr lang="en-US" sz="1200" b="0" i="0" kern="1200" dirty="0">
                <a:solidFill>
                  <a:schemeClr val="tx1"/>
                </a:solidFill>
                <a:effectLst/>
                <a:latin typeface="+mn-lt"/>
                <a:ea typeface="ＭＳ Ｐゴシック" charset="0"/>
                <a:cs typeface="ＭＳ Ｐゴシック" charset="0"/>
              </a:rPr>
              <a:t> client.</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After successfully logging into the NETCONF Agent on the device, it replies back with the list of "capabilities" that are supported. The next step would be to send the "capabilities" that you, acting as the NETCONF Manager" support packaged in XML. It might look something like this: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567810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When making a request of an Agent, there are several possible actions you can take with NETCONF. The action is indicated using an XML tag. They are: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89330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One of the key requirements identified when the IETF was considering a replacement for SNMP was an integrated method for configuration validation, error checking/handling, and rollback.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As part of addressing this need, NETCONF includes "Data Stores" to provide targets of individual operation events. Each container will hold a copy of the configuration data that can be pre-validated before committing to active configuration.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In the last example, we targeted the "running" data store in this code line:</a:t>
            </a:r>
          </a:p>
          <a:p>
            <a:endParaRPr lang="en-US" dirty="0"/>
          </a:p>
          <a:p>
            <a:r>
              <a:rPr lang="en-US" sz="1200" b="0" i="0" kern="1200" dirty="0">
                <a:solidFill>
                  <a:schemeClr val="tx1"/>
                </a:solidFill>
                <a:effectLst/>
                <a:latin typeface="+mn-lt"/>
                <a:ea typeface="ＭＳ Ｐゴシック" charset="0"/>
                <a:cs typeface="ＭＳ Ｐゴシック" charset="0"/>
              </a:rPr>
              <a:t>Another benefit of data stores, is that network management systems can verify that configurations across all devices in a network are consistent in a data store, then commit an entire network-wide change at once.</a:t>
            </a:r>
          </a:p>
          <a:p>
            <a:endParaRPr lang="en-US" sz="1200" b="0" i="0" kern="1200" dirty="0">
              <a:solidFill>
                <a:schemeClr val="tx1"/>
              </a:solidFill>
              <a:effectLst/>
              <a:latin typeface="+mn-lt"/>
              <a:ea typeface="ＭＳ Ｐゴシック" charset="0"/>
              <a:cs typeface="ＭＳ Ｐゴシック" charset="0"/>
            </a:endParaRPr>
          </a:p>
          <a:p>
            <a:r>
              <a:rPr lang="en-US" b="1" dirty="0"/>
              <a:t>Data Store Key Points</a:t>
            </a:r>
          </a:p>
          <a:p>
            <a:pPr marL="285750" indent="-285750">
              <a:buFont typeface="Arial" charset="0"/>
              <a:buChar char="•"/>
            </a:pPr>
            <a:r>
              <a:rPr lang="en-US" sz="1600" dirty="0"/>
              <a:t>A container may hold an entire or partial configuration</a:t>
            </a:r>
          </a:p>
          <a:p>
            <a:pPr marL="285750" indent="-285750">
              <a:buFont typeface="Arial" charset="0"/>
              <a:buChar char="•"/>
            </a:pPr>
            <a:r>
              <a:rPr lang="en-US" sz="1600" dirty="0"/>
              <a:t>Not all data stores are supported on all devices </a:t>
            </a:r>
          </a:p>
          <a:p>
            <a:pPr marL="742950" lvl="1" indent="-285750">
              <a:buFont typeface="Arial" charset="0"/>
              <a:buChar char="•"/>
            </a:pPr>
            <a:r>
              <a:rPr lang="en-US" sz="1600" dirty="0"/>
              <a:t>"running" is the only mandatory data store</a:t>
            </a:r>
          </a:p>
          <a:p>
            <a:pPr marL="285750" indent="-285750">
              <a:buFont typeface="Arial" charset="0"/>
              <a:buChar char="•"/>
            </a:pPr>
            <a:r>
              <a:rPr lang="en-US" sz="1600" dirty="0"/>
              <a:t>Not all data stores are writeable</a:t>
            </a:r>
          </a:p>
          <a:p>
            <a:pPr marL="285750" indent="-285750">
              <a:buFont typeface="Arial" charset="0"/>
              <a:buChar char="•"/>
            </a:pPr>
            <a:r>
              <a:rPr lang="en-US" sz="1600" dirty="0"/>
              <a:t>A "URL" data store is supported by IOS to enable &lt;</a:t>
            </a:r>
            <a:r>
              <a:rPr lang="en-US" sz="1600" dirty="0" err="1"/>
              <a:t>config</a:t>
            </a:r>
            <a:r>
              <a:rPr lang="en-US" sz="1600" dirty="0"/>
              <a:t>-copy&gt;</a:t>
            </a:r>
          </a:p>
          <a:p>
            <a:pPr marL="285750" indent="-285750">
              <a:buFont typeface="Arial" charset="0"/>
              <a:buChar char="•"/>
            </a:pPr>
            <a:r>
              <a:rPr lang="en-US" sz="1600" dirty="0"/>
              <a:t>Every NETCONF message must target a data store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933555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With our solid understanding of the key elements of NETCONF, let's walk through the process a developer will take when using it. </a:t>
            </a:r>
          </a:p>
          <a:p>
            <a:endParaRPr lang="en-US" sz="1200" b="0" i="0" kern="1200" dirty="0">
              <a:solidFill>
                <a:schemeClr val="tx1"/>
              </a:solidFill>
              <a:effectLst/>
              <a:latin typeface="+mn-lt"/>
              <a:ea typeface="ＭＳ Ｐゴシック" charset="0"/>
              <a:cs typeface="ＭＳ Ｐゴシック" charset="0"/>
            </a:endParaRPr>
          </a:p>
          <a:p>
            <a:pPr marL="228600" indent="-228600">
              <a:buFont typeface="+mj-lt"/>
              <a:buAutoNum type="arabicPeriod"/>
            </a:pPr>
            <a:r>
              <a:rPr lang="en-US" sz="1200" b="0" i="0" kern="1200" dirty="0">
                <a:solidFill>
                  <a:schemeClr val="tx1"/>
                </a:solidFill>
                <a:effectLst/>
                <a:latin typeface="+mn-lt"/>
                <a:ea typeface="ＭＳ Ｐゴシック" charset="0"/>
                <a:cs typeface="ＭＳ Ｐゴシック" charset="0"/>
              </a:rPr>
              <a:t>Using a NETCONF Manager, connect to the Agent on a device and say &lt;hello&gt;</a:t>
            </a:r>
          </a:p>
          <a:p>
            <a:pPr marL="228600" indent="-228600">
              <a:buFont typeface="+mj-lt"/>
              <a:buAutoNum type="arabicPeriod"/>
            </a:pPr>
            <a:r>
              <a:rPr lang="en-US" sz="1200" b="0" i="0" kern="1200" dirty="0">
                <a:solidFill>
                  <a:schemeClr val="tx1"/>
                </a:solidFill>
                <a:effectLst/>
                <a:latin typeface="+mn-lt"/>
                <a:ea typeface="ＭＳ Ｐゴシック" charset="0"/>
                <a:cs typeface="ＭＳ Ｐゴシック" charset="0"/>
              </a:rPr>
              <a:t>The Agent replies with a list of &lt;capabilities&gt;</a:t>
            </a:r>
          </a:p>
          <a:p>
            <a:pPr marL="228600" indent="-228600">
              <a:buFont typeface="+mj-lt"/>
              <a:buAutoNum type="arabicPeriod"/>
            </a:pPr>
            <a:r>
              <a:rPr lang="en-US" sz="1200" b="0" i="0" kern="1200" dirty="0">
                <a:solidFill>
                  <a:schemeClr val="tx1"/>
                </a:solidFill>
                <a:effectLst/>
                <a:latin typeface="+mn-lt"/>
                <a:ea typeface="ＭＳ Ｐゴシック" charset="0"/>
                <a:cs typeface="ＭＳ Ｐゴシック" charset="0"/>
              </a:rPr>
              <a:t>The developer investigates the available data models provided as capabilities and selects the one that best meets their need.</a:t>
            </a:r>
          </a:p>
          <a:p>
            <a:pPr marL="228600" indent="-228600">
              <a:buFont typeface="+mj-lt"/>
              <a:buAutoNum type="arabicPeriod"/>
            </a:pPr>
            <a:r>
              <a:rPr lang="en-US" sz="1200" b="0" i="0" kern="1200" dirty="0">
                <a:solidFill>
                  <a:schemeClr val="tx1"/>
                </a:solidFill>
                <a:effectLst/>
                <a:latin typeface="+mn-lt"/>
                <a:ea typeface="ＭＳ Ｐゴシック" charset="0"/>
                <a:cs typeface="ＭＳ Ｐゴシック" charset="0"/>
              </a:rPr>
              <a:t>Compose the XML data that will be sent using an available operation (ex: &lt;get-config&gt;)</a:t>
            </a:r>
          </a:p>
          <a:p>
            <a:pPr marL="228600" indent="-228600">
              <a:buFont typeface="+mj-lt"/>
              <a:buAutoNum type="arabicPeriod"/>
            </a:pPr>
            <a:r>
              <a:rPr lang="en-US" sz="1200" b="0" i="0" kern="1200" dirty="0">
                <a:solidFill>
                  <a:schemeClr val="tx1"/>
                </a:solidFill>
                <a:effectLst/>
                <a:latin typeface="+mn-lt"/>
                <a:ea typeface="ＭＳ Ｐゴシック" charset="0"/>
                <a:cs typeface="ＭＳ Ｐゴシック" charset="0"/>
              </a:rPr>
              <a:t>Send the message as a Remote Procedure Call &lt;</a:t>
            </a:r>
            <a:r>
              <a:rPr lang="en-US" sz="1200" b="0" i="0" kern="1200" dirty="0" err="1">
                <a:solidFill>
                  <a:schemeClr val="tx1"/>
                </a:solidFill>
                <a:effectLst/>
                <a:latin typeface="+mn-lt"/>
                <a:ea typeface="ＭＳ Ｐゴシック" charset="0"/>
                <a:cs typeface="ＭＳ Ｐゴシック" charset="0"/>
              </a:rPr>
              <a:t>rpc</a:t>
            </a:r>
            <a:r>
              <a:rPr lang="en-US" sz="1200" b="0" i="0" kern="1200" dirty="0">
                <a:solidFill>
                  <a:schemeClr val="tx1"/>
                </a:solidFill>
                <a:effectLst/>
                <a:latin typeface="+mn-lt"/>
                <a:ea typeface="ＭＳ Ｐゴシック" charset="0"/>
                <a:cs typeface="ＭＳ Ｐゴシック" charset="0"/>
              </a:rPr>
              <a:t>&gt; from the Manager</a:t>
            </a:r>
          </a:p>
          <a:p>
            <a:pPr marL="228600" indent="-228600">
              <a:buFont typeface="+mj-lt"/>
              <a:buAutoNum type="arabicPeriod"/>
            </a:pPr>
            <a:r>
              <a:rPr lang="en-US" sz="1200" b="0" i="0" kern="1200" dirty="0">
                <a:solidFill>
                  <a:schemeClr val="tx1"/>
                </a:solidFill>
                <a:effectLst/>
                <a:latin typeface="+mn-lt"/>
                <a:ea typeface="ＭＳ Ｐゴシック" charset="0"/>
                <a:cs typeface="ＭＳ Ｐゴシック" charset="0"/>
              </a:rPr>
              <a:t>The Agent sends an &lt;</a:t>
            </a:r>
            <a:r>
              <a:rPr lang="en-US" sz="1200" b="0" i="0" kern="1200" dirty="0" err="1">
                <a:solidFill>
                  <a:schemeClr val="tx1"/>
                </a:solidFill>
                <a:effectLst/>
                <a:latin typeface="+mn-lt"/>
                <a:ea typeface="ＭＳ Ｐゴシック" charset="0"/>
                <a:cs typeface="ＭＳ Ｐゴシック" charset="0"/>
              </a:rPr>
              <a:t>rcp</a:t>
            </a:r>
            <a:r>
              <a:rPr lang="en-US" sz="1200" b="0" i="0" kern="1200" dirty="0">
                <a:solidFill>
                  <a:schemeClr val="tx1"/>
                </a:solidFill>
                <a:effectLst/>
                <a:latin typeface="+mn-lt"/>
                <a:ea typeface="ＭＳ Ｐゴシック" charset="0"/>
                <a:cs typeface="ＭＳ Ｐゴシック" charset="0"/>
              </a:rPr>
              <a:t>-reply&gt; back</a:t>
            </a:r>
          </a:p>
          <a:p>
            <a:pPr marL="228600" indent="-228600">
              <a:buFont typeface="+mj-lt"/>
              <a:buAutoNum type="arabicPeriod"/>
            </a:pPr>
            <a:r>
              <a:rPr lang="en-US" sz="1200" b="0" i="0" kern="1200" dirty="0">
                <a:solidFill>
                  <a:schemeClr val="tx1"/>
                </a:solidFill>
                <a:effectLst/>
                <a:latin typeface="+mn-lt"/>
                <a:ea typeface="ＭＳ Ｐゴシック" charset="0"/>
                <a:cs typeface="ＭＳ Ｐゴシック" charset="0"/>
              </a:rPr>
              <a:t>Process the &lt;data&gt; that was included in the reply.</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Also, by leveraging tools like </a:t>
            </a:r>
            <a:r>
              <a:rPr lang="en-US" sz="1200" b="0" i="0" kern="1200" dirty="0" err="1">
                <a:solidFill>
                  <a:schemeClr val="tx1"/>
                </a:solidFill>
                <a:effectLst/>
                <a:latin typeface="+mn-lt"/>
                <a:ea typeface="ＭＳ Ｐゴシック" charset="0"/>
                <a:cs typeface="ＭＳ Ｐゴシック" charset="0"/>
              </a:rPr>
              <a:t>ncclient</a:t>
            </a:r>
            <a:r>
              <a:rPr lang="en-US" sz="1200" b="0" i="0" kern="1200" dirty="0">
                <a:solidFill>
                  <a:schemeClr val="tx1"/>
                </a:solidFill>
                <a:effectLst/>
                <a:latin typeface="+mn-lt"/>
                <a:ea typeface="ＭＳ Ｐゴシック" charset="0"/>
                <a:cs typeface="ＭＳ Ｐゴシック" charset="0"/>
              </a:rPr>
              <a:t> for Python, the developer can focus more on their application elements, than the intricacies of the protocol.</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4053449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Though possible, using NETCONF with an SSH client directly like this example is not typical. More likely you would use a special purpose software application, or programming library, that handles the specifics of sending and processing the raw NETCONF communications.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There are many such pieces of software available for developers to leverage depending on their need and language preferences. In this lab we are going to leverage </a:t>
            </a:r>
            <a:r>
              <a:rPr lang="en-US" sz="1200" b="0" i="0" kern="1200" dirty="0">
                <a:solidFill>
                  <a:schemeClr val="tx1"/>
                </a:solidFill>
                <a:effectLst/>
                <a:latin typeface="+mn-lt"/>
                <a:ea typeface="ＭＳ Ｐゴシック" charset="0"/>
                <a:cs typeface="ＭＳ Ｐゴシック" charset="0"/>
                <a:hlinkClick r:id="rId3"/>
              </a:rPr>
              <a:t>ncclient</a:t>
            </a:r>
            <a:r>
              <a:rPr lang="en-US" sz="1200" b="0" i="0" kern="1200" dirty="0">
                <a:solidFill>
                  <a:schemeClr val="tx1"/>
                </a:solidFill>
                <a:effectLst/>
                <a:latin typeface="+mn-lt"/>
                <a:ea typeface="ＭＳ Ｐゴシック" charset="0"/>
                <a:cs typeface="ＭＳ Ｐゴシック" charset="0"/>
              </a:rPr>
              <a:t>, a Python library that </a:t>
            </a:r>
          </a:p>
          <a:p>
            <a:r>
              <a:rPr lang="en-US" dirty="0">
                <a:effectLst/>
              </a:rPr>
              <a:t>"aims to offer an intuitive API that sensibly maps the XML-encoded nature of NETCONF to Python".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From this point forward, all examples of NETCONF will leverage </a:t>
            </a:r>
            <a:r>
              <a:rPr lang="en-US" sz="1200" b="0" i="0" kern="1200" dirty="0" err="1">
                <a:solidFill>
                  <a:schemeClr val="tx1"/>
                </a:solidFill>
                <a:effectLst/>
                <a:latin typeface="+mn-lt"/>
                <a:ea typeface="ＭＳ Ｐゴシック" charset="0"/>
                <a:cs typeface="ＭＳ Ｐゴシック" charset="0"/>
              </a:rPr>
              <a:t>ncclient</a:t>
            </a:r>
            <a:r>
              <a:rPr lang="en-US" sz="1200" b="0" i="0" kern="1200" dirty="0">
                <a:solidFill>
                  <a:schemeClr val="tx1"/>
                </a:solidFill>
                <a:effectLst/>
                <a:latin typeface="+mn-lt"/>
                <a:ea typeface="ＭＳ Ｐゴシック" charset="0"/>
                <a:cs typeface="ＭＳ Ｐゴシック" charset="0"/>
              </a:rPr>
              <a:t> and Python scripts.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809317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https://www.cisco.com/c/en/us/td/docs/ios-xml/ios/prog/configuration/1612/b_1612_programmability_cg/netconf_and_restconf_service_level_acls.html</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107</a:t>
            </a:fld>
            <a:endParaRPr lang="en-US"/>
          </a:p>
        </p:txBody>
      </p:sp>
    </p:spTree>
    <p:extLst>
      <p:ext uri="{BB962C8B-B14F-4D97-AF65-F5344CB8AC3E}">
        <p14:creationId xmlns:p14="http://schemas.microsoft.com/office/powerpoint/2010/main" val="38522477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Please visit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and register if you have not already. There are lot of free learning resources there. Explore what they have to offer.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is built to support people as they learn about network programmability with Cisco solutions.</a:t>
            </a:r>
          </a:p>
          <a:p>
            <a:r>
              <a:rPr lang="en-US" sz="1200" kern="1200" dirty="0">
                <a:solidFill>
                  <a:schemeClr val="tx1"/>
                </a:solidFill>
                <a:effectLst/>
                <a:latin typeface="+mn-lt"/>
                <a:ea typeface="+mn-ea"/>
                <a:cs typeface="+mn-cs"/>
              </a:rPr>
              <a:t>You are always free to access the open DevNet sandbox in order to explore what it has to offer. Don't forget to look at the API documentation for the specific APIs.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112</a:t>
            </a:fld>
            <a:endParaRPr lang="en-US"/>
          </a:p>
        </p:txBody>
      </p:sp>
    </p:spTree>
    <p:extLst>
      <p:ext uri="{BB962C8B-B14F-4D97-AF65-F5344CB8AC3E}">
        <p14:creationId xmlns:p14="http://schemas.microsoft.com/office/powerpoint/2010/main" val="91134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formerly known as the Cisco Developer's Network, is a place for developers to test out software with actual Cisco networks and devices that are programmable.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offers numerous sandboxed virtual environments that are either open or </a:t>
            </a:r>
            <a:r>
              <a:rPr lang="en-US" sz="1200" kern="1200" dirty="0" err="1">
                <a:solidFill>
                  <a:schemeClr val="tx1"/>
                </a:solidFill>
                <a:effectLst/>
                <a:latin typeface="+mn-lt"/>
                <a:ea typeface="+mn-ea"/>
                <a:cs typeface="+mn-cs"/>
              </a:rPr>
              <a:t>reservable</a:t>
            </a:r>
            <a:r>
              <a:rPr lang="en-US" sz="1200" kern="1200" dirty="0">
                <a:solidFill>
                  <a:schemeClr val="tx1"/>
                </a:solidFill>
                <a:effectLst/>
                <a:latin typeface="+mn-lt"/>
                <a:ea typeface="+mn-ea"/>
                <a:cs typeface="+mn-cs"/>
              </a:rPr>
              <a:t> by registered users. In addition,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offers many learning tracks and hours of courses designed for networking professionals who are learning network programmability. The Networking Academy Program is working with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to bring learners and developers together in a powerful ecosystem. </a:t>
            </a:r>
            <a:r>
              <a:rPr lang="en-US" sz="1200" kern="1200" dirty="0" err="1">
                <a:solidFill>
                  <a:schemeClr val="tx1"/>
                </a:solidFill>
                <a:effectLst/>
                <a:latin typeface="+mn-lt"/>
                <a:ea typeface="+mn-ea"/>
                <a:cs typeface="+mn-cs"/>
              </a:rPr>
              <a:t>DevNet</a:t>
            </a:r>
            <a:r>
              <a:rPr lang="en-US" sz="1200" kern="1200" dirty="0">
                <a:solidFill>
                  <a:schemeClr val="tx1"/>
                </a:solidFill>
                <a:effectLst/>
                <a:latin typeface="+mn-lt"/>
                <a:ea typeface="+mn-ea"/>
                <a:cs typeface="+mn-cs"/>
              </a:rPr>
              <a:t> access is free.</a:t>
            </a:r>
          </a:p>
          <a:p>
            <a:r>
              <a:rPr lang="en-US" sz="1200" kern="1200" dirty="0">
                <a:solidFill>
                  <a:schemeClr val="tx1"/>
                </a:solidFill>
                <a:effectLst/>
                <a:latin typeface="+mn-lt"/>
                <a:ea typeface="+mn-ea"/>
                <a:cs typeface="+mn-cs"/>
              </a:rPr>
              <a:t>Please visit DevNet and login as a NetAcad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user so that you can explore what DevNet has to offer you as Networking Academy instructor.</a:t>
            </a: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4848D17-937D-42F4-A98C-71D046448523}" type="slidenum">
              <a:rPr lang="en-US" altLang="en-US">
                <a:solidFill>
                  <a:srgbClr val="000000"/>
                </a:solidFill>
                <a:latin typeface="Calibri" panose="020F0502020204030204" pitchFamily="34" charset="0"/>
              </a:rPr>
              <a:pPr/>
              <a:t>9</a:t>
            </a:fld>
            <a:endParaRPr lang="en-US" altLang="en-US">
              <a:solidFill>
                <a:srgbClr val="000000"/>
              </a:solidFill>
              <a:latin typeface="Calibri" panose="020F0502020204030204" pitchFamily="34" charset="0"/>
            </a:endParaRPr>
          </a:p>
        </p:txBody>
      </p:sp>
      <p:sp>
        <p:nvSpPr>
          <p:cNvPr id="75781" name="Date Placeholder 7"/>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B5582C9-5CBD-439B-89F8-15FAC951813B}" type="datetime1">
              <a:rPr lang="en-US" altLang="en-US">
                <a:latin typeface="Calibri" panose="020F0502020204030204" pitchFamily="34" charset="0"/>
              </a:rPr>
              <a:pPr/>
              <a:t>3/27/2020</a:t>
            </a:fld>
            <a:endParaRPr lang="en-US" altLang="en-US">
              <a:latin typeface="Calibri" panose="020F0502020204030204" pitchFamily="34" charset="0"/>
            </a:endParaRPr>
          </a:p>
        </p:txBody>
      </p:sp>
      <p:sp>
        <p:nvSpPr>
          <p:cNvPr id="75782" name="Header Placeholder 8"/>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rPr>
              <a:t>Cisco Live 2016</a:t>
            </a:r>
          </a:p>
        </p:txBody>
      </p:sp>
    </p:spTree>
    <p:extLst>
      <p:ext uri="{BB962C8B-B14F-4D97-AF65-F5344CB8AC3E}">
        <p14:creationId xmlns:p14="http://schemas.microsoft.com/office/powerpoint/2010/main" val="431424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Network Engineers leveraging CLI are no longer the only parties interested in configuring and monitoring the network. And using the CLI is no longer the only method to configure and monitor the network.</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DevOps is an approach to development and operations that has proven successful for many organizations, and these teams are quickly looking at how they can expand their reach into the network.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New Web Applications leveraging Micro-Service architectures are building overlay container networks, but as the model matures, these applications look to integration with the underlying network for performance and segmentation. </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And the "Cloud" is no longer a destination, but rather a complete approach to delivering IT Services and Applications. This approach demands fully programmatic (</a:t>
            </a:r>
            <a:r>
              <a:rPr lang="en-US" sz="1200" b="0" i="0" kern="1200" dirty="0" err="1">
                <a:solidFill>
                  <a:schemeClr val="tx1"/>
                </a:solidFill>
                <a:effectLst/>
                <a:latin typeface="+mn-lt"/>
                <a:ea typeface="ＭＳ Ｐゴシック" charset="0"/>
                <a:cs typeface="ＭＳ Ｐゴシック" charset="0"/>
              </a:rPr>
              <a:t>ie</a:t>
            </a:r>
            <a:r>
              <a:rPr lang="en-US" sz="1200" b="0" i="0" kern="1200" dirty="0">
                <a:solidFill>
                  <a:schemeClr val="tx1"/>
                </a:solidFill>
                <a:effectLst/>
                <a:latin typeface="+mn-lt"/>
                <a:ea typeface="ＭＳ Ｐゴシック" charset="0"/>
                <a:cs typeface="ＭＳ Ｐゴシック" charset="0"/>
              </a:rPr>
              <a:t> through APIs) access to services. Consumers aren't interested in individual devices and feature configuration, but rather the capabilities that the network can provide.</a:t>
            </a:r>
          </a:p>
          <a:p>
            <a:endParaRPr lang="en-US" dirty="0"/>
          </a:p>
        </p:txBody>
      </p:sp>
      <p:sp>
        <p:nvSpPr>
          <p:cNvPr id="4" name="Slide Number Placeholder 3"/>
          <p:cNvSpPr>
            <a:spLocks noGrp="1"/>
          </p:cNvSpPr>
          <p:nvPr>
            <p:ph type="sldNum" sz="quarter" idx="10"/>
          </p:nvPr>
        </p:nvSpPr>
        <p:spPr/>
        <p:txBody>
          <a:bodyPr/>
          <a:lstStyle/>
          <a:p>
            <a:pPr>
              <a:defRPr/>
            </a:pPr>
            <a:fld id="{3F6C1005-B323-4A04-B0D1-DB577C3C2ECA}" type="slidenum">
              <a:rPr lang="en-US" smtClean="0"/>
              <a:pPr>
                <a:defRPr/>
              </a:pPr>
              <a:t>12</a:t>
            </a:fld>
            <a:endParaRPr lang="en-US"/>
          </a:p>
        </p:txBody>
      </p:sp>
    </p:spTree>
    <p:extLst>
      <p:ext uri="{BB962C8B-B14F-4D97-AF65-F5344CB8AC3E}">
        <p14:creationId xmlns:p14="http://schemas.microsoft.com/office/powerpoint/2010/main" val="1638735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networking devices that we are most familiar with, we really don’t make much of a differentiation between what is known as the control plane and data plane of the device. We tend to think of a router or switch as a single device. We do recognize that a management plane exists, however. For example, we tell students that switches are Layer 2 devices, however we then proceed to tell them to assign them with IP addresses! That is because the management plane is separate from the role of the device in the network.</a:t>
            </a:r>
          </a:p>
          <a:p>
            <a:r>
              <a:rPr lang="en-US" sz="1200" kern="1200" dirty="0">
                <a:solidFill>
                  <a:schemeClr val="tx1"/>
                </a:solidFill>
                <a:effectLst/>
                <a:latin typeface="+mn-lt"/>
                <a:ea typeface="+mn-ea"/>
                <a:cs typeface="+mn-cs"/>
              </a:rPr>
              <a:t>Now however, we are seeing not only management, but also the actual “brains" of a network device as separate from the traffic forwarding processes of the device. This separation allows centralization information that devices uses to make forwarding decisions and perform other functions. </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a:p>
        </p:txBody>
      </p:sp>
    </p:spTree>
    <p:extLst>
      <p:ext uri="{BB962C8B-B14F-4D97-AF65-F5344CB8AC3E}">
        <p14:creationId xmlns:p14="http://schemas.microsoft.com/office/powerpoint/2010/main" val="2429132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Using the generic data model, we can describe an individual as a </a:t>
            </a:r>
            <a:r>
              <a:rPr lang="en-US" sz="1200" b="0" i="1" kern="1200" dirty="0">
                <a:solidFill>
                  <a:schemeClr val="tx1"/>
                </a:solidFill>
                <a:effectLst/>
                <a:latin typeface="+mn-lt"/>
                <a:ea typeface="ＭＳ Ｐゴシック" charset="0"/>
                <a:cs typeface="ＭＳ Ｐゴシック" charset="0"/>
              </a:rPr>
              <a:t>"Brown hair, blue eyed, five foot woman of about 120 pounds"</a:t>
            </a:r>
            <a:r>
              <a:rPr lang="en-US" sz="1200" b="0" i="0" kern="1200" dirty="0">
                <a:solidFill>
                  <a:schemeClr val="tx1"/>
                </a:solidFill>
                <a:effectLst/>
                <a:latin typeface="+mn-lt"/>
                <a:ea typeface="ＭＳ Ｐゴシック" charset="0"/>
                <a:cs typeface="ＭＳ Ｐゴシック" charset="0"/>
              </a:rPr>
              <a:t> and anyone understands what this means.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656176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YANG is first a language for describing data models. The YANG language could be used to describe </a:t>
            </a:r>
            <a:r>
              <a:rPr lang="en-US" sz="1200" b="1" i="0" kern="1200" dirty="0">
                <a:solidFill>
                  <a:schemeClr val="tx1"/>
                </a:solidFill>
                <a:effectLst/>
                <a:latin typeface="+mn-lt"/>
                <a:ea typeface="ＭＳ Ｐゴシック" charset="0"/>
                <a:cs typeface="ＭＳ Ｐゴシック" charset="0"/>
              </a:rPr>
              <a:t>ANY</a:t>
            </a:r>
            <a:r>
              <a:rPr lang="en-US" sz="1200" b="0" i="0" kern="1200" dirty="0">
                <a:solidFill>
                  <a:schemeClr val="tx1"/>
                </a:solidFill>
                <a:effectLst/>
                <a:latin typeface="+mn-lt"/>
                <a:ea typeface="ＭＳ Ｐゴシック" charset="0"/>
                <a:cs typeface="ＭＳ Ｐゴシック" charset="0"/>
              </a:rPr>
              <a:t> data model, but it was designed to describe networking data models. </a:t>
            </a:r>
          </a:p>
          <a:p>
            <a:r>
              <a:rPr lang="en-US" sz="1200" b="0" i="0" kern="1200" dirty="0">
                <a:solidFill>
                  <a:schemeClr val="tx1"/>
                </a:solidFill>
                <a:effectLst/>
                <a:latin typeface="+mn-lt"/>
                <a:ea typeface="ＭＳ Ｐゴシック" charset="0"/>
                <a:cs typeface="ＭＳ Ｐゴシック" charset="0"/>
              </a:rPr>
              <a:t> </a:t>
            </a:r>
          </a:p>
          <a:p>
            <a:r>
              <a:rPr lang="en-US" sz="1200" b="0" i="0" kern="1200" dirty="0">
                <a:solidFill>
                  <a:schemeClr val="tx1"/>
                </a:solidFill>
                <a:effectLst/>
                <a:latin typeface="+mn-lt"/>
                <a:ea typeface="ＭＳ Ｐゴシック" charset="0"/>
                <a:cs typeface="ＭＳ Ｐゴシック" charset="0"/>
              </a:rPr>
              <a:t>As a language, it is highly structured and typed, which is best practice in a data modeling </a:t>
            </a:r>
            <a:r>
              <a:rPr lang="en-US" sz="1200" b="0" i="0" kern="1200" dirty="0">
                <a:solidFill>
                  <a:schemeClr val="tx1"/>
                </a:solidFill>
                <a:effectLst/>
                <a:latin typeface="+mn-lt"/>
                <a:ea typeface="+mn-ea"/>
                <a:cs typeface="+mn-cs"/>
              </a:rPr>
              <a:t>language </a:t>
            </a:r>
            <a:r>
              <a:rPr lang="en-US" sz="1200" b="0" i="0" kern="1200" dirty="0">
                <a:solidFill>
                  <a:schemeClr val="tx1"/>
                </a:solidFill>
                <a:effectLst/>
                <a:latin typeface="+mn-lt"/>
                <a:ea typeface="ＭＳ Ｐゴシック" charset="0"/>
                <a:cs typeface="ＭＳ Ｐゴシック" charset="0"/>
              </a:rPr>
              <a:t>. Some aspects of the language to note:</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Every data model is a module that is a self-contained top-level hierarchy of nodes</a:t>
            </a:r>
          </a:p>
          <a:p>
            <a:r>
              <a:rPr lang="en-US" sz="1200" b="0" i="0" kern="1200" dirty="0">
                <a:solidFill>
                  <a:schemeClr val="tx1"/>
                </a:solidFill>
                <a:effectLst/>
                <a:latin typeface="+mn-lt"/>
                <a:ea typeface="ＭＳ Ｐゴシック" charset="0"/>
                <a:cs typeface="ＭＳ Ｐゴシック" charset="0"/>
              </a:rPr>
              <a:t>Leverages data types that can be imported from another YANG module, or defined within a module</a:t>
            </a:r>
          </a:p>
          <a:p>
            <a:r>
              <a:rPr lang="en-US" sz="1200" b="0" i="0" kern="1200" dirty="0">
                <a:solidFill>
                  <a:schemeClr val="tx1"/>
                </a:solidFill>
                <a:effectLst/>
                <a:latin typeface="+mn-lt"/>
                <a:ea typeface="ＭＳ Ｐゴシック" charset="0"/>
                <a:cs typeface="ＭＳ Ｐゴシック" charset="0"/>
              </a:rPr>
              <a:t>Uses containers to group related nodes</a:t>
            </a:r>
          </a:p>
          <a:p>
            <a:r>
              <a:rPr lang="en-US" sz="1200" b="0" i="0" kern="1200" dirty="0">
                <a:solidFill>
                  <a:schemeClr val="tx1"/>
                </a:solidFill>
                <a:effectLst/>
                <a:latin typeface="+mn-lt"/>
                <a:ea typeface="ＭＳ Ｐゴシック" charset="0"/>
                <a:cs typeface="ＭＳ Ｐゴシック" charset="0"/>
              </a:rPr>
              <a:t>Leverages lists to identify nodes that are stored in sequence</a:t>
            </a:r>
          </a:p>
          <a:p>
            <a:r>
              <a:rPr lang="en-US" sz="1200" b="0" i="0" kern="1200" dirty="0">
                <a:solidFill>
                  <a:schemeClr val="tx1"/>
                </a:solidFill>
                <a:effectLst/>
                <a:latin typeface="+mn-lt"/>
                <a:ea typeface="ＭＳ Ｐゴシック" charset="0"/>
                <a:cs typeface="ＭＳ Ｐゴシック" charset="0"/>
              </a:rPr>
              <a:t>Each individual attribute of a node is represented by a leaf</a:t>
            </a:r>
          </a:p>
          <a:p>
            <a:r>
              <a:rPr lang="en-US" sz="1200" b="0" i="0" kern="1200" dirty="0">
                <a:solidFill>
                  <a:schemeClr val="tx1"/>
                </a:solidFill>
                <a:effectLst/>
                <a:latin typeface="+mn-lt"/>
                <a:ea typeface="ＭＳ Ｐゴシック" charset="0"/>
                <a:cs typeface="ＭＳ Ｐゴシック" charset="0"/>
              </a:rPr>
              <a:t>Every leaf must have an associated type</a:t>
            </a:r>
          </a:p>
          <a:p>
            <a:endParaRPr lang="en-US" sz="1200" b="0" i="0" kern="1200" dirty="0">
              <a:solidFill>
                <a:schemeClr val="tx1"/>
              </a:solidFill>
              <a:effectLst/>
              <a:latin typeface="+mn-lt"/>
              <a:ea typeface="ＭＳ Ｐゴシック" charset="0"/>
              <a:cs typeface="ＭＳ Ｐゴシック" charset="0"/>
            </a:endParaRPr>
          </a:p>
          <a:p>
            <a:r>
              <a:rPr lang="en-US" sz="1200" b="1" i="0" kern="1200" dirty="0">
                <a:solidFill>
                  <a:schemeClr val="tx1"/>
                </a:solidFill>
                <a:effectLst/>
                <a:latin typeface="+mn-lt"/>
                <a:ea typeface="ＭＳ Ｐゴシック" charset="0"/>
                <a:cs typeface="ＭＳ Ｐゴシック" charset="0"/>
              </a:rPr>
              <a:t>What you need to know to get started</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YANG the </a:t>
            </a:r>
            <a:r>
              <a:rPr lang="en-US" sz="1200" b="0" i="0" kern="1200" dirty="0">
                <a:solidFill>
                  <a:schemeClr val="tx1"/>
                </a:solidFill>
                <a:effectLst/>
                <a:latin typeface="+mn-lt"/>
                <a:ea typeface="+mn-ea"/>
                <a:cs typeface="+mn-cs"/>
              </a:rPr>
              <a:t>language</a:t>
            </a:r>
            <a:r>
              <a:rPr lang="en-US" sz="1200" b="0" i="0" kern="1200" dirty="0">
                <a:solidFill>
                  <a:schemeClr val="tx1"/>
                </a:solidFill>
                <a:effectLst/>
                <a:latin typeface="+mn-lt"/>
                <a:ea typeface="ＭＳ Ｐゴシック" charset="0"/>
                <a:cs typeface="ＭＳ Ｐゴシック" charset="0"/>
              </a:rPr>
              <a:t> can be very intimidating when just getting started. It is a robust </a:t>
            </a:r>
            <a:r>
              <a:rPr lang="en-US" sz="1200" b="0" i="0" kern="1200" dirty="0">
                <a:solidFill>
                  <a:schemeClr val="tx1"/>
                </a:solidFill>
                <a:effectLst/>
                <a:latin typeface="+mn-lt"/>
                <a:ea typeface="+mn-ea"/>
                <a:cs typeface="+mn-cs"/>
              </a:rPr>
              <a:t>language </a:t>
            </a:r>
            <a:r>
              <a:rPr lang="en-US" sz="1200" b="0" i="0" kern="1200" dirty="0">
                <a:solidFill>
                  <a:schemeClr val="tx1"/>
                </a:solidFill>
                <a:effectLst/>
                <a:latin typeface="+mn-lt"/>
                <a:ea typeface="ＭＳ Ｐゴシック" charset="0"/>
                <a:cs typeface="ＭＳ Ｐゴシック" charset="0"/>
              </a:rPr>
              <a:t> tasked with describing complicated topics. What is important at this stage of your use is to recognize that YANG </a:t>
            </a:r>
            <a:r>
              <a:rPr lang="en-US" sz="1200" b="0" i="1" kern="1200" dirty="0">
                <a:solidFill>
                  <a:schemeClr val="tx1"/>
                </a:solidFill>
                <a:effectLst/>
                <a:latin typeface="+mn-lt"/>
                <a:ea typeface="ＭＳ Ｐゴシック" charset="0"/>
                <a:cs typeface="ＭＳ Ｐゴシック" charset="0"/>
              </a:rPr>
              <a:t>is a data modeling language</a:t>
            </a:r>
            <a:r>
              <a:rPr lang="en-US" sz="1200" b="0" i="0" kern="1200" dirty="0">
                <a:solidFill>
                  <a:schemeClr val="tx1"/>
                </a:solidFill>
                <a:effectLst/>
                <a:latin typeface="+mn-lt"/>
                <a:ea typeface="ＭＳ Ｐゴシック" charset="0"/>
                <a:cs typeface="ＭＳ Ｐゴシック" charset="0"/>
              </a:rPr>
              <a:t> and to be able to generally read examples. You will not need to write in YANG for some time, if ever.</a:t>
            </a:r>
          </a:p>
          <a:p>
            <a:endParaRPr lang="en-US" sz="1200" b="0" i="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F6C1005-B323-4A04-B0D1-DB577C3C2ECA}"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17845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626855130"/>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794806130"/>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67873252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98F9D-1121-3D42-8845-722C8B659D1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4202856509"/>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9D8D2A-D2A5-CA4E-B972-B2CDE61D6D57}"/>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4038DE46-3909-AF4F-AFE9-3D5BEDE404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424790" y="2089257"/>
            <a:ext cx="4294420" cy="1082729"/>
          </a:xfrm>
          <a:prstGeom prst="rect">
            <a:avLst/>
          </a:prstGeom>
        </p:spPr>
      </p:pic>
    </p:spTree>
    <p:extLst>
      <p:ext uri="{BB962C8B-B14F-4D97-AF65-F5344CB8AC3E}">
        <p14:creationId xmlns:p14="http://schemas.microsoft.com/office/powerpoint/2010/main" val="338048862"/>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356616" y="384176"/>
            <a:ext cx="8513064" cy="434974"/>
          </a:xfrm>
        </p:spPr>
        <p:txBody>
          <a:bodyPr/>
          <a:lstStyle>
            <a:lvl1pPr>
              <a:defRPr baseline="0">
                <a:solidFill>
                  <a:schemeClr val="tx1"/>
                </a:solidFill>
              </a:defRPr>
            </a:lvl1pPr>
          </a:lstStyle>
          <a:p>
            <a:r>
              <a:rPr lang="en-US"/>
              <a:t>Click to edit Master title style</a:t>
            </a:r>
            <a:endParaRPr lang="en-US" dirty="0"/>
          </a:p>
        </p:txBody>
      </p:sp>
      <p:sp>
        <p:nvSpPr>
          <p:cNvPr id="9" name="Content Placeholder 4"/>
          <p:cNvSpPr>
            <a:spLocks noGrp="1"/>
          </p:cNvSpPr>
          <p:nvPr>
            <p:ph sz="quarter" idx="11"/>
          </p:nvPr>
        </p:nvSpPr>
        <p:spPr>
          <a:xfrm>
            <a:off x="356616" y="1241425"/>
            <a:ext cx="8513064" cy="295212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5"/>
          <p:cNvSpPr>
            <a:spLocks noGrp="1"/>
          </p:cNvSpPr>
          <p:nvPr>
            <p:ph type="body" sz="quarter" idx="12"/>
          </p:nvPr>
        </p:nvSpPr>
        <p:spPr>
          <a:xfrm>
            <a:off x="356616" y="819150"/>
            <a:ext cx="8513064" cy="381000"/>
          </a:xfrm>
          <a:prstGeom prst="rect">
            <a:avLst/>
          </a:prstGeom>
        </p:spPr>
        <p:txBody>
          <a:bodyPr/>
          <a:lstStyle>
            <a:lvl1pPr marL="1785" indent="0">
              <a:buNone/>
              <a:defRPr lang="en-US" sz="1800" kern="1200" dirty="0" smtClean="0">
                <a:solidFill>
                  <a:schemeClr val="tx1"/>
                </a:solidFill>
                <a:latin typeface="+mn-lt"/>
                <a:ea typeface="+mn-ea"/>
                <a:cs typeface="+mn-cs"/>
                <a:sym typeface="Arial" pitchFamily="34" charset="0"/>
              </a:defRPr>
            </a:lvl1pPr>
          </a:lstStyle>
          <a:p>
            <a:pPr lvl="0"/>
            <a:r>
              <a:rPr lang="en-US"/>
              <a:t>Click to edit Master text styles</a:t>
            </a:r>
          </a:p>
        </p:txBody>
      </p:sp>
      <p:sp>
        <p:nvSpPr>
          <p:cNvPr id="5" name="Slide Number Placeholder 1"/>
          <p:cNvSpPr>
            <a:spLocks noGrp="1"/>
          </p:cNvSpPr>
          <p:nvPr>
            <p:ph type="sldNum" sz="quarter" idx="13"/>
          </p:nvPr>
        </p:nvSpPr>
        <p:spPr>
          <a:xfrm>
            <a:off x="8408988" y="4884738"/>
            <a:ext cx="360362" cy="274637"/>
          </a:xfrm>
          <a:prstGeom prst="rect">
            <a:avLst/>
          </a:prstGeom>
        </p:spPr>
        <p:txBody>
          <a:bodyPr vert="horz" wrap="square" lIns="91440" tIns="45720" rIns="91440" bIns="45720" numCol="1" anchor="ctr" anchorCtr="0" compatLnSpc="1">
            <a:prstTxWarp prst="textNoShape">
              <a:avLst/>
            </a:prstTxWarp>
          </a:bodyPr>
          <a:lstStyle>
            <a:lvl1pPr algn="r">
              <a:defRPr sz="600" smtClean="0">
                <a:solidFill>
                  <a:srgbClr val="000000"/>
                </a:solidFill>
              </a:defRPr>
            </a:lvl1pPr>
          </a:lstStyle>
          <a:p>
            <a:pPr>
              <a:defRPr/>
            </a:pPr>
            <a:fld id="{8EE769B8-3D9F-4C8E-9CC3-53B4DB6A1E0C}" type="slidenum">
              <a:rPr lang="en-US" altLang="en-US"/>
              <a:pPr>
                <a:defRPr/>
              </a:pPr>
              <a:t>‹#›</a:t>
            </a:fld>
            <a:endParaRPr lang="en-US" altLang="en-US"/>
          </a:p>
        </p:txBody>
      </p:sp>
      <p:sp>
        <p:nvSpPr>
          <p:cNvPr id="7" name="Footer Placeholder 2"/>
          <p:cNvSpPr>
            <a:spLocks noGrp="1"/>
          </p:cNvSpPr>
          <p:nvPr>
            <p:ph type="ftr" sz="quarter" idx="14"/>
          </p:nvPr>
        </p:nvSpPr>
        <p:spPr>
          <a:xfrm>
            <a:off x="5222875" y="4946650"/>
            <a:ext cx="715963" cy="153988"/>
          </a:xfrm>
          <a:prstGeom prst="rect">
            <a:avLst/>
          </a:prstGeom>
          <a:ln>
            <a:miter lim="800000"/>
            <a:headEnd/>
            <a:tailEnd/>
          </a:ln>
        </p:spPr>
        <p:txBody>
          <a:bodyPr wrap="square" lIns="61586" tIns="30792" rIns="61586" bIns="30792" anchor="b">
            <a:spAutoFit/>
          </a:bodyPr>
          <a:lstStyle>
            <a:lvl1pPr algn="l" defTabSz="610744">
              <a:defRPr lang="en-US" sz="600">
                <a:solidFill>
                  <a:srgbClr val="000000"/>
                </a:solidFill>
                <a:latin typeface="Arial" charset="0"/>
                <a:ea typeface="ＭＳ Ｐゴシック" charset="0"/>
                <a:cs typeface="CiscoSans Thin"/>
              </a:defRPr>
            </a:lvl1pPr>
          </a:lstStyle>
          <a:p>
            <a:pPr>
              <a:defRPr/>
            </a:pPr>
            <a:r>
              <a:t>Presentation ID</a:t>
            </a:r>
          </a:p>
        </p:txBody>
      </p:sp>
    </p:spTree>
    <p:extLst>
      <p:ext uri="{BB962C8B-B14F-4D97-AF65-F5344CB8AC3E}">
        <p14:creationId xmlns:p14="http://schemas.microsoft.com/office/powerpoint/2010/main" val="229614642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2_Bullet_with_Code">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4755866" y="1205898"/>
            <a:ext cx="3886200" cy="3083094"/>
          </a:xfrm>
          <a:prstGeom prst="rect">
            <a:avLst/>
          </a:prstGeom>
          <a:solidFill>
            <a:schemeClr val="tx1"/>
          </a:solidFill>
        </p:spPr>
        <p:txBody>
          <a:bodyPr lIns="0" tIns="45710" rIns="0" bIns="45710">
            <a:noAutofit/>
          </a:bodyPr>
          <a:lstStyle>
            <a:lvl1pPr marL="57149" indent="0">
              <a:lnSpc>
                <a:spcPct val="95000"/>
              </a:lnSpc>
              <a:spcBef>
                <a:spcPts val="0"/>
              </a:spcBef>
              <a:buClr>
                <a:schemeClr val="tx1"/>
              </a:buClr>
              <a:buSzPct val="60000"/>
              <a:buFont typeface="Arial"/>
              <a:buNone/>
              <a:defRPr sz="1200" b="0" i="0" baseline="0">
                <a:solidFill>
                  <a:schemeClr val="bg2"/>
                </a:solidFill>
                <a:latin typeface="Courier New" panose="02070309020205020404" pitchFamily="49" charset="0"/>
                <a:cs typeface="Courier New" panose="02070309020205020404" pitchFamily="49" charset="0"/>
              </a:defRPr>
            </a:lvl1pPr>
            <a:lvl2pPr marL="174621" indent="0">
              <a:lnSpc>
                <a:spcPct val="95000"/>
              </a:lnSpc>
              <a:spcBef>
                <a:spcPts val="450"/>
              </a:spcBef>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2pPr>
            <a:lvl3pPr marL="288918"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3pPr>
            <a:lvl4pPr marL="403215"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4pPr>
            <a:lvl5pPr marL="517512"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0537138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2"/>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2"/>
                </a:solidFill>
                <a:latin typeface="+mn-lt"/>
                <a:cs typeface="CiscoSans ExtraLight"/>
              </a:defRPr>
            </a:lvl2pPr>
            <a:lvl3pPr marL="747558" indent="-171415">
              <a:buClr>
                <a:schemeClr val="tx2"/>
              </a:buClr>
              <a:buSzPct val="80000"/>
              <a:buFont typeface="Arial"/>
              <a:buChar char="•"/>
              <a:defRPr sz="1600" b="0" i="0">
                <a:solidFill>
                  <a:schemeClr val="tx2"/>
                </a:solidFill>
                <a:latin typeface="+mn-lt"/>
                <a:cs typeface="CiscoSans ExtraLight"/>
              </a:defRPr>
            </a:lvl3pPr>
            <a:lvl4pPr marL="911035" indent="-171415">
              <a:buClr>
                <a:schemeClr val="tx2"/>
              </a:buClr>
              <a:buSzPct val="80000"/>
              <a:buFont typeface="Arial"/>
              <a:buChar char="•"/>
              <a:defRPr sz="1400" b="0" i="0">
                <a:solidFill>
                  <a:schemeClr val="tx2"/>
                </a:solidFill>
                <a:latin typeface="+mn-lt"/>
                <a:cs typeface="CiscoSans ExtraLight"/>
              </a:defRPr>
            </a:lvl4pPr>
            <a:lvl5pPr marL="1082450" indent="-168240">
              <a:buClr>
                <a:schemeClr val="tx2"/>
              </a:buClr>
              <a:buSzPct val="80000"/>
              <a:buFont typeface="Arial"/>
              <a:buChar char="•"/>
              <a:defRPr sz="12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98560524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chemeClr val="tx2"/>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72631017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3" y="324161"/>
            <a:ext cx="8588861" cy="62865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008126"/>
            <a:ext cx="8577072" cy="3723894"/>
          </a:xfrm>
          <a:prstGeom prst="rect">
            <a:avLst/>
          </a:prstGeom>
        </p:spPr>
        <p:txBody>
          <a:bodyPr vert="horz" lIns="68562" tIns="34282" rIns="68562" bIns="34282" rtlCol="0">
            <a:noAutofit/>
          </a:bodyPr>
          <a:lstStyle>
            <a:lvl1pPr>
              <a:defRPr lang="en-US" dirty="0" smtClean="0">
                <a:latin typeface="+mn-lt"/>
              </a:defRPr>
            </a:lvl1pPr>
            <a:lvl2pPr>
              <a:defRPr lang="en-US" dirty="0" smtClean="0">
                <a:latin typeface="+mn-lt"/>
              </a:defRPr>
            </a:lvl2pPr>
            <a:lvl3pPr>
              <a:defRPr lang="en-US" dirty="0" smtClean="0">
                <a:latin typeface="+mn-lt"/>
              </a:defRPr>
            </a:lvl3pPr>
            <a:lvl4pPr>
              <a:defRPr lang="en-US" dirty="0" smtClean="0">
                <a:latin typeface="+mn-lt"/>
              </a:defRPr>
            </a:lvl4pPr>
            <a:lvl5pPr>
              <a:defRPr lang="en-US" dirty="0">
                <a:latin typeface="+mn-lt"/>
              </a:defRPr>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422127"/>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2018  Cisco and/or its affiliates. All rights reserved.   Cisco Public</a:t>
            </a:r>
          </a:p>
        </p:txBody>
      </p:sp>
      <p:sp>
        <p:nvSpPr>
          <p:cNvPr id="9"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 Thin"/>
              </a:defRPr>
            </a:lvl1pPr>
          </a:lstStyle>
          <a:p>
            <a:pPr defTabSz="610744"/>
            <a:r>
              <a:rPr lang="en-US"/>
              <a:t>BRKDEV-1368</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11" name="TextBox 10">
            <a:extLst>
              <a:ext uri="{FF2B5EF4-FFF2-40B4-BE49-F238E27FC236}">
                <a16:creationId xmlns:a16="http://schemas.microsoft.com/office/drawing/2014/main" id="{B810A9CF-C747-2B40-A1E3-3B19743F3386}"/>
              </a:ext>
            </a:extLst>
          </p:cNvPr>
          <p:cNvSpPr txBox="1"/>
          <p:nvPr userDrawn="1"/>
        </p:nvSpPr>
        <p:spPr>
          <a:xfrm>
            <a:off x="4159867" y="4909949"/>
            <a:ext cx="82426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a:t>
            </a:r>
            <a:r>
              <a:rPr kumimoji="0" lang="en-US" sz="800" b="0" i="0" u="none" strike="noStrike" kern="1200" cap="none" spc="0" normalizeH="0" baseline="0" noProof="0" dirty="0" err="1">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CiscoLiveLA</a:t>
            </a:r>
            <a:endPar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endParaRPr>
          </a:p>
        </p:txBody>
      </p:sp>
      <p:sp>
        <p:nvSpPr>
          <p:cNvPr id="12" name="Freeform 1">
            <a:extLst>
              <a:ext uri="{FF2B5EF4-FFF2-40B4-BE49-F238E27FC236}">
                <a16:creationId xmlns:a16="http://schemas.microsoft.com/office/drawing/2014/main" id="{463EE97A-F19C-437E-864E-D6CAE83E3BCA}"/>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Tree>
    <p:extLst>
      <p:ext uri="{BB962C8B-B14F-4D97-AF65-F5344CB8AC3E}">
        <p14:creationId xmlns:p14="http://schemas.microsoft.com/office/powerpoint/2010/main" val="2067399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AF059E3-D3D5-46D6-A150-63857D8B770D}"/>
              </a:ext>
            </a:extLst>
          </p:cNvPr>
          <p:cNvGrpSpPr>
            <a:grpSpLocks noChangeAspect="1"/>
          </p:cNvGrpSpPr>
          <p:nvPr userDrawn="1"/>
        </p:nvGrpSpPr>
        <p:grpSpPr>
          <a:xfrm>
            <a:off x="0" y="0"/>
            <a:ext cx="3499612" cy="5146041"/>
            <a:chOff x="0" y="0"/>
            <a:chExt cx="3499612" cy="5146041"/>
          </a:xfrm>
        </p:grpSpPr>
        <p:sp>
          <p:nvSpPr>
            <p:cNvPr id="33" name="Rectangle 32">
              <a:extLst>
                <a:ext uri="{FF2B5EF4-FFF2-40B4-BE49-F238E27FC236}">
                  <a16:creationId xmlns:a16="http://schemas.microsoft.com/office/drawing/2014/main" id="{696ACE96-951C-40C4-AA03-3A5538A76574}"/>
                </a:ext>
              </a:extLst>
            </p:cNvPr>
            <p:cNvSpPr/>
            <p:nvPr/>
          </p:nvSpPr>
          <p:spPr bwMode="auto">
            <a:xfrm>
              <a:off x="0" y="0"/>
              <a:ext cx="3499612" cy="5146041"/>
            </a:xfrm>
            <a:prstGeom prst="rect">
              <a:avLst/>
            </a:prstGeom>
            <a:solidFill>
              <a:schemeClr val="accent1"/>
            </a:solidFill>
            <a:ln w="12700" cap="flat">
              <a:noFill/>
              <a:miter lim="800000"/>
              <a:headEnd type="none" w="med" len="med"/>
              <a:tailEnd type="none" w="med" len="med"/>
            </a:ln>
          </p:spPr>
          <p:txBody>
            <a:bodyPr lIns="91440" tIns="45720" rIns="91440" bIns="45720" rtlCol="0" anchor="ctr"/>
            <a:lstStyle/>
            <a:p>
              <a:pPr marL="0" marR="0" lvl="0" indent="0" algn="ctr" defTabSz="51435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CiscoSansTT Light" panose="020B0503020201020303" pitchFamily="34" charset="0"/>
                <a:ea typeface="Arial" pitchFamily="-107" charset="0"/>
                <a:cs typeface="CiscoSansTT Light" panose="020B0503020201020303" pitchFamily="34" charset="0"/>
                <a:sym typeface="Arial" pitchFamily="-107" charset="0"/>
              </a:endParaRPr>
            </a:p>
          </p:txBody>
        </p:sp>
        <p:sp>
          <p:nvSpPr>
            <p:cNvPr id="12" name="Freeform 1">
              <a:extLst>
                <a:ext uri="{FF2B5EF4-FFF2-40B4-BE49-F238E27FC236}">
                  <a16:creationId xmlns:a16="http://schemas.microsoft.com/office/drawing/2014/main" id="{8AB6F1B7-4BE1-41EA-96CE-080720838A07}"/>
                </a:ext>
              </a:extLst>
            </p:cNvPr>
            <p:cNvSpPr>
              <a:spLocks noChangeAspect="1" noChangeArrowheads="1"/>
            </p:cNvSpPr>
            <p:nvPr userDrawn="1"/>
          </p:nvSpPr>
          <p:spPr bwMode="auto">
            <a:xfrm>
              <a:off x="3302" y="2656340"/>
              <a:ext cx="3493008" cy="2487160"/>
            </a:xfrm>
            <a:custGeom>
              <a:avLst/>
              <a:gdLst>
                <a:gd name="T0" fmla="*/ 6437 w 11501"/>
                <a:gd name="T1" fmla="*/ 8187 h 8188"/>
                <a:gd name="T2" fmla="*/ 9875 w 11501"/>
                <a:gd name="T3" fmla="*/ 7687 h 8188"/>
                <a:gd name="T4" fmla="*/ 7968 w 11501"/>
                <a:gd name="T5" fmla="*/ 8187 h 8188"/>
                <a:gd name="T6" fmla="*/ 11062 w 11501"/>
                <a:gd name="T7" fmla="*/ 8187 h 8188"/>
                <a:gd name="T8" fmla="*/ 10812 w 11501"/>
                <a:gd name="T9" fmla="*/ 4687 h 8188"/>
                <a:gd name="T10" fmla="*/ 10874 w 11501"/>
                <a:gd name="T11" fmla="*/ 1594 h 8188"/>
                <a:gd name="T12" fmla="*/ 10874 w 11501"/>
                <a:gd name="T13" fmla="*/ 1594 h 8188"/>
                <a:gd name="T14" fmla="*/ 10343 w 11501"/>
                <a:gd name="T15" fmla="*/ 2313 h 8188"/>
                <a:gd name="T16" fmla="*/ 11500 w 11501"/>
                <a:gd name="T17" fmla="*/ 3282 h 8188"/>
                <a:gd name="T18" fmla="*/ 11500 w 11501"/>
                <a:gd name="T19" fmla="*/ 3282 h 8188"/>
                <a:gd name="T20" fmla="*/ 6281 w 11501"/>
                <a:gd name="T21" fmla="*/ 6718 h 8188"/>
                <a:gd name="T22" fmla="*/ 3407 w 11501"/>
                <a:gd name="T23" fmla="*/ 3501 h 8188"/>
                <a:gd name="T24" fmla="*/ 3063 w 11501"/>
                <a:gd name="T25" fmla="*/ 6062 h 8188"/>
                <a:gd name="T26" fmla="*/ 5282 w 11501"/>
                <a:gd name="T27" fmla="*/ 5125 h 8188"/>
                <a:gd name="T28" fmla="*/ 1969 w 11501"/>
                <a:gd name="T29" fmla="*/ 5843 h 8188"/>
                <a:gd name="T30" fmla="*/ 11500 w 11501"/>
                <a:gd name="T31" fmla="*/ 5843 h 8188"/>
                <a:gd name="T32" fmla="*/ 11500 w 11501"/>
                <a:gd name="T33" fmla="*/ 5843 h 8188"/>
                <a:gd name="T34" fmla="*/ 4751 w 11501"/>
                <a:gd name="T35" fmla="*/ 4156 h 8188"/>
                <a:gd name="T36" fmla="*/ 1876 w 11501"/>
                <a:gd name="T37" fmla="*/ 3501 h 8188"/>
                <a:gd name="T38" fmla="*/ 9156 w 11501"/>
                <a:gd name="T39" fmla="*/ 6062 h 8188"/>
                <a:gd name="T40" fmla="*/ 8343 w 11501"/>
                <a:gd name="T41" fmla="*/ 2563 h 8188"/>
                <a:gd name="T42" fmla="*/ 9625 w 11501"/>
                <a:gd name="T43" fmla="*/ 3282 h 8188"/>
                <a:gd name="T44" fmla="*/ 10156 w 11501"/>
                <a:gd name="T45" fmla="*/ 8125 h 8188"/>
                <a:gd name="T46" fmla="*/ 10156 w 11501"/>
                <a:gd name="T47" fmla="*/ 8125 h 8188"/>
                <a:gd name="T48" fmla="*/ 7812 w 11501"/>
                <a:gd name="T49" fmla="*/ 6718 h 8188"/>
                <a:gd name="T50" fmla="*/ 6468 w 11501"/>
                <a:gd name="T51" fmla="*/ 3501 h 8188"/>
                <a:gd name="T52" fmla="*/ 6812 w 11501"/>
                <a:gd name="T53" fmla="*/ 0 h 8188"/>
                <a:gd name="T54" fmla="*/ 2813 w 11501"/>
                <a:gd name="T55" fmla="*/ 4687 h 8188"/>
                <a:gd name="T56" fmla="*/ 3157 w 11501"/>
                <a:gd name="T57" fmla="*/ 7250 h 8188"/>
                <a:gd name="T58" fmla="*/ 2532 w 11501"/>
                <a:gd name="T59" fmla="*/ 3001 h 8188"/>
                <a:gd name="T60" fmla="*/ 2532 w 11501"/>
                <a:gd name="T61" fmla="*/ 3001 h 8188"/>
                <a:gd name="T62" fmla="*/ 4251 w 11501"/>
                <a:gd name="T63" fmla="*/ 7437 h 8188"/>
                <a:gd name="T64" fmla="*/ 3063 w 11501"/>
                <a:gd name="T65" fmla="*/ 938 h 8188"/>
                <a:gd name="T66" fmla="*/ 2219 w 11501"/>
                <a:gd name="T67" fmla="*/ 0 h 8188"/>
                <a:gd name="T68" fmla="*/ 1282 w 11501"/>
                <a:gd name="T69" fmla="*/ 7250 h 8188"/>
                <a:gd name="T70" fmla="*/ 813 w 11501"/>
                <a:gd name="T71" fmla="*/ 3282 h 8188"/>
                <a:gd name="T72" fmla="*/ 9343 w 11501"/>
                <a:gd name="T73" fmla="*/ 1594 h 8188"/>
                <a:gd name="T74" fmla="*/ 9343 w 11501"/>
                <a:gd name="T75" fmla="*/ 1594 h 8188"/>
                <a:gd name="T76" fmla="*/ 376 w 11501"/>
                <a:gd name="T77" fmla="*/ 6062 h 8188"/>
                <a:gd name="T78" fmla="*/ 3876 w 11501"/>
                <a:gd name="T79" fmla="*/ 4875 h 8188"/>
                <a:gd name="T80" fmla="*/ 1532 w 11501"/>
                <a:gd name="T81" fmla="*/ 3969 h 8188"/>
                <a:gd name="T82" fmla="*/ 1282 w 11501"/>
                <a:gd name="T83" fmla="*/ 2126 h 8188"/>
                <a:gd name="T84" fmla="*/ 813 w 11501"/>
                <a:gd name="T85" fmla="*/ 719 h 8188"/>
                <a:gd name="T86" fmla="*/ 4032 w 11501"/>
                <a:gd name="T87" fmla="*/ 3001 h 8188"/>
                <a:gd name="T88" fmla="*/ 4032 w 11501"/>
                <a:gd name="T89" fmla="*/ 3001 h 8188"/>
                <a:gd name="T90" fmla="*/ 7281 w 11501"/>
                <a:gd name="T91" fmla="*/ 2313 h 8188"/>
                <a:gd name="T92" fmla="*/ 8468 w 11501"/>
                <a:gd name="T93" fmla="*/ 7437 h 8188"/>
                <a:gd name="T94" fmla="*/ 8343 w 11501"/>
                <a:gd name="T95" fmla="*/ 0 h 8188"/>
                <a:gd name="T96" fmla="*/ 8906 w 11501"/>
                <a:gd name="T97" fmla="*/ 4687 h 8188"/>
                <a:gd name="T98" fmla="*/ 9281 w 11501"/>
                <a:gd name="T99" fmla="*/ 2126 h 8188"/>
                <a:gd name="T100" fmla="*/ 7093 w 11501"/>
                <a:gd name="T101" fmla="*/ 5562 h 8188"/>
                <a:gd name="T102" fmla="*/ 7093 w 11501"/>
                <a:gd name="T103" fmla="*/ 5562 h 8188"/>
                <a:gd name="T104" fmla="*/ 5751 w 11501"/>
                <a:gd name="T105" fmla="*/ 7437 h 8188"/>
                <a:gd name="T106" fmla="*/ 4594 w 11501"/>
                <a:gd name="T107" fmla="*/ 938 h 8188"/>
                <a:gd name="T108" fmla="*/ 6093 w 11501"/>
                <a:gd name="T109" fmla="*/ 1407 h 8188"/>
                <a:gd name="T110" fmla="*/ 5843 w 11501"/>
                <a:gd name="T111" fmla="*/ 4687 h 8188"/>
                <a:gd name="T112" fmla="*/ 7750 w 11501"/>
                <a:gd name="T113" fmla="*/ 7250 h 8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01" h="8188">
                  <a:moveTo>
                    <a:pt x="5126" y="8187"/>
                  </a:moveTo>
                  <a:lnTo>
                    <a:pt x="4907" y="8187"/>
                  </a:lnTo>
                  <a:lnTo>
                    <a:pt x="5282" y="7687"/>
                  </a:lnTo>
                  <a:lnTo>
                    <a:pt x="5126" y="8187"/>
                  </a:lnTo>
                  <a:close/>
                  <a:moveTo>
                    <a:pt x="6812" y="7687"/>
                  </a:moveTo>
                  <a:lnTo>
                    <a:pt x="6437" y="8187"/>
                  </a:lnTo>
                  <a:lnTo>
                    <a:pt x="6656" y="8187"/>
                  </a:lnTo>
                  <a:lnTo>
                    <a:pt x="6812" y="7687"/>
                  </a:lnTo>
                  <a:close/>
                  <a:moveTo>
                    <a:pt x="9875" y="7687"/>
                  </a:moveTo>
                  <a:lnTo>
                    <a:pt x="9500" y="8187"/>
                  </a:lnTo>
                  <a:lnTo>
                    <a:pt x="9718" y="8187"/>
                  </a:lnTo>
                  <a:lnTo>
                    <a:pt x="9875" y="7687"/>
                  </a:lnTo>
                  <a:close/>
                  <a:moveTo>
                    <a:pt x="3751" y="7687"/>
                  </a:moveTo>
                  <a:lnTo>
                    <a:pt x="3376" y="8187"/>
                  </a:lnTo>
                  <a:lnTo>
                    <a:pt x="3594" y="8187"/>
                  </a:lnTo>
                  <a:lnTo>
                    <a:pt x="3751" y="7687"/>
                  </a:lnTo>
                  <a:close/>
                  <a:moveTo>
                    <a:pt x="8343" y="7687"/>
                  </a:moveTo>
                  <a:lnTo>
                    <a:pt x="7968" y="8187"/>
                  </a:lnTo>
                  <a:lnTo>
                    <a:pt x="8187" y="8187"/>
                  </a:lnTo>
                  <a:lnTo>
                    <a:pt x="8343" y="7687"/>
                  </a:lnTo>
                  <a:close/>
                  <a:moveTo>
                    <a:pt x="11062" y="8187"/>
                  </a:moveTo>
                  <a:lnTo>
                    <a:pt x="11250" y="8187"/>
                  </a:lnTo>
                  <a:lnTo>
                    <a:pt x="11406" y="7687"/>
                  </a:lnTo>
                  <a:lnTo>
                    <a:pt x="11062" y="8187"/>
                  </a:lnTo>
                  <a:close/>
                  <a:moveTo>
                    <a:pt x="2219" y="7687"/>
                  </a:moveTo>
                  <a:lnTo>
                    <a:pt x="1844" y="8187"/>
                  </a:lnTo>
                  <a:lnTo>
                    <a:pt x="2094" y="8187"/>
                  </a:lnTo>
                  <a:lnTo>
                    <a:pt x="2219" y="7687"/>
                  </a:lnTo>
                  <a:close/>
                  <a:moveTo>
                    <a:pt x="10156" y="5562"/>
                  </a:moveTo>
                  <a:lnTo>
                    <a:pt x="10812" y="4687"/>
                  </a:lnTo>
                  <a:lnTo>
                    <a:pt x="10437" y="4687"/>
                  </a:lnTo>
                  <a:lnTo>
                    <a:pt x="10687" y="3969"/>
                  </a:lnTo>
                  <a:lnTo>
                    <a:pt x="10000" y="4875"/>
                  </a:lnTo>
                  <a:lnTo>
                    <a:pt x="10343" y="4875"/>
                  </a:lnTo>
                  <a:lnTo>
                    <a:pt x="10156" y="5562"/>
                  </a:lnTo>
                  <a:close/>
                  <a:moveTo>
                    <a:pt x="10874" y="1594"/>
                  </a:moveTo>
                  <a:lnTo>
                    <a:pt x="11500" y="719"/>
                  </a:lnTo>
                  <a:lnTo>
                    <a:pt x="11156" y="719"/>
                  </a:lnTo>
                  <a:lnTo>
                    <a:pt x="11406" y="0"/>
                  </a:lnTo>
                  <a:lnTo>
                    <a:pt x="10687" y="938"/>
                  </a:lnTo>
                  <a:lnTo>
                    <a:pt x="11062" y="938"/>
                  </a:lnTo>
                  <a:lnTo>
                    <a:pt x="10874" y="1594"/>
                  </a:lnTo>
                  <a:close/>
                  <a:moveTo>
                    <a:pt x="10156" y="3001"/>
                  </a:moveTo>
                  <a:lnTo>
                    <a:pt x="10812" y="2126"/>
                  </a:lnTo>
                  <a:lnTo>
                    <a:pt x="10437" y="2126"/>
                  </a:lnTo>
                  <a:lnTo>
                    <a:pt x="10687" y="1407"/>
                  </a:lnTo>
                  <a:lnTo>
                    <a:pt x="10000" y="2313"/>
                  </a:lnTo>
                  <a:lnTo>
                    <a:pt x="10343" y="2313"/>
                  </a:lnTo>
                  <a:lnTo>
                    <a:pt x="10156" y="3001"/>
                  </a:lnTo>
                  <a:close/>
                  <a:moveTo>
                    <a:pt x="563" y="8187"/>
                  </a:moveTo>
                  <a:lnTo>
                    <a:pt x="688" y="7687"/>
                  </a:lnTo>
                  <a:lnTo>
                    <a:pt x="344" y="8187"/>
                  </a:lnTo>
                  <a:lnTo>
                    <a:pt x="563" y="8187"/>
                  </a:lnTo>
                  <a:close/>
                  <a:moveTo>
                    <a:pt x="11500" y="3282"/>
                  </a:moveTo>
                  <a:lnTo>
                    <a:pt x="11156" y="3282"/>
                  </a:lnTo>
                  <a:lnTo>
                    <a:pt x="11406" y="2563"/>
                  </a:lnTo>
                  <a:lnTo>
                    <a:pt x="10687" y="3501"/>
                  </a:lnTo>
                  <a:lnTo>
                    <a:pt x="11062" y="3501"/>
                  </a:lnTo>
                  <a:lnTo>
                    <a:pt x="10874" y="4156"/>
                  </a:lnTo>
                  <a:lnTo>
                    <a:pt x="11500" y="3282"/>
                  </a:lnTo>
                  <a:close/>
                  <a:moveTo>
                    <a:pt x="6937" y="5843"/>
                  </a:moveTo>
                  <a:lnTo>
                    <a:pt x="6562" y="5843"/>
                  </a:lnTo>
                  <a:lnTo>
                    <a:pt x="6812" y="5125"/>
                  </a:lnTo>
                  <a:lnTo>
                    <a:pt x="6125" y="6062"/>
                  </a:lnTo>
                  <a:lnTo>
                    <a:pt x="6468" y="6062"/>
                  </a:lnTo>
                  <a:lnTo>
                    <a:pt x="6281" y="6718"/>
                  </a:lnTo>
                  <a:lnTo>
                    <a:pt x="6937" y="5843"/>
                  </a:lnTo>
                  <a:close/>
                  <a:moveTo>
                    <a:pt x="3876" y="3282"/>
                  </a:moveTo>
                  <a:lnTo>
                    <a:pt x="3501" y="3282"/>
                  </a:lnTo>
                  <a:lnTo>
                    <a:pt x="3751" y="2563"/>
                  </a:lnTo>
                  <a:lnTo>
                    <a:pt x="3063" y="3501"/>
                  </a:lnTo>
                  <a:lnTo>
                    <a:pt x="3407" y="3501"/>
                  </a:lnTo>
                  <a:lnTo>
                    <a:pt x="3219" y="4156"/>
                  </a:lnTo>
                  <a:lnTo>
                    <a:pt x="3876" y="3282"/>
                  </a:lnTo>
                  <a:close/>
                  <a:moveTo>
                    <a:pt x="3876" y="5843"/>
                  </a:moveTo>
                  <a:lnTo>
                    <a:pt x="3501" y="5843"/>
                  </a:lnTo>
                  <a:lnTo>
                    <a:pt x="3751" y="5125"/>
                  </a:lnTo>
                  <a:lnTo>
                    <a:pt x="3063" y="6062"/>
                  </a:lnTo>
                  <a:lnTo>
                    <a:pt x="3407" y="6062"/>
                  </a:lnTo>
                  <a:lnTo>
                    <a:pt x="3219" y="6718"/>
                  </a:lnTo>
                  <a:lnTo>
                    <a:pt x="3876" y="5843"/>
                  </a:lnTo>
                  <a:close/>
                  <a:moveTo>
                    <a:pt x="5407" y="5843"/>
                  </a:moveTo>
                  <a:lnTo>
                    <a:pt x="5032" y="5843"/>
                  </a:lnTo>
                  <a:lnTo>
                    <a:pt x="5282" y="5125"/>
                  </a:lnTo>
                  <a:lnTo>
                    <a:pt x="4594" y="6062"/>
                  </a:lnTo>
                  <a:lnTo>
                    <a:pt x="4938" y="6062"/>
                  </a:lnTo>
                  <a:lnTo>
                    <a:pt x="4751" y="6718"/>
                  </a:lnTo>
                  <a:lnTo>
                    <a:pt x="5407" y="5843"/>
                  </a:lnTo>
                  <a:close/>
                  <a:moveTo>
                    <a:pt x="2344" y="5843"/>
                  </a:moveTo>
                  <a:lnTo>
                    <a:pt x="1969" y="5843"/>
                  </a:lnTo>
                  <a:lnTo>
                    <a:pt x="2219" y="5125"/>
                  </a:lnTo>
                  <a:lnTo>
                    <a:pt x="1532" y="6062"/>
                  </a:lnTo>
                  <a:lnTo>
                    <a:pt x="1876" y="6062"/>
                  </a:lnTo>
                  <a:lnTo>
                    <a:pt x="1688" y="6718"/>
                  </a:lnTo>
                  <a:lnTo>
                    <a:pt x="2344" y="5843"/>
                  </a:lnTo>
                  <a:close/>
                  <a:moveTo>
                    <a:pt x="11500" y="5843"/>
                  </a:moveTo>
                  <a:lnTo>
                    <a:pt x="11156" y="5843"/>
                  </a:lnTo>
                  <a:lnTo>
                    <a:pt x="11406" y="5125"/>
                  </a:lnTo>
                  <a:lnTo>
                    <a:pt x="10687" y="6062"/>
                  </a:lnTo>
                  <a:lnTo>
                    <a:pt x="11062" y="6062"/>
                  </a:lnTo>
                  <a:lnTo>
                    <a:pt x="10874" y="6718"/>
                  </a:lnTo>
                  <a:lnTo>
                    <a:pt x="11500" y="5843"/>
                  </a:lnTo>
                  <a:close/>
                  <a:moveTo>
                    <a:pt x="5407" y="3282"/>
                  </a:moveTo>
                  <a:lnTo>
                    <a:pt x="5032" y="3282"/>
                  </a:lnTo>
                  <a:lnTo>
                    <a:pt x="5282" y="2563"/>
                  </a:lnTo>
                  <a:lnTo>
                    <a:pt x="4594" y="3501"/>
                  </a:lnTo>
                  <a:lnTo>
                    <a:pt x="4938" y="3501"/>
                  </a:lnTo>
                  <a:lnTo>
                    <a:pt x="4751" y="4156"/>
                  </a:lnTo>
                  <a:lnTo>
                    <a:pt x="5407" y="3282"/>
                  </a:lnTo>
                  <a:close/>
                  <a:moveTo>
                    <a:pt x="2344" y="3282"/>
                  </a:moveTo>
                  <a:lnTo>
                    <a:pt x="1969" y="3282"/>
                  </a:lnTo>
                  <a:lnTo>
                    <a:pt x="2219" y="2563"/>
                  </a:lnTo>
                  <a:lnTo>
                    <a:pt x="1532" y="3501"/>
                  </a:lnTo>
                  <a:lnTo>
                    <a:pt x="1876" y="3501"/>
                  </a:lnTo>
                  <a:lnTo>
                    <a:pt x="1688" y="4156"/>
                  </a:lnTo>
                  <a:lnTo>
                    <a:pt x="2344" y="3282"/>
                  </a:lnTo>
                  <a:close/>
                  <a:moveTo>
                    <a:pt x="9968" y="5843"/>
                  </a:moveTo>
                  <a:lnTo>
                    <a:pt x="9625" y="5843"/>
                  </a:lnTo>
                  <a:lnTo>
                    <a:pt x="9875" y="5125"/>
                  </a:lnTo>
                  <a:lnTo>
                    <a:pt x="9156" y="6062"/>
                  </a:lnTo>
                  <a:lnTo>
                    <a:pt x="9531" y="6062"/>
                  </a:lnTo>
                  <a:lnTo>
                    <a:pt x="9343" y="6718"/>
                  </a:lnTo>
                  <a:lnTo>
                    <a:pt x="9968" y="5843"/>
                  </a:lnTo>
                  <a:close/>
                  <a:moveTo>
                    <a:pt x="8468" y="3282"/>
                  </a:moveTo>
                  <a:lnTo>
                    <a:pt x="8093" y="3282"/>
                  </a:lnTo>
                  <a:lnTo>
                    <a:pt x="8343" y="2563"/>
                  </a:lnTo>
                  <a:lnTo>
                    <a:pt x="7625" y="3501"/>
                  </a:lnTo>
                  <a:lnTo>
                    <a:pt x="8000" y="3501"/>
                  </a:lnTo>
                  <a:lnTo>
                    <a:pt x="7812" y="4156"/>
                  </a:lnTo>
                  <a:lnTo>
                    <a:pt x="8468" y="3282"/>
                  </a:lnTo>
                  <a:close/>
                  <a:moveTo>
                    <a:pt x="9968" y="3282"/>
                  </a:moveTo>
                  <a:lnTo>
                    <a:pt x="9625" y="3282"/>
                  </a:lnTo>
                  <a:lnTo>
                    <a:pt x="9875" y="2563"/>
                  </a:lnTo>
                  <a:lnTo>
                    <a:pt x="9156" y="3501"/>
                  </a:lnTo>
                  <a:lnTo>
                    <a:pt x="9531" y="3501"/>
                  </a:lnTo>
                  <a:lnTo>
                    <a:pt x="9343" y="4156"/>
                  </a:lnTo>
                  <a:lnTo>
                    <a:pt x="9968" y="3282"/>
                  </a:lnTo>
                  <a:close/>
                  <a:moveTo>
                    <a:pt x="10156" y="8125"/>
                  </a:moveTo>
                  <a:lnTo>
                    <a:pt x="10812" y="7250"/>
                  </a:lnTo>
                  <a:lnTo>
                    <a:pt x="10437" y="7250"/>
                  </a:lnTo>
                  <a:lnTo>
                    <a:pt x="10687" y="6531"/>
                  </a:lnTo>
                  <a:lnTo>
                    <a:pt x="10000" y="7437"/>
                  </a:lnTo>
                  <a:lnTo>
                    <a:pt x="10343" y="7437"/>
                  </a:lnTo>
                  <a:lnTo>
                    <a:pt x="10156" y="8125"/>
                  </a:lnTo>
                  <a:close/>
                  <a:moveTo>
                    <a:pt x="8468" y="5843"/>
                  </a:moveTo>
                  <a:lnTo>
                    <a:pt x="8093" y="5843"/>
                  </a:lnTo>
                  <a:lnTo>
                    <a:pt x="8343" y="5125"/>
                  </a:lnTo>
                  <a:lnTo>
                    <a:pt x="7625" y="6062"/>
                  </a:lnTo>
                  <a:lnTo>
                    <a:pt x="8000" y="6062"/>
                  </a:lnTo>
                  <a:lnTo>
                    <a:pt x="7812" y="6718"/>
                  </a:lnTo>
                  <a:lnTo>
                    <a:pt x="8468" y="5843"/>
                  </a:lnTo>
                  <a:close/>
                  <a:moveTo>
                    <a:pt x="6937" y="3282"/>
                  </a:moveTo>
                  <a:lnTo>
                    <a:pt x="6562" y="3282"/>
                  </a:lnTo>
                  <a:lnTo>
                    <a:pt x="6812" y="2563"/>
                  </a:lnTo>
                  <a:lnTo>
                    <a:pt x="6125" y="3501"/>
                  </a:lnTo>
                  <a:lnTo>
                    <a:pt x="6468" y="3501"/>
                  </a:lnTo>
                  <a:lnTo>
                    <a:pt x="6281" y="4156"/>
                  </a:lnTo>
                  <a:lnTo>
                    <a:pt x="6937" y="3282"/>
                  </a:lnTo>
                  <a:close/>
                  <a:moveTo>
                    <a:pt x="6281" y="1594"/>
                  </a:moveTo>
                  <a:lnTo>
                    <a:pt x="6937" y="719"/>
                  </a:lnTo>
                  <a:lnTo>
                    <a:pt x="6562" y="719"/>
                  </a:lnTo>
                  <a:lnTo>
                    <a:pt x="6812" y="0"/>
                  </a:lnTo>
                  <a:lnTo>
                    <a:pt x="6125" y="938"/>
                  </a:lnTo>
                  <a:lnTo>
                    <a:pt x="6468" y="938"/>
                  </a:lnTo>
                  <a:lnTo>
                    <a:pt x="6281" y="1594"/>
                  </a:lnTo>
                  <a:close/>
                  <a:moveTo>
                    <a:pt x="2532" y="5562"/>
                  </a:moveTo>
                  <a:lnTo>
                    <a:pt x="3157" y="4687"/>
                  </a:lnTo>
                  <a:lnTo>
                    <a:pt x="2813" y="4687"/>
                  </a:lnTo>
                  <a:lnTo>
                    <a:pt x="3032" y="3969"/>
                  </a:lnTo>
                  <a:lnTo>
                    <a:pt x="2344" y="4875"/>
                  </a:lnTo>
                  <a:lnTo>
                    <a:pt x="2719" y="4875"/>
                  </a:lnTo>
                  <a:lnTo>
                    <a:pt x="2532" y="5562"/>
                  </a:lnTo>
                  <a:close/>
                  <a:moveTo>
                    <a:pt x="2532" y="8125"/>
                  </a:moveTo>
                  <a:lnTo>
                    <a:pt x="3157" y="7250"/>
                  </a:lnTo>
                  <a:lnTo>
                    <a:pt x="2813" y="7250"/>
                  </a:lnTo>
                  <a:lnTo>
                    <a:pt x="3032" y="6531"/>
                  </a:lnTo>
                  <a:lnTo>
                    <a:pt x="2344" y="7437"/>
                  </a:lnTo>
                  <a:lnTo>
                    <a:pt x="2719" y="7437"/>
                  </a:lnTo>
                  <a:lnTo>
                    <a:pt x="2532" y="8125"/>
                  </a:lnTo>
                  <a:close/>
                  <a:moveTo>
                    <a:pt x="2532" y="3001"/>
                  </a:moveTo>
                  <a:lnTo>
                    <a:pt x="3157" y="2126"/>
                  </a:lnTo>
                  <a:lnTo>
                    <a:pt x="2813" y="2126"/>
                  </a:lnTo>
                  <a:lnTo>
                    <a:pt x="3032" y="1407"/>
                  </a:lnTo>
                  <a:lnTo>
                    <a:pt x="2344" y="2313"/>
                  </a:lnTo>
                  <a:lnTo>
                    <a:pt x="2719" y="2313"/>
                  </a:lnTo>
                  <a:lnTo>
                    <a:pt x="2532" y="3001"/>
                  </a:lnTo>
                  <a:close/>
                  <a:moveTo>
                    <a:pt x="4032" y="8125"/>
                  </a:moveTo>
                  <a:lnTo>
                    <a:pt x="4688" y="7250"/>
                  </a:lnTo>
                  <a:lnTo>
                    <a:pt x="4344" y="7250"/>
                  </a:lnTo>
                  <a:lnTo>
                    <a:pt x="4563" y="6531"/>
                  </a:lnTo>
                  <a:lnTo>
                    <a:pt x="3876" y="7437"/>
                  </a:lnTo>
                  <a:lnTo>
                    <a:pt x="4251" y="7437"/>
                  </a:lnTo>
                  <a:lnTo>
                    <a:pt x="4032" y="8125"/>
                  </a:lnTo>
                  <a:close/>
                  <a:moveTo>
                    <a:pt x="3219" y="1594"/>
                  </a:moveTo>
                  <a:lnTo>
                    <a:pt x="3876" y="719"/>
                  </a:lnTo>
                  <a:lnTo>
                    <a:pt x="3501" y="719"/>
                  </a:lnTo>
                  <a:lnTo>
                    <a:pt x="3751" y="0"/>
                  </a:lnTo>
                  <a:lnTo>
                    <a:pt x="3063" y="938"/>
                  </a:lnTo>
                  <a:lnTo>
                    <a:pt x="3407" y="938"/>
                  </a:lnTo>
                  <a:lnTo>
                    <a:pt x="3219" y="1594"/>
                  </a:lnTo>
                  <a:close/>
                  <a:moveTo>
                    <a:pt x="1688" y="1594"/>
                  </a:moveTo>
                  <a:lnTo>
                    <a:pt x="2344" y="719"/>
                  </a:lnTo>
                  <a:lnTo>
                    <a:pt x="1969" y="719"/>
                  </a:lnTo>
                  <a:lnTo>
                    <a:pt x="2219" y="0"/>
                  </a:lnTo>
                  <a:lnTo>
                    <a:pt x="1532" y="938"/>
                  </a:lnTo>
                  <a:lnTo>
                    <a:pt x="1876" y="938"/>
                  </a:lnTo>
                  <a:lnTo>
                    <a:pt x="1688" y="1594"/>
                  </a:lnTo>
                  <a:close/>
                  <a:moveTo>
                    <a:pt x="1001" y="8125"/>
                  </a:moveTo>
                  <a:lnTo>
                    <a:pt x="1626" y="7250"/>
                  </a:lnTo>
                  <a:lnTo>
                    <a:pt x="1282" y="7250"/>
                  </a:lnTo>
                  <a:lnTo>
                    <a:pt x="1532" y="6531"/>
                  </a:lnTo>
                  <a:lnTo>
                    <a:pt x="813" y="7437"/>
                  </a:lnTo>
                  <a:lnTo>
                    <a:pt x="1188" y="7437"/>
                  </a:lnTo>
                  <a:lnTo>
                    <a:pt x="1001" y="8125"/>
                  </a:lnTo>
                  <a:close/>
                  <a:moveTo>
                    <a:pt x="157" y="4156"/>
                  </a:moveTo>
                  <a:lnTo>
                    <a:pt x="813" y="3282"/>
                  </a:lnTo>
                  <a:lnTo>
                    <a:pt x="469" y="3282"/>
                  </a:lnTo>
                  <a:lnTo>
                    <a:pt x="688" y="2563"/>
                  </a:lnTo>
                  <a:lnTo>
                    <a:pt x="0" y="3501"/>
                  </a:lnTo>
                  <a:lnTo>
                    <a:pt x="376" y="3501"/>
                  </a:lnTo>
                  <a:lnTo>
                    <a:pt x="157" y="4156"/>
                  </a:lnTo>
                  <a:close/>
                  <a:moveTo>
                    <a:pt x="9343" y="1594"/>
                  </a:moveTo>
                  <a:lnTo>
                    <a:pt x="9968" y="719"/>
                  </a:lnTo>
                  <a:lnTo>
                    <a:pt x="9625" y="719"/>
                  </a:lnTo>
                  <a:lnTo>
                    <a:pt x="9875" y="0"/>
                  </a:lnTo>
                  <a:lnTo>
                    <a:pt x="9156" y="938"/>
                  </a:lnTo>
                  <a:lnTo>
                    <a:pt x="9531" y="938"/>
                  </a:lnTo>
                  <a:lnTo>
                    <a:pt x="9343" y="1594"/>
                  </a:lnTo>
                  <a:close/>
                  <a:moveTo>
                    <a:pt x="157" y="6718"/>
                  </a:moveTo>
                  <a:lnTo>
                    <a:pt x="813" y="5843"/>
                  </a:lnTo>
                  <a:lnTo>
                    <a:pt x="469" y="5843"/>
                  </a:lnTo>
                  <a:lnTo>
                    <a:pt x="688" y="5125"/>
                  </a:lnTo>
                  <a:lnTo>
                    <a:pt x="0" y="6062"/>
                  </a:lnTo>
                  <a:lnTo>
                    <a:pt x="376" y="6062"/>
                  </a:lnTo>
                  <a:lnTo>
                    <a:pt x="157" y="6718"/>
                  </a:lnTo>
                  <a:close/>
                  <a:moveTo>
                    <a:pt x="4032" y="5562"/>
                  </a:moveTo>
                  <a:lnTo>
                    <a:pt x="4688" y="4687"/>
                  </a:lnTo>
                  <a:lnTo>
                    <a:pt x="4344" y="4687"/>
                  </a:lnTo>
                  <a:lnTo>
                    <a:pt x="4563" y="3969"/>
                  </a:lnTo>
                  <a:lnTo>
                    <a:pt x="3876" y="4875"/>
                  </a:lnTo>
                  <a:lnTo>
                    <a:pt x="4251" y="4875"/>
                  </a:lnTo>
                  <a:lnTo>
                    <a:pt x="4032" y="5562"/>
                  </a:lnTo>
                  <a:close/>
                  <a:moveTo>
                    <a:pt x="1001" y="5562"/>
                  </a:moveTo>
                  <a:lnTo>
                    <a:pt x="1626" y="4687"/>
                  </a:lnTo>
                  <a:lnTo>
                    <a:pt x="1282" y="4687"/>
                  </a:lnTo>
                  <a:lnTo>
                    <a:pt x="1532" y="3969"/>
                  </a:lnTo>
                  <a:lnTo>
                    <a:pt x="813" y="4875"/>
                  </a:lnTo>
                  <a:lnTo>
                    <a:pt x="1188" y="4875"/>
                  </a:lnTo>
                  <a:lnTo>
                    <a:pt x="1001" y="5562"/>
                  </a:lnTo>
                  <a:close/>
                  <a:moveTo>
                    <a:pt x="1001" y="3001"/>
                  </a:moveTo>
                  <a:lnTo>
                    <a:pt x="1626" y="2126"/>
                  </a:lnTo>
                  <a:lnTo>
                    <a:pt x="1282" y="2126"/>
                  </a:lnTo>
                  <a:lnTo>
                    <a:pt x="1532" y="1407"/>
                  </a:lnTo>
                  <a:lnTo>
                    <a:pt x="813" y="2313"/>
                  </a:lnTo>
                  <a:lnTo>
                    <a:pt x="1188" y="2313"/>
                  </a:lnTo>
                  <a:lnTo>
                    <a:pt x="1001" y="3001"/>
                  </a:lnTo>
                  <a:close/>
                  <a:moveTo>
                    <a:pt x="157" y="1594"/>
                  </a:moveTo>
                  <a:lnTo>
                    <a:pt x="813" y="719"/>
                  </a:lnTo>
                  <a:lnTo>
                    <a:pt x="469" y="719"/>
                  </a:lnTo>
                  <a:lnTo>
                    <a:pt x="688" y="0"/>
                  </a:lnTo>
                  <a:lnTo>
                    <a:pt x="0" y="938"/>
                  </a:lnTo>
                  <a:lnTo>
                    <a:pt x="376" y="938"/>
                  </a:lnTo>
                  <a:lnTo>
                    <a:pt x="157" y="1594"/>
                  </a:lnTo>
                  <a:close/>
                  <a:moveTo>
                    <a:pt x="4032" y="3001"/>
                  </a:moveTo>
                  <a:lnTo>
                    <a:pt x="4688" y="2126"/>
                  </a:lnTo>
                  <a:lnTo>
                    <a:pt x="4344" y="2126"/>
                  </a:lnTo>
                  <a:lnTo>
                    <a:pt x="4563" y="1407"/>
                  </a:lnTo>
                  <a:lnTo>
                    <a:pt x="3876" y="2313"/>
                  </a:lnTo>
                  <a:lnTo>
                    <a:pt x="4251" y="2313"/>
                  </a:lnTo>
                  <a:lnTo>
                    <a:pt x="4032" y="3001"/>
                  </a:lnTo>
                  <a:close/>
                  <a:moveTo>
                    <a:pt x="7093" y="3001"/>
                  </a:moveTo>
                  <a:lnTo>
                    <a:pt x="7750" y="2126"/>
                  </a:lnTo>
                  <a:lnTo>
                    <a:pt x="7375" y="2126"/>
                  </a:lnTo>
                  <a:lnTo>
                    <a:pt x="7625" y="1407"/>
                  </a:lnTo>
                  <a:lnTo>
                    <a:pt x="6937" y="2313"/>
                  </a:lnTo>
                  <a:lnTo>
                    <a:pt x="7281" y="2313"/>
                  </a:lnTo>
                  <a:lnTo>
                    <a:pt x="7093" y="3001"/>
                  </a:lnTo>
                  <a:close/>
                  <a:moveTo>
                    <a:pt x="8625" y="8125"/>
                  </a:moveTo>
                  <a:lnTo>
                    <a:pt x="9281" y="7250"/>
                  </a:lnTo>
                  <a:lnTo>
                    <a:pt x="8906" y="7250"/>
                  </a:lnTo>
                  <a:lnTo>
                    <a:pt x="9156" y="6531"/>
                  </a:lnTo>
                  <a:lnTo>
                    <a:pt x="8468" y="7437"/>
                  </a:lnTo>
                  <a:lnTo>
                    <a:pt x="8812" y="7437"/>
                  </a:lnTo>
                  <a:lnTo>
                    <a:pt x="8625" y="8125"/>
                  </a:lnTo>
                  <a:close/>
                  <a:moveTo>
                    <a:pt x="7812" y="1594"/>
                  </a:moveTo>
                  <a:lnTo>
                    <a:pt x="8468" y="719"/>
                  </a:lnTo>
                  <a:lnTo>
                    <a:pt x="8093" y="719"/>
                  </a:lnTo>
                  <a:lnTo>
                    <a:pt x="8343" y="0"/>
                  </a:lnTo>
                  <a:lnTo>
                    <a:pt x="7625" y="938"/>
                  </a:lnTo>
                  <a:lnTo>
                    <a:pt x="8000" y="938"/>
                  </a:lnTo>
                  <a:lnTo>
                    <a:pt x="7812" y="1594"/>
                  </a:lnTo>
                  <a:close/>
                  <a:moveTo>
                    <a:pt x="8625" y="5562"/>
                  </a:moveTo>
                  <a:lnTo>
                    <a:pt x="9281" y="4687"/>
                  </a:lnTo>
                  <a:lnTo>
                    <a:pt x="8906" y="4687"/>
                  </a:lnTo>
                  <a:lnTo>
                    <a:pt x="9156" y="3969"/>
                  </a:lnTo>
                  <a:lnTo>
                    <a:pt x="8468" y="4875"/>
                  </a:lnTo>
                  <a:lnTo>
                    <a:pt x="8812" y="4875"/>
                  </a:lnTo>
                  <a:lnTo>
                    <a:pt x="8625" y="5562"/>
                  </a:lnTo>
                  <a:close/>
                  <a:moveTo>
                    <a:pt x="8625" y="3001"/>
                  </a:moveTo>
                  <a:lnTo>
                    <a:pt x="9281" y="2126"/>
                  </a:lnTo>
                  <a:lnTo>
                    <a:pt x="8906" y="2126"/>
                  </a:lnTo>
                  <a:lnTo>
                    <a:pt x="9156" y="1407"/>
                  </a:lnTo>
                  <a:lnTo>
                    <a:pt x="8468" y="2313"/>
                  </a:lnTo>
                  <a:lnTo>
                    <a:pt x="8812" y="2313"/>
                  </a:lnTo>
                  <a:lnTo>
                    <a:pt x="8625" y="3001"/>
                  </a:lnTo>
                  <a:close/>
                  <a:moveTo>
                    <a:pt x="7093" y="5562"/>
                  </a:moveTo>
                  <a:lnTo>
                    <a:pt x="7750" y="4687"/>
                  </a:lnTo>
                  <a:lnTo>
                    <a:pt x="7375" y="4687"/>
                  </a:lnTo>
                  <a:lnTo>
                    <a:pt x="7625" y="3969"/>
                  </a:lnTo>
                  <a:lnTo>
                    <a:pt x="6937" y="4875"/>
                  </a:lnTo>
                  <a:lnTo>
                    <a:pt x="7281" y="4875"/>
                  </a:lnTo>
                  <a:lnTo>
                    <a:pt x="7093" y="5562"/>
                  </a:lnTo>
                  <a:close/>
                  <a:moveTo>
                    <a:pt x="5563" y="8125"/>
                  </a:moveTo>
                  <a:lnTo>
                    <a:pt x="6218" y="7250"/>
                  </a:lnTo>
                  <a:lnTo>
                    <a:pt x="5843" y="7250"/>
                  </a:lnTo>
                  <a:lnTo>
                    <a:pt x="6093" y="6531"/>
                  </a:lnTo>
                  <a:lnTo>
                    <a:pt x="5407" y="7437"/>
                  </a:lnTo>
                  <a:lnTo>
                    <a:pt x="5751" y="7437"/>
                  </a:lnTo>
                  <a:lnTo>
                    <a:pt x="5563" y="8125"/>
                  </a:lnTo>
                  <a:close/>
                  <a:moveTo>
                    <a:pt x="4751" y="1594"/>
                  </a:moveTo>
                  <a:lnTo>
                    <a:pt x="5407" y="719"/>
                  </a:lnTo>
                  <a:lnTo>
                    <a:pt x="5032" y="719"/>
                  </a:lnTo>
                  <a:lnTo>
                    <a:pt x="5282" y="0"/>
                  </a:lnTo>
                  <a:lnTo>
                    <a:pt x="4594" y="938"/>
                  </a:lnTo>
                  <a:lnTo>
                    <a:pt x="4938" y="938"/>
                  </a:lnTo>
                  <a:lnTo>
                    <a:pt x="4751" y="1594"/>
                  </a:lnTo>
                  <a:close/>
                  <a:moveTo>
                    <a:pt x="5563" y="3001"/>
                  </a:moveTo>
                  <a:lnTo>
                    <a:pt x="6218" y="2126"/>
                  </a:lnTo>
                  <a:lnTo>
                    <a:pt x="5843" y="2126"/>
                  </a:lnTo>
                  <a:lnTo>
                    <a:pt x="6093" y="1407"/>
                  </a:lnTo>
                  <a:lnTo>
                    <a:pt x="5407" y="2313"/>
                  </a:lnTo>
                  <a:lnTo>
                    <a:pt x="5751" y="2313"/>
                  </a:lnTo>
                  <a:lnTo>
                    <a:pt x="5563" y="3001"/>
                  </a:lnTo>
                  <a:close/>
                  <a:moveTo>
                    <a:pt x="5563" y="5562"/>
                  </a:moveTo>
                  <a:lnTo>
                    <a:pt x="6218" y="4687"/>
                  </a:lnTo>
                  <a:lnTo>
                    <a:pt x="5843" y="4687"/>
                  </a:lnTo>
                  <a:lnTo>
                    <a:pt x="6093" y="3969"/>
                  </a:lnTo>
                  <a:lnTo>
                    <a:pt x="5407" y="4875"/>
                  </a:lnTo>
                  <a:lnTo>
                    <a:pt x="5751" y="4875"/>
                  </a:lnTo>
                  <a:lnTo>
                    <a:pt x="5563" y="5562"/>
                  </a:lnTo>
                  <a:close/>
                  <a:moveTo>
                    <a:pt x="7093" y="8125"/>
                  </a:moveTo>
                  <a:lnTo>
                    <a:pt x="7750" y="7250"/>
                  </a:lnTo>
                  <a:lnTo>
                    <a:pt x="7375" y="7250"/>
                  </a:lnTo>
                  <a:lnTo>
                    <a:pt x="7625" y="6531"/>
                  </a:lnTo>
                  <a:lnTo>
                    <a:pt x="6937" y="7437"/>
                  </a:lnTo>
                  <a:lnTo>
                    <a:pt x="7281" y="7437"/>
                  </a:lnTo>
                  <a:lnTo>
                    <a:pt x="7093" y="8125"/>
                  </a:lnTo>
                  <a:close/>
                </a:path>
              </a:pathLst>
            </a:custGeom>
            <a:solidFill>
              <a:schemeClr val="bg1"/>
            </a:solidFill>
            <a:ln w="9525" cap="flat">
              <a:noFill/>
              <a:bevel/>
              <a:headEnd/>
              <a:tailEnd/>
            </a:ln>
            <a:effectLst/>
          </p:spPr>
          <p:txBody>
            <a:bodyPr wrap="none" anchor="ctr"/>
            <a:lstStyle/>
            <a:p>
              <a:endParaRPr lang="en-US"/>
            </a:p>
          </p:txBody>
        </p:sp>
      </p:grpSp>
      <p:sp>
        <p:nvSpPr>
          <p:cNvPr id="10" name="Text Placeholder 3"/>
          <p:cNvSpPr>
            <a:spLocks noGrp="1"/>
          </p:cNvSpPr>
          <p:nvPr>
            <p:ph type="body" sz="quarter" idx="10" hasCustomPrompt="1"/>
          </p:nvPr>
        </p:nvSpPr>
        <p:spPr>
          <a:xfrm>
            <a:off x="4199521" y="796213"/>
            <a:ext cx="4075155" cy="3551074"/>
          </a:xfrm>
          <a:prstGeom prst="rect">
            <a:avLst/>
          </a:prstGeom>
        </p:spPr>
        <p:txBody>
          <a:bodyPr lIns="91420" tIns="45710" rIns="91420" bIns="45710" anchor="ctr">
            <a:noAutofit/>
          </a:bodyPr>
          <a:lstStyle>
            <a:lvl1pPr marL="169863" indent="-169863">
              <a:lnSpc>
                <a:spcPct val="95000"/>
              </a:lnSpc>
              <a:spcBef>
                <a:spcPts val="1110"/>
              </a:spcBef>
              <a:buClr>
                <a:schemeClr val="tx1"/>
              </a:buClr>
              <a:buSzPct val="80000"/>
              <a:buFont typeface="Arial"/>
              <a:buChar char="•"/>
              <a:tabLst>
                <a:tab pos="341313" algn="l"/>
              </a:tabLst>
              <a:defRPr lang="en-GB" sz="2000" kern="1200" dirty="0" smtClean="0">
                <a:solidFill>
                  <a:schemeClr val="tx1"/>
                </a:solidFill>
                <a:latin typeface="CiscoSansTT Light" panose="020B0503020201020303" pitchFamily="34" charset="0"/>
                <a:ea typeface="ＭＳ Ｐゴシック" charset="0"/>
                <a:cs typeface="CiscoSans"/>
              </a:defRPr>
            </a:lvl1pPr>
            <a:lvl2pPr marL="341313" indent="-171450">
              <a:lnSpc>
                <a:spcPct val="95000"/>
              </a:lnSpc>
              <a:spcBef>
                <a:spcPts val="600"/>
              </a:spcBef>
              <a:buClr>
                <a:schemeClr val="tx1"/>
              </a:buClr>
              <a:buSzPct val="80000"/>
              <a:buFont typeface="Arial"/>
              <a:buChar char="•"/>
              <a:defRPr lang="en-GB" sz="1800" kern="1200" dirty="0" smtClean="0">
                <a:solidFill>
                  <a:schemeClr val="tx1"/>
                </a:solidFill>
                <a:latin typeface="CiscoSansTT Light" panose="020B0503020201020303" pitchFamily="34" charset="0"/>
                <a:ea typeface="ＭＳ Ｐゴシック" charset="0"/>
                <a:cs typeface="CiscoSans"/>
              </a:defRPr>
            </a:lvl2pPr>
            <a:lvl3pPr marL="747558" indent="-171415">
              <a:lnSpc>
                <a:spcPct val="100000"/>
              </a:lnSpc>
              <a:spcBef>
                <a:spcPts val="1100"/>
              </a:spcBef>
              <a:buClr>
                <a:schemeClr val="tx1"/>
              </a:buClr>
              <a:buSzPct val="60000"/>
              <a:buFont typeface="Arial"/>
              <a:buChar char="•"/>
              <a:defRPr lang="en-GB" sz="2000" kern="1200" dirty="0" smtClean="0">
                <a:solidFill>
                  <a:schemeClr val="tx1"/>
                </a:solidFill>
                <a:latin typeface="CiscoSansTT Light" panose="020B0503020201020303" pitchFamily="34" charset="0"/>
                <a:ea typeface="ＭＳ Ｐゴシック" charset="0"/>
                <a:cs typeface="CiscoSans"/>
              </a:defRPr>
            </a:lvl3pPr>
            <a:lvl4pPr marL="911035" indent="-171415">
              <a:lnSpc>
                <a:spcPct val="100000"/>
              </a:lnSpc>
              <a:spcBef>
                <a:spcPts val="1100"/>
              </a:spcBef>
              <a:buClr>
                <a:schemeClr val="tx1"/>
              </a:buClr>
              <a:buSzPct val="60000"/>
              <a:buFont typeface="Arial"/>
              <a:buChar char="•"/>
              <a:defRPr lang="en-GB" sz="2000" kern="1200" dirty="0" smtClean="0">
                <a:solidFill>
                  <a:schemeClr val="tx1"/>
                </a:solidFill>
                <a:latin typeface="CiscoSansTT Light" panose="020B0503020201020303" pitchFamily="34" charset="0"/>
                <a:ea typeface="ＭＳ Ｐゴシック" charset="0"/>
                <a:cs typeface="CiscoSans"/>
              </a:defRPr>
            </a:lvl4pPr>
            <a:lvl5pPr marL="1082450" indent="-168240">
              <a:lnSpc>
                <a:spcPct val="100000"/>
              </a:lnSpc>
              <a:spcBef>
                <a:spcPts val="1100"/>
              </a:spcBef>
              <a:buClr>
                <a:schemeClr val="tx1"/>
              </a:buClr>
              <a:buSzPct val="60000"/>
              <a:buFont typeface="Arial"/>
              <a:buChar char="•"/>
              <a:defRPr lang="en-US" sz="2000" kern="1200" dirty="0">
                <a:solidFill>
                  <a:schemeClr val="tx1"/>
                </a:solidFill>
                <a:latin typeface="CiscoSansTT Light" panose="020B0503020201020303" pitchFamily="34" charset="0"/>
                <a:ea typeface="ＭＳ Ｐゴシック" charset="0"/>
                <a:cs typeface="CiscoSans"/>
              </a:defRPr>
            </a:lvl5pPr>
          </a:lstStyle>
          <a:p>
            <a:pPr lvl="0"/>
            <a:r>
              <a:rPr lang="en-GB" dirty="0"/>
              <a:t>First level</a:t>
            </a:r>
          </a:p>
          <a:p>
            <a:pPr lvl="1"/>
            <a:r>
              <a:rPr lang="en-GB" dirty="0"/>
              <a:t>Second level</a:t>
            </a:r>
          </a:p>
        </p:txBody>
      </p:sp>
      <p:sp>
        <p:nvSpPr>
          <p:cNvPr id="82" name="Title 2">
            <a:extLst>
              <a:ext uri="{FF2B5EF4-FFF2-40B4-BE49-F238E27FC236}">
                <a16:creationId xmlns:a16="http://schemas.microsoft.com/office/drawing/2014/main" id="{9259FFFA-F74E-B143-8C68-EFB508DA7F95}"/>
              </a:ext>
            </a:extLst>
          </p:cNvPr>
          <p:cNvSpPr txBox="1">
            <a:spLocks/>
          </p:cNvSpPr>
          <p:nvPr userDrawn="1"/>
        </p:nvSpPr>
        <p:spPr bwMode="auto">
          <a:xfrm>
            <a:off x="448056" y="192024"/>
            <a:ext cx="2722529" cy="7318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1">
                    <a:lumMod val="75000"/>
                  </a:schemeClr>
                </a:solidFill>
                <a:effectLst/>
                <a:uLnTx/>
                <a:uFillTx/>
                <a:latin typeface="CiscoSansTT Light" panose="020B0503020201020303" pitchFamily="34" charset="0"/>
                <a:ea typeface="ＭＳ Ｐゴシック" charset="0"/>
                <a:cs typeface="CiscoSansTT Light" panose="020B0503020201020303" pitchFamily="34" charset="0"/>
              </a:rPr>
              <a:t>Agenda</a:t>
            </a:r>
          </a:p>
        </p:txBody>
      </p:sp>
      <p:sp>
        <p:nvSpPr>
          <p:cNvPr id="15"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475767" y="4946904"/>
            <a:ext cx="2918618"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Confidential</a:t>
            </a:r>
          </a:p>
        </p:txBody>
      </p:sp>
      <p:sp>
        <p:nvSpPr>
          <p:cNvPr id="1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776912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36564" y="1205898"/>
            <a:ext cx="8266112" cy="2743200"/>
          </a:xfrm>
          <a:prstGeom prst="rect">
            <a:avLst/>
          </a:prstGeom>
        </p:spPr>
        <p:txBody>
          <a:bodyPr/>
          <a:lstStyle>
            <a:lvl1pPr>
              <a:spcBef>
                <a:spcPts val="1110"/>
              </a:spcBef>
              <a:buClr>
                <a:schemeClr val="tx1"/>
              </a:buClr>
              <a:buSzPct val="80000"/>
              <a:defRPr lang="en-US" sz="18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6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59" name="Title 18"/>
          <p:cNvSpPr>
            <a:spLocks noGrp="1"/>
          </p:cNvSpPr>
          <p:nvPr>
            <p:ph type="title"/>
          </p:nvPr>
        </p:nvSpPr>
        <p:spPr>
          <a:xfrm>
            <a:off x="448056" y="192024"/>
            <a:ext cx="8257032" cy="731837"/>
          </a:xfrm>
        </p:spPr>
        <p:txBody>
          <a:bodyPr/>
          <a:lstStyle>
            <a:lvl1pPr>
              <a:defRPr>
                <a:latin typeface="CiscoSansTT Light" panose="020B0503020201020303" pitchFamily="34" charset="0"/>
              </a:defRPr>
            </a:lvl1pPr>
          </a:lstStyle>
          <a:p>
            <a:r>
              <a:rPr lang="en-US" dirty="0">
                <a:solidFill>
                  <a:srgbClr val="005073"/>
                </a:solidFill>
              </a:rPr>
              <a:t>Agenda</a:t>
            </a:r>
            <a:endParaRPr lang="en-US" dirty="0"/>
          </a:p>
        </p:txBody>
      </p:sp>
      <p:grpSp>
        <p:nvGrpSpPr>
          <p:cNvPr id="3" name="Group 2">
            <a:extLst>
              <a:ext uri="{FF2B5EF4-FFF2-40B4-BE49-F238E27FC236}">
                <a16:creationId xmlns:a16="http://schemas.microsoft.com/office/drawing/2014/main" id="{20FA64AA-A28F-498B-A004-4E8816F50A4F}"/>
              </a:ext>
            </a:extLst>
          </p:cNvPr>
          <p:cNvGrpSpPr>
            <a:grpSpLocks noChangeAspect="1"/>
          </p:cNvGrpSpPr>
          <p:nvPr userDrawn="1"/>
        </p:nvGrpSpPr>
        <p:grpSpPr>
          <a:xfrm>
            <a:off x="0" y="4091940"/>
            <a:ext cx="9144000" cy="1051560"/>
            <a:chOff x="0" y="4091940"/>
            <a:chExt cx="9144000" cy="1051560"/>
          </a:xfrm>
        </p:grpSpPr>
        <p:sp>
          <p:nvSpPr>
            <p:cNvPr id="34" name="Rectangle 33">
              <a:extLst>
                <a:ext uri="{FF2B5EF4-FFF2-40B4-BE49-F238E27FC236}">
                  <a16:creationId xmlns:a16="http://schemas.microsoft.com/office/drawing/2014/main" id="{41E39D24-C51B-410F-A295-0F536904E5EB}"/>
                </a:ext>
              </a:extLst>
            </p:cNvPr>
            <p:cNvSpPr/>
            <p:nvPr userDrawn="1"/>
          </p:nvSpPr>
          <p:spPr>
            <a:xfrm>
              <a:off x="0" y="4091940"/>
              <a:ext cx="9144000" cy="105156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3" name="Freeform 1">
              <a:extLst>
                <a:ext uri="{FF2B5EF4-FFF2-40B4-BE49-F238E27FC236}">
                  <a16:creationId xmlns:a16="http://schemas.microsoft.com/office/drawing/2014/main" id="{A0078E69-FFC6-4D39-B9A4-31462FF6DF84}"/>
                </a:ext>
              </a:extLst>
            </p:cNvPr>
            <p:cNvSpPr>
              <a:spLocks noChangeAspect="1" noChangeArrowheads="1"/>
            </p:cNvSpPr>
            <p:nvPr userDrawn="1"/>
          </p:nvSpPr>
          <p:spPr bwMode="auto">
            <a:xfrm>
              <a:off x="9144" y="4134483"/>
              <a:ext cx="9125712" cy="1009017"/>
            </a:xfrm>
            <a:custGeom>
              <a:avLst/>
              <a:gdLst>
                <a:gd name="T0" fmla="*/ 25965 w 27999"/>
                <a:gd name="T1" fmla="*/ 2799 h 3094"/>
                <a:gd name="T2" fmla="*/ 26613 w 27999"/>
                <a:gd name="T3" fmla="*/ 1503 h 3094"/>
                <a:gd name="T4" fmla="*/ 26613 w 27999"/>
                <a:gd name="T5" fmla="*/ 1503 h 3094"/>
                <a:gd name="T6" fmla="*/ 21485 w 27999"/>
                <a:gd name="T7" fmla="*/ 678 h 3094"/>
                <a:gd name="T8" fmla="*/ 6808 w 27999"/>
                <a:gd name="T9" fmla="*/ 3093 h 3094"/>
                <a:gd name="T10" fmla="*/ 5099 w 27999"/>
                <a:gd name="T11" fmla="*/ 3093 h 3094"/>
                <a:gd name="T12" fmla="*/ 23105 w 27999"/>
                <a:gd name="T13" fmla="*/ 2799 h 3094"/>
                <a:gd name="T14" fmla="*/ 23105 w 27999"/>
                <a:gd name="T15" fmla="*/ 2799 h 3094"/>
                <a:gd name="T16" fmla="*/ 22516 w 27999"/>
                <a:gd name="T17" fmla="*/ 884 h 3094"/>
                <a:gd name="T18" fmla="*/ 21514 w 27999"/>
                <a:gd name="T19" fmla="*/ 2179 h 3094"/>
                <a:gd name="T20" fmla="*/ 25022 w 27999"/>
                <a:gd name="T21" fmla="*/ 1326 h 3094"/>
                <a:gd name="T22" fmla="*/ 25463 w 27999"/>
                <a:gd name="T23" fmla="*/ 678 h 3094"/>
                <a:gd name="T24" fmla="*/ 24373 w 27999"/>
                <a:gd name="T25" fmla="*/ 678 h 3094"/>
                <a:gd name="T26" fmla="*/ 8252 w 27999"/>
                <a:gd name="T27" fmla="*/ 3093 h 3094"/>
                <a:gd name="T28" fmla="*/ 22310 w 27999"/>
                <a:gd name="T29" fmla="*/ 3093 h 3094"/>
                <a:gd name="T30" fmla="*/ 24019 w 27999"/>
                <a:gd name="T31" fmla="*/ 3093 h 3094"/>
                <a:gd name="T32" fmla="*/ 27674 w 27999"/>
                <a:gd name="T33" fmla="*/ 2003 h 3094"/>
                <a:gd name="T34" fmla="*/ 9933 w 27999"/>
                <a:gd name="T35" fmla="*/ 2415 h 3094"/>
                <a:gd name="T36" fmla="*/ 26908 w 27999"/>
                <a:gd name="T37" fmla="*/ 3093 h 3094"/>
                <a:gd name="T38" fmla="*/ 19952 w 27999"/>
                <a:gd name="T39" fmla="*/ 2415 h 3094"/>
                <a:gd name="T40" fmla="*/ 18302 w 27999"/>
                <a:gd name="T41" fmla="*/ 3093 h 3094"/>
                <a:gd name="T42" fmla="*/ 11348 w 27999"/>
                <a:gd name="T43" fmla="*/ 2415 h 3094"/>
                <a:gd name="T44" fmla="*/ 12556 w 27999"/>
                <a:gd name="T45" fmla="*/ 3093 h 3094"/>
                <a:gd name="T46" fmla="*/ 17093 w 27999"/>
                <a:gd name="T47" fmla="*/ 2415 h 3094"/>
                <a:gd name="T48" fmla="*/ 20718 w 27999"/>
                <a:gd name="T49" fmla="*/ 1326 h 3094"/>
                <a:gd name="T50" fmla="*/ 6808 w 27999"/>
                <a:gd name="T51" fmla="*/ 678 h 3094"/>
                <a:gd name="T52" fmla="*/ 5069 w 27999"/>
                <a:gd name="T53" fmla="*/ 2003 h 3094"/>
                <a:gd name="T54" fmla="*/ 5129 w 27999"/>
                <a:gd name="T55" fmla="*/ 1503 h 3094"/>
                <a:gd name="T56" fmla="*/ 5129 w 27999"/>
                <a:gd name="T57" fmla="*/ 1503 h 3094"/>
                <a:gd name="T58" fmla="*/ 6072 w 27999"/>
                <a:gd name="T59" fmla="*/ 2179 h 3094"/>
                <a:gd name="T60" fmla="*/ 8606 w 27999"/>
                <a:gd name="T61" fmla="*/ 2179 h 3094"/>
                <a:gd name="T62" fmla="*/ 8488 w 27999"/>
                <a:gd name="T63" fmla="*/ 0 h 3094"/>
                <a:gd name="T64" fmla="*/ 7604 w 27999"/>
                <a:gd name="T65" fmla="*/ 2003 h 3094"/>
                <a:gd name="T66" fmla="*/ 3625 w 27999"/>
                <a:gd name="T67" fmla="*/ 2003 h 3094"/>
                <a:gd name="T68" fmla="*/ 825 w 27999"/>
                <a:gd name="T69" fmla="*/ 1503 h 3094"/>
                <a:gd name="T70" fmla="*/ 825 w 27999"/>
                <a:gd name="T71" fmla="*/ 1503 h 3094"/>
                <a:gd name="T72" fmla="*/ 3861 w 27999"/>
                <a:gd name="T73" fmla="*/ 884 h 3094"/>
                <a:gd name="T74" fmla="*/ 1415 w 27999"/>
                <a:gd name="T75" fmla="*/ 2179 h 3094"/>
                <a:gd name="T76" fmla="*/ 649 w 27999"/>
                <a:gd name="T77" fmla="*/ 1326 h 3094"/>
                <a:gd name="T78" fmla="*/ 2506 w 27999"/>
                <a:gd name="T79" fmla="*/ 678 h 3094"/>
                <a:gd name="T80" fmla="*/ 10021 w 27999"/>
                <a:gd name="T81" fmla="*/ 678 h 3094"/>
                <a:gd name="T82" fmla="*/ 14499 w 27999"/>
                <a:gd name="T83" fmla="*/ 2799 h 3094"/>
                <a:gd name="T84" fmla="*/ 14499 w 27999"/>
                <a:gd name="T85" fmla="*/ 2799 h 3094"/>
                <a:gd name="T86" fmla="*/ 15325 w 27999"/>
                <a:gd name="T87" fmla="*/ 884 h 3094"/>
                <a:gd name="T88" fmla="*/ 17211 w 27999"/>
                <a:gd name="T89" fmla="*/ 2179 h 3094"/>
                <a:gd name="T90" fmla="*/ 16416 w 27999"/>
                <a:gd name="T91" fmla="*/ 1326 h 3094"/>
                <a:gd name="T92" fmla="*/ 10463 w 27999"/>
                <a:gd name="T93" fmla="*/ 2003 h 3094"/>
                <a:gd name="T94" fmla="*/ 18625 w 27999"/>
                <a:gd name="T95" fmla="*/ 678 h 3094"/>
                <a:gd name="T96" fmla="*/ 18803 w 27999"/>
                <a:gd name="T97" fmla="*/ 2799 h 3094"/>
                <a:gd name="T98" fmla="*/ 18803 w 27999"/>
                <a:gd name="T99" fmla="*/ 2799 h 3094"/>
                <a:gd name="T100" fmla="*/ 16769 w 27999"/>
                <a:gd name="T101" fmla="*/ 884 h 3094"/>
                <a:gd name="T102" fmla="*/ 19304 w 27999"/>
                <a:gd name="T103" fmla="*/ 884 h 3094"/>
                <a:gd name="T104" fmla="*/ 11348 w 27999"/>
                <a:gd name="T105" fmla="*/ 0 h 3094"/>
                <a:gd name="T106" fmla="*/ 12556 w 27999"/>
                <a:gd name="T107" fmla="*/ 678 h 3094"/>
                <a:gd name="T108" fmla="*/ 12231 w 27999"/>
                <a:gd name="T109" fmla="*/ 2003 h 3094"/>
                <a:gd name="T110" fmla="*/ 13056 w 27999"/>
                <a:gd name="T111" fmla="*/ 2799 h 3094"/>
                <a:gd name="T112" fmla="*/ 13056 w 27999"/>
                <a:gd name="T113" fmla="*/ 2799 h 3094"/>
                <a:gd name="T114" fmla="*/ 13911 w 27999"/>
                <a:gd name="T115" fmla="*/ 884 h 3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999" h="3094">
                  <a:moveTo>
                    <a:pt x="26141" y="2179"/>
                  </a:moveTo>
                  <a:lnTo>
                    <a:pt x="25817" y="2179"/>
                  </a:lnTo>
                  <a:lnTo>
                    <a:pt x="26466" y="1326"/>
                  </a:lnTo>
                  <a:lnTo>
                    <a:pt x="26230" y="2003"/>
                  </a:lnTo>
                  <a:lnTo>
                    <a:pt x="26583" y="2003"/>
                  </a:lnTo>
                  <a:lnTo>
                    <a:pt x="25965" y="2799"/>
                  </a:lnTo>
                  <a:lnTo>
                    <a:pt x="26141" y="2179"/>
                  </a:lnTo>
                  <a:close/>
                  <a:moveTo>
                    <a:pt x="1091" y="3093"/>
                  </a:moveTo>
                  <a:lnTo>
                    <a:pt x="1327" y="2415"/>
                  </a:lnTo>
                  <a:lnTo>
                    <a:pt x="796" y="3093"/>
                  </a:lnTo>
                  <a:lnTo>
                    <a:pt x="1091" y="3093"/>
                  </a:lnTo>
                  <a:close/>
                  <a:moveTo>
                    <a:pt x="26613" y="1503"/>
                  </a:moveTo>
                  <a:lnTo>
                    <a:pt x="27231" y="678"/>
                  </a:lnTo>
                  <a:lnTo>
                    <a:pt x="26908" y="678"/>
                  </a:lnTo>
                  <a:lnTo>
                    <a:pt x="27113" y="0"/>
                  </a:lnTo>
                  <a:lnTo>
                    <a:pt x="26466" y="884"/>
                  </a:lnTo>
                  <a:lnTo>
                    <a:pt x="26819" y="884"/>
                  </a:lnTo>
                  <a:lnTo>
                    <a:pt x="26613" y="1503"/>
                  </a:lnTo>
                  <a:close/>
                  <a:moveTo>
                    <a:pt x="2506" y="3093"/>
                  </a:moveTo>
                  <a:lnTo>
                    <a:pt x="2742" y="2415"/>
                  </a:lnTo>
                  <a:lnTo>
                    <a:pt x="2240" y="3093"/>
                  </a:lnTo>
                  <a:lnTo>
                    <a:pt x="2506" y="3093"/>
                  </a:lnTo>
                  <a:close/>
                  <a:moveTo>
                    <a:pt x="20895" y="1503"/>
                  </a:moveTo>
                  <a:lnTo>
                    <a:pt x="21485" y="678"/>
                  </a:lnTo>
                  <a:lnTo>
                    <a:pt x="21161" y="678"/>
                  </a:lnTo>
                  <a:lnTo>
                    <a:pt x="21396" y="0"/>
                  </a:lnTo>
                  <a:lnTo>
                    <a:pt x="20718" y="884"/>
                  </a:lnTo>
                  <a:lnTo>
                    <a:pt x="21072" y="884"/>
                  </a:lnTo>
                  <a:lnTo>
                    <a:pt x="20895" y="1503"/>
                  </a:lnTo>
                  <a:close/>
                  <a:moveTo>
                    <a:pt x="6808" y="3093"/>
                  </a:moveTo>
                  <a:lnTo>
                    <a:pt x="7044" y="2415"/>
                  </a:lnTo>
                  <a:lnTo>
                    <a:pt x="6543" y="3093"/>
                  </a:lnTo>
                  <a:lnTo>
                    <a:pt x="6808" y="3093"/>
                  </a:lnTo>
                  <a:close/>
                  <a:moveTo>
                    <a:pt x="5394" y="3093"/>
                  </a:moveTo>
                  <a:lnTo>
                    <a:pt x="5629" y="2415"/>
                  </a:lnTo>
                  <a:lnTo>
                    <a:pt x="5099" y="3093"/>
                  </a:lnTo>
                  <a:lnTo>
                    <a:pt x="5394" y="3093"/>
                  </a:lnTo>
                  <a:close/>
                  <a:moveTo>
                    <a:pt x="3950" y="3093"/>
                  </a:moveTo>
                  <a:lnTo>
                    <a:pt x="4186" y="2415"/>
                  </a:lnTo>
                  <a:lnTo>
                    <a:pt x="3655" y="3093"/>
                  </a:lnTo>
                  <a:lnTo>
                    <a:pt x="3950" y="3093"/>
                  </a:lnTo>
                  <a:close/>
                  <a:moveTo>
                    <a:pt x="23105" y="2799"/>
                  </a:moveTo>
                  <a:lnTo>
                    <a:pt x="23695" y="2003"/>
                  </a:lnTo>
                  <a:lnTo>
                    <a:pt x="23371" y="2003"/>
                  </a:lnTo>
                  <a:lnTo>
                    <a:pt x="23577" y="1326"/>
                  </a:lnTo>
                  <a:lnTo>
                    <a:pt x="22929" y="2179"/>
                  </a:lnTo>
                  <a:lnTo>
                    <a:pt x="23283" y="2179"/>
                  </a:lnTo>
                  <a:lnTo>
                    <a:pt x="23105" y="2799"/>
                  </a:lnTo>
                  <a:close/>
                  <a:moveTo>
                    <a:pt x="22339" y="1503"/>
                  </a:moveTo>
                  <a:lnTo>
                    <a:pt x="22929" y="678"/>
                  </a:lnTo>
                  <a:lnTo>
                    <a:pt x="22604" y="678"/>
                  </a:lnTo>
                  <a:lnTo>
                    <a:pt x="22811" y="0"/>
                  </a:lnTo>
                  <a:lnTo>
                    <a:pt x="22162" y="884"/>
                  </a:lnTo>
                  <a:lnTo>
                    <a:pt x="22516" y="884"/>
                  </a:lnTo>
                  <a:lnTo>
                    <a:pt x="22339" y="1503"/>
                  </a:lnTo>
                  <a:close/>
                  <a:moveTo>
                    <a:pt x="21661" y="2799"/>
                  </a:moveTo>
                  <a:lnTo>
                    <a:pt x="22280" y="2003"/>
                  </a:lnTo>
                  <a:lnTo>
                    <a:pt x="21926" y="2003"/>
                  </a:lnTo>
                  <a:lnTo>
                    <a:pt x="22162" y="1326"/>
                  </a:lnTo>
                  <a:lnTo>
                    <a:pt x="21514" y="2179"/>
                  </a:lnTo>
                  <a:lnTo>
                    <a:pt x="21839" y="2179"/>
                  </a:lnTo>
                  <a:lnTo>
                    <a:pt x="21661" y="2799"/>
                  </a:lnTo>
                  <a:close/>
                  <a:moveTo>
                    <a:pt x="24520" y="2799"/>
                  </a:moveTo>
                  <a:lnTo>
                    <a:pt x="25139" y="2003"/>
                  </a:lnTo>
                  <a:lnTo>
                    <a:pt x="24786" y="2003"/>
                  </a:lnTo>
                  <a:lnTo>
                    <a:pt x="25022" y="1326"/>
                  </a:lnTo>
                  <a:lnTo>
                    <a:pt x="24373" y="2179"/>
                  </a:lnTo>
                  <a:lnTo>
                    <a:pt x="24697" y="2179"/>
                  </a:lnTo>
                  <a:lnTo>
                    <a:pt x="24520" y="2799"/>
                  </a:lnTo>
                  <a:close/>
                  <a:moveTo>
                    <a:pt x="25198" y="1503"/>
                  </a:moveTo>
                  <a:lnTo>
                    <a:pt x="25787" y="678"/>
                  </a:lnTo>
                  <a:lnTo>
                    <a:pt x="25463" y="678"/>
                  </a:lnTo>
                  <a:lnTo>
                    <a:pt x="25699" y="0"/>
                  </a:lnTo>
                  <a:lnTo>
                    <a:pt x="25022" y="884"/>
                  </a:lnTo>
                  <a:lnTo>
                    <a:pt x="25375" y="884"/>
                  </a:lnTo>
                  <a:lnTo>
                    <a:pt x="25198" y="1503"/>
                  </a:lnTo>
                  <a:close/>
                  <a:moveTo>
                    <a:pt x="23754" y="1503"/>
                  </a:moveTo>
                  <a:lnTo>
                    <a:pt x="24373" y="678"/>
                  </a:lnTo>
                  <a:lnTo>
                    <a:pt x="24019" y="678"/>
                  </a:lnTo>
                  <a:lnTo>
                    <a:pt x="24255" y="0"/>
                  </a:lnTo>
                  <a:lnTo>
                    <a:pt x="23607" y="884"/>
                  </a:lnTo>
                  <a:lnTo>
                    <a:pt x="23930" y="884"/>
                  </a:lnTo>
                  <a:lnTo>
                    <a:pt x="23754" y="1503"/>
                  </a:lnTo>
                  <a:close/>
                  <a:moveTo>
                    <a:pt x="8252" y="3093"/>
                  </a:moveTo>
                  <a:lnTo>
                    <a:pt x="8488" y="2415"/>
                  </a:lnTo>
                  <a:lnTo>
                    <a:pt x="7958" y="3093"/>
                  </a:lnTo>
                  <a:lnTo>
                    <a:pt x="8252" y="3093"/>
                  </a:lnTo>
                  <a:close/>
                  <a:moveTo>
                    <a:pt x="22604" y="3093"/>
                  </a:moveTo>
                  <a:lnTo>
                    <a:pt x="22811" y="2415"/>
                  </a:lnTo>
                  <a:lnTo>
                    <a:pt x="22310" y="3093"/>
                  </a:lnTo>
                  <a:lnTo>
                    <a:pt x="22604" y="3093"/>
                  </a:lnTo>
                  <a:close/>
                  <a:moveTo>
                    <a:pt x="21161" y="3093"/>
                  </a:moveTo>
                  <a:lnTo>
                    <a:pt x="21396" y="2415"/>
                  </a:lnTo>
                  <a:lnTo>
                    <a:pt x="20865" y="3093"/>
                  </a:lnTo>
                  <a:lnTo>
                    <a:pt x="21161" y="3093"/>
                  </a:lnTo>
                  <a:close/>
                  <a:moveTo>
                    <a:pt x="24019" y="3093"/>
                  </a:moveTo>
                  <a:lnTo>
                    <a:pt x="24255" y="2415"/>
                  </a:lnTo>
                  <a:lnTo>
                    <a:pt x="23725" y="3093"/>
                  </a:lnTo>
                  <a:lnTo>
                    <a:pt x="24019" y="3093"/>
                  </a:lnTo>
                  <a:close/>
                  <a:moveTo>
                    <a:pt x="27409" y="2799"/>
                  </a:moveTo>
                  <a:lnTo>
                    <a:pt x="27998" y="2003"/>
                  </a:lnTo>
                  <a:lnTo>
                    <a:pt x="27674" y="2003"/>
                  </a:lnTo>
                  <a:lnTo>
                    <a:pt x="27880" y="1326"/>
                  </a:lnTo>
                  <a:lnTo>
                    <a:pt x="27231" y="2179"/>
                  </a:lnTo>
                  <a:lnTo>
                    <a:pt x="27585" y="2179"/>
                  </a:lnTo>
                  <a:lnTo>
                    <a:pt x="27409" y="2799"/>
                  </a:lnTo>
                  <a:close/>
                  <a:moveTo>
                    <a:pt x="9697" y="3093"/>
                  </a:moveTo>
                  <a:lnTo>
                    <a:pt x="9933" y="2415"/>
                  </a:lnTo>
                  <a:lnTo>
                    <a:pt x="9402" y="3093"/>
                  </a:lnTo>
                  <a:lnTo>
                    <a:pt x="9697" y="3093"/>
                  </a:lnTo>
                  <a:close/>
                  <a:moveTo>
                    <a:pt x="26908" y="3093"/>
                  </a:moveTo>
                  <a:lnTo>
                    <a:pt x="27113" y="2415"/>
                  </a:lnTo>
                  <a:lnTo>
                    <a:pt x="26613" y="3093"/>
                  </a:lnTo>
                  <a:lnTo>
                    <a:pt x="26908" y="3093"/>
                  </a:lnTo>
                  <a:close/>
                  <a:moveTo>
                    <a:pt x="25463" y="3093"/>
                  </a:moveTo>
                  <a:lnTo>
                    <a:pt x="25699" y="2415"/>
                  </a:lnTo>
                  <a:lnTo>
                    <a:pt x="25169" y="3093"/>
                  </a:lnTo>
                  <a:lnTo>
                    <a:pt x="25463" y="3093"/>
                  </a:lnTo>
                  <a:close/>
                  <a:moveTo>
                    <a:pt x="19717" y="3093"/>
                  </a:moveTo>
                  <a:lnTo>
                    <a:pt x="19952" y="2415"/>
                  </a:lnTo>
                  <a:lnTo>
                    <a:pt x="19421" y="3093"/>
                  </a:lnTo>
                  <a:lnTo>
                    <a:pt x="19717" y="3093"/>
                  </a:lnTo>
                  <a:close/>
                  <a:moveTo>
                    <a:pt x="18302" y="3093"/>
                  </a:moveTo>
                  <a:lnTo>
                    <a:pt x="18508" y="2415"/>
                  </a:lnTo>
                  <a:lnTo>
                    <a:pt x="18007" y="3093"/>
                  </a:lnTo>
                  <a:lnTo>
                    <a:pt x="18302" y="3093"/>
                  </a:lnTo>
                  <a:close/>
                  <a:moveTo>
                    <a:pt x="14000" y="3093"/>
                  </a:moveTo>
                  <a:lnTo>
                    <a:pt x="14205" y="2415"/>
                  </a:lnTo>
                  <a:lnTo>
                    <a:pt x="13705" y="3093"/>
                  </a:lnTo>
                  <a:lnTo>
                    <a:pt x="14000" y="3093"/>
                  </a:lnTo>
                  <a:close/>
                  <a:moveTo>
                    <a:pt x="11112" y="3093"/>
                  </a:moveTo>
                  <a:lnTo>
                    <a:pt x="11348" y="2415"/>
                  </a:lnTo>
                  <a:lnTo>
                    <a:pt x="10846" y="3093"/>
                  </a:lnTo>
                  <a:lnTo>
                    <a:pt x="11112" y="3093"/>
                  </a:lnTo>
                  <a:close/>
                  <a:moveTo>
                    <a:pt x="12556" y="3093"/>
                  </a:moveTo>
                  <a:lnTo>
                    <a:pt x="12791" y="2415"/>
                  </a:lnTo>
                  <a:lnTo>
                    <a:pt x="12260" y="3093"/>
                  </a:lnTo>
                  <a:lnTo>
                    <a:pt x="12556" y="3093"/>
                  </a:lnTo>
                  <a:close/>
                  <a:moveTo>
                    <a:pt x="15413" y="3093"/>
                  </a:moveTo>
                  <a:lnTo>
                    <a:pt x="15649" y="2415"/>
                  </a:lnTo>
                  <a:lnTo>
                    <a:pt x="15148" y="3093"/>
                  </a:lnTo>
                  <a:lnTo>
                    <a:pt x="15413" y="3093"/>
                  </a:lnTo>
                  <a:close/>
                  <a:moveTo>
                    <a:pt x="16857" y="3093"/>
                  </a:moveTo>
                  <a:lnTo>
                    <a:pt x="17093" y="2415"/>
                  </a:lnTo>
                  <a:lnTo>
                    <a:pt x="16563" y="3093"/>
                  </a:lnTo>
                  <a:lnTo>
                    <a:pt x="16857" y="3093"/>
                  </a:lnTo>
                  <a:close/>
                  <a:moveTo>
                    <a:pt x="20217" y="2799"/>
                  </a:moveTo>
                  <a:lnTo>
                    <a:pt x="20836" y="2003"/>
                  </a:lnTo>
                  <a:lnTo>
                    <a:pt x="20482" y="2003"/>
                  </a:lnTo>
                  <a:lnTo>
                    <a:pt x="20718" y="1326"/>
                  </a:lnTo>
                  <a:lnTo>
                    <a:pt x="20070" y="2179"/>
                  </a:lnTo>
                  <a:lnTo>
                    <a:pt x="20394" y="2179"/>
                  </a:lnTo>
                  <a:lnTo>
                    <a:pt x="20217" y="2799"/>
                  </a:lnTo>
                  <a:close/>
                  <a:moveTo>
                    <a:pt x="6543" y="1503"/>
                  </a:moveTo>
                  <a:lnTo>
                    <a:pt x="7162" y="678"/>
                  </a:lnTo>
                  <a:lnTo>
                    <a:pt x="6808" y="678"/>
                  </a:lnTo>
                  <a:lnTo>
                    <a:pt x="7044" y="0"/>
                  </a:lnTo>
                  <a:lnTo>
                    <a:pt x="6396" y="884"/>
                  </a:lnTo>
                  <a:lnTo>
                    <a:pt x="6720" y="884"/>
                  </a:lnTo>
                  <a:lnTo>
                    <a:pt x="6543" y="1503"/>
                  </a:lnTo>
                  <a:close/>
                  <a:moveTo>
                    <a:pt x="4451" y="2799"/>
                  </a:moveTo>
                  <a:lnTo>
                    <a:pt x="5069" y="2003"/>
                  </a:lnTo>
                  <a:lnTo>
                    <a:pt x="4716" y="2003"/>
                  </a:lnTo>
                  <a:lnTo>
                    <a:pt x="4951" y="1326"/>
                  </a:lnTo>
                  <a:lnTo>
                    <a:pt x="4303" y="2179"/>
                  </a:lnTo>
                  <a:lnTo>
                    <a:pt x="4628" y="2179"/>
                  </a:lnTo>
                  <a:lnTo>
                    <a:pt x="4451" y="2799"/>
                  </a:lnTo>
                  <a:close/>
                  <a:moveTo>
                    <a:pt x="5129" y="1503"/>
                  </a:moveTo>
                  <a:lnTo>
                    <a:pt x="5718" y="678"/>
                  </a:lnTo>
                  <a:lnTo>
                    <a:pt x="5394" y="678"/>
                  </a:lnTo>
                  <a:lnTo>
                    <a:pt x="5629" y="0"/>
                  </a:lnTo>
                  <a:lnTo>
                    <a:pt x="4951" y="884"/>
                  </a:lnTo>
                  <a:lnTo>
                    <a:pt x="5305" y="884"/>
                  </a:lnTo>
                  <a:lnTo>
                    <a:pt x="5129" y="1503"/>
                  </a:lnTo>
                  <a:close/>
                  <a:moveTo>
                    <a:pt x="5894" y="2799"/>
                  </a:moveTo>
                  <a:lnTo>
                    <a:pt x="6484" y="2003"/>
                  </a:lnTo>
                  <a:lnTo>
                    <a:pt x="6160" y="2003"/>
                  </a:lnTo>
                  <a:lnTo>
                    <a:pt x="6396" y="1326"/>
                  </a:lnTo>
                  <a:lnTo>
                    <a:pt x="5718" y="2179"/>
                  </a:lnTo>
                  <a:lnTo>
                    <a:pt x="6072" y="2179"/>
                  </a:lnTo>
                  <a:lnTo>
                    <a:pt x="5894" y="2799"/>
                  </a:lnTo>
                  <a:close/>
                  <a:moveTo>
                    <a:pt x="8754" y="2799"/>
                  </a:moveTo>
                  <a:lnTo>
                    <a:pt x="9373" y="2003"/>
                  </a:lnTo>
                  <a:lnTo>
                    <a:pt x="9019" y="2003"/>
                  </a:lnTo>
                  <a:lnTo>
                    <a:pt x="9255" y="1326"/>
                  </a:lnTo>
                  <a:lnTo>
                    <a:pt x="8606" y="2179"/>
                  </a:lnTo>
                  <a:lnTo>
                    <a:pt x="8930" y="2179"/>
                  </a:lnTo>
                  <a:lnTo>
                    <a:pt x="8754" y="2799"/>
                  </a:lnTo>
                  <a:close/>
                  <a:moveTo>
                    <a:pt x="7987" y="1503"/>
                  </a:moveTo>
                  <a:lnTo>
                    <a:pt x="8606" y="678"/>
                  </a:lnTo>
                  <a:lnTo>
                    <a:pt x="8252" y="678"/>
                  </a:lnTo>
                  <a:lnTo>
                    <a:pt x="8488" y="0"/>
                  </a:lnTo>
                  <a:lnTo>
                    <a:pt x="7840" y="884"/>
                  </a:lnTo>
                  <a:lnTo>
                    <a:pt x="8165" y="884"/>
                  </a:lnTo>
                  <a:lnTo>
                    <a:pt x="7987" y="1503"/>
                  </a:lnTo>
                  <a:close/>
                  <a:moveTo>
                    <a:pt x="7309" y="2799"/>
                  </a:moveTo>
                  <a:lnTo>
                    <a:pt x="7929" y="2003"/>
                  </a:lnTo>
                  <a:lnTo>
                    <a:pt x="7604" y="2003"/>
                  </a:lnTo>
                  <a:lnTo>
                    <a:pt x="7811" y="1326"/>
                  </a:lnTo>
                  <a:lnTo>
                    <a:pt x="7162" y="2179"/>
                  </a:lnTo>
                  <a:lnTo>
                    <a:pt x="7516" y="2179"/>
                  </a:lnTo>
                  <a:lnTo>
                    <a:pt x="7309" y="2799"/>
                  </a:lnTo>
                  <a:close/>
                  <a:moveTo>
                    <a:pt x="3036" y="2799"/>
                  </a:moveTo>
                  <a:lnTo>
                    <a:pt x="3625" y="2003"/>
                  </a:lnTo>
                  <a:lnTo>
                    <a:pt x="3301" y="2003"/>
                  </a:lnTo>
                  <a:lnTo>
                    <a:pt x="3507" y="1326"/>
                  </a:lnTo>
                  <a:lnTo>
                    <a:pt x="2860" y="2179"/>
                  </a:lnTo>
                  <a:lnTo>
                    <a:pt x="3213" y="2179"/>
                  </a:lnTo>
                  <a:lnTo>
                    <a:pt x="3036" y="2799"/>
                  </a:lnTo>
                  <a:close/>
                  <a:moveTo>
                    <a:pt x="825" y="1503"/>
                  </a:moveTo>
                  <a:lnTo>
                    <a:pt x="1415" y="678"/>
                  </a:lnTo>
                  <a:lnTo>
                    <a:pt x="1091" y="678"/>
                  </a:lnTo>
                  <a:lnTo>
                    <a:pt x="1327" y="0"/>
                  </a:lnTo>
                  <a:lnTo>
                    <a:pt x="649" y="884"/>
                  </a:lnTo>
                  <a:lnTo>
                    <a:pt x="1003" y="884"/>
                  </a:lnTo>
                  <a:lnTo>
                    <a:pt x="825" y="1503"/>
                  </a:lnTo>
                  <a:close/>
                  <a:moveTo>
                    <a:pt x="3685" y="1503"/>
                  </a:moveTo>
                  <a:lnTo>
                    <a:pt x="4303" y="678"/>
                  </a:lnTo>
                  <a:lnTo>
                    <a:pt x="3950" y="678"/>
                  </a:lnTo>
                  <a:lnTo>
                    <a:pt x="4186" y="0"/>
                  </a:lnTo>
                  <a:lnTo>
                    <a:pt x="3537" y="884"/>
                  </a:lnTo>
                  <a:lnTo>
                    <a:pt x="3861" y="884"/>
                  </a:lnTo>
                  <a:lnTo>
                    <a:pt x="3685" y="1503"/>
                  </a:lnTo>
                  <a:close/>
                  <a:moveTo>
                    <a:pt x="1592" y="2799"/>
                  </a:moveTo>
                  <a:lnTo>
                    <a:pt x="2181" y="2003"/>
                  </a:lnTo>
                  <a:lnTo>
                    <a:pt x="1857" y="2003"/>
                  </a:lnTo>
                  <a:lnTo>
                    <a:pt x="2093" y="1326"/>
                  </a:lnTo>
                  <a:lnTo>
                    <a:pt x="1415" y="2179"/>
                  </a:lnTo>
                  <a:lnTo>
                    <a:pt x="1768" y="2179"/>
                  </a:lnTo>
                  <a:lnTo>
                    <a:pt x="1592" y="2799"/>
                  </a:lnTo>
                  <a:close/>
                  <a:moveTo>
                    <a:pt x="148" y="2799"/>
                  </a:moveTo>
                  <a:lnTo>
                    <a:pt x="767" y="2003"/>
                  </a:lnTo>
                  <a:lnTo>
                    <a:pt x="413" y="2003"/>
                  </a:lnTo>
                  <a:lnTo>
                    <a:pt x="649" y="1326"/>
                  </a:lnTo>
                  <a:lnTo>
                    <a:pt x="0" y="2179"/>
                  </a:lnTo>
                  <a:lnTo>
                    <a:pt x="324" y="2179"/>
                  </a:lnTo>
                  <a:lnTo>
                    <a:pt x="148" y="2799"/>
                  </a:lnTo>
                  <a:close/>
                  <a:moveTo>
                    <a:pt x="2240" y="1503"/>
                  </a:moveTo>
                  <a:lnTo>
                    <a:pt x="2860" y="678"/>
                  </a:lnTo>
                  <a:lnTo>
                    <a:pt x="2506" y="678"/>
                  </a:lnTo>
                  <a:lnTo>
                    <a:pt x="2742" y="0"/>
                  </a:lnTo>
                  <a:lnTo>
                    <a:pt x="2093" y="884"/>
                  </a:lnTo>
                  <a:lnTo>
                    <a:pt x="2446" y="884"/>
                  </a:lnTo>
                  <a:lnTo>
                    <a:pt x="2240" y="1503"/>
                  </a:lnTo>
                  <a:close/>
                  <a:moveTo>
                    <a:pt x="9431" y="1503"/>
                  </a:moveTo>
                  <a:lnTo>
                    <a:pt x="10021" y="678"/>
                  </a:lnTo>
                  <a:lnTo>
                    <a:pt x="9697" y="678"/>
                  </a:lnTo>
                  <a:lnTo>
                    <a:pt x="9933" y="0"/>
                  </a:lnTo>
                  <a:lnTo>
                    <a:pt x="9255" y="884"/>
                  </a:lnTo>
                  <a:lnTo>
                    <a:pt x="9608" y="884"/>
                  </a:lnTo>
                  <a:lnTo>
                    <a:pt x="9431" y="1503"/>
                  </a:lnTo>
                  <a:close/>
                  <a:moveTo>
                    <a:pt x="14499" y="2799"/>
                  </a:moveTo>
                  <a:lnTo>
                    <a:pt x="15089" y="2003"/>
                  </a:lnTo>
                  <a:lnTo>
                    <a:pt x="14765" y="2003"/>
                  </a:lnTo>
                  <a:lnTo>
                    <a:pt x="15001" y="1326"/>
                  </a:lnTo>
                  <a:lnTo>
                    <a:pt x="14323" y="2179"/>
                  </a:lnTo>
                  <a:lnTo>
                    <a:pt x="14677" y="2179"/>
                  </a:lnTo>
                  <a:lnTo>
                    <a:pt x="14499" y="2799"/>
                  </a:lnTo>
                  <a:close/>
                  <a:moveTo>
                    <a:pt x="15148" y="1503"/>
                  </a:moveTo>
                  <a:lnTo>
                    <a:pt x="15767" y="678"/>
                  </a:lnTo>
                  <a:lnTo>
                    <a:pt x="15413" y="678"/>
                  </a:lnTo>
                  <a:lnTo>
                    <a:pt x="15649" y="0"/>
                  </a:lnTo>
                  <a:lnTo>
                    <a:pt x="15001" y="884"/>
                  </a:lnTo>
                  <a:lnTo>
                    <a:pt x="15325" y="884"/>
                  </a:lnTo>
                  <a:lnTo>
                    <a:pt x="15148" y="1503"/>
                  </a:lnTo>
                  <a:close/>
                  <a:moveTo>
                    <a:pt x="17359" y="2799"/>
                  </a:moveTo>
                  <a:lnTo>
                    <a:pt x="17978" y="2003"/>
                  </a:lnTo>
                  <a:lnTo>
                    <a:pt x="17624" y="2003"/>
                  </a:lnTo>
                  <a:lnTo>
                    <a:pt x="17860" y="1326"/>
                  </a:lnTo>
                  <a:lnTo>
                    <a:pt x="17211" y="2179"/>
                  </a:lnTo>
                  <a:lnTo>
                    <a:pt x="17535" y="2179"/>
                  </a:lnTo>
                  <a:lnTo>
                    <a:pt x="17359" y="2799"/>
                  </a:lnTo>
                  <a:close/>
                  <a:moveTo>
                    <a:pt x="15914" y="2799"/>
                  </a:moveTo>
                  <a:lnTo>
                    <a:pt x="16534" y="2003"/>
                  </a:lnTo>
                  <a:lnTo>
                    <a:pt x="16180" y="2003"/>
                  </a:lnTo>
                  <a:lnTo>
                    <a:pt x="16416" y="1326"/>
                  </a:lnTo>
                  <a:lnTo>
                    <a:pt x="15767" y="2179"/>
                  </a:lnTo>
                  <a:lnTo>
                    <a:pt x="16121" y="2179"/>
                  </a:lnTo>
                  <a:lnTo>
                    <a:pt x="15914" y="2799"/>
                  </a:lnTo>
                  <a:close/>
                  <a:moveTo>
                    <a:pt x="10198" y="2799"/>
                  </a:moveTo>
                  <a:lnTo>
                    <a:pt x="10787" y="2003"/>
                  </a:lnTo>
                  <a:lnTo>
                    <a:pt x="10463" y="2003"/>
                  </a:lnTo>
                  <a:lnTo>
                    <a:pt x="10699" y="1326"/>
                  </a:lnTo>
                  <a:lnTo>
                    <a:pt x="10021" y="2179"/>
                  </a:lnTo>
                  <a:lnTo>
                    <a:pt x="10374" y="2179"/>
                  </a:lnTo>
                  <a:lnTo>
                    <a:pt x="10198" y="2799"/>
                  </a:lnTo>
                  <a:close/>
                  <a:moveTo>
                    <a:pt x="18036" y="1503"/>
                  </a:moveTo>
                  <a:lnTo>
                    <a:pt x="18625" y="678"/>
                  </a:lnTo>
                  <a:lnTo>
                    <a:pt x="18302" y="678"/>
                  </a:lnTo>
                  <a:lnTo>
                    <a:pt x="18508" y="0"/>
                  </a:lnTo>
                  <a:lnTo>
                    <a:pt x="17860" y="884"/>
                  </a:lnTo>
                  <a:lnTo>
                    <a:pt x="18213" y="884"/>
                  </a:lnTo>
                  <a:lnTo>
                    <a:pt x="18036" y="1503"/>
                  </a:lnTo>
                  <a:close/>
                  <a:moveTo>
                    <a:pt x="18803" y="2799"/>
                  </a:moveTo>
                  <a:lnTo>
                    <a:pt x="19392" y="2003"/>
                  </a:lnTo>
                  <a:lnTo>
                    <a:pt x="19068" y="2003"/>
                  </a:lnTo>
                  <a:lnTo>
                    <a:pt x="19304" y="1326"/>
                  </a:lnTo>
                  <a:lnTo>
                    <a:pt x="18625" y="2179"/>
                  </a:lnTo>
                  <a:lnTo>
                    <a:pt x="18979" y="2179"/>
                  </a:lnTo>
                  <a:lnTo>
                    <a:pt x="18803" y="2799"/>
                  </a:lnTo>
                  <a:close/>
                  <a:moveTo>
                    <a:pt x="16592" y="1503"/>
                  </a:moveTo>
                  <a:lnTo>
                    <a:pt x="17211" y="678"/>
                  </a:lnTo>
                  <a:lnTo>
                    <a:pt x="16857" y="678"/>
                  </a:lnTo>
                  <a:lnTo>
                    <a:pt x="17093" y="0"/>
                  </a:lnTo>
                  <a:lnTo>
                    <a:pt x="16445" y="884"/>
                  </a:lnTo>
                  <a:lnTo>
                    <a:pt x="16769" y="884"/>
                  </a:lnTo>
                  <a:lnTo>
                    <a:pt x="16592" y="1503"/>
                  </a:lnTo>
                  <a:close/>
                  <a:moveTo>
                    <a:pt x="19451" y="1503"/>
                  </a:moveTo>
                  <a:lnTo>
                    <a:pt x="20070" y="678"/>
                  </a:lnTo>
                  <a:lnTo>
                    <a:pt x="19717" y="678"/>
                  </a:lnTo>
                  <a:lnTo>
                    <a:pt x="19952" y="0"/>
                  </a:lnTo>
                  <a:lnTo>
                    <a:pt x="19304" y="884"/>
                  </a:lnTo>
                  <a:lnTo>
                    <a:pt x="19628" y="884"/>
                  </a:lnTo>
                  <a:lnTo>
                    <a:pt x="19451" y="1503"/>
                  </a:lnTo>
                  <a:close/>
                  <a:moveTo>
                    <a:pt x="10846" y="1503"/>
                  </a:moveTo>
                  <a:lnTo>
                    <a:pt x="11465" y="678"/>
                  </a:lnTo>
                  <a:lnTo>
                    <a:pt x="11112" y="678"/>
                  </a:lnTo>
                  <a:lnTo>
                    <a:pt x="11348" y="0"/>
                  </a:lnTo>
                  <a:lnTo>
                    <a:pt x="10699" y="884"/>
                  </a:lnTo>
                  <a:lnTo>
                    <a:pt x="11023" y="884"/>
                  </a:lnTo>
                  <a:lnTo>
                    <a:pt x="10846" y="1503"/>
                  </a:lnTo>
                  <a:close/>
                  <a:moveTo>
                    <a:pt x="12291" y="1503"/>
                  </a:moveTo>
                  <a:lnTo>
                    <a:pt x="12909" y="678"/>
                  </a:lnTo>
                  <a:lnTo>
                    <a:pt x="12556" y="678"/>
                  </a:lnTo>
                  <a:lnTo>
                    <a:pt x="12791" y="0"/>
                  </a:lnTo>
                  <a:lnTo>
                    <a:pt x="12143" y="884"/>
                  </a:lnTo>
                  <a:lnTo>
                    <a:pt x="12467" y="884"/>
                  </a:lnTo>
                  <a:lnTo>
                    <a:pt x="12291" y="1503"/>
                  </a:lnTo>
                  <a:close/>
                  <a:moveTo>
                    <a:pt x="11613" y="2799"/>
                  </a:moveTo>
                  <a:lnTo>
                    <a:pt x="12231" y="2003"/>
                  </a:lnTo>
                  <a:lnTo>
                    <a:pt x="11878" y="2003"/>
                  </a:lnTo>
                  <a:lnTo>
                    <a:pt x="12113" y="1326"/>
                  </a:lnTo>
                  <a:lnTo>
                    <a:pt x="11465" y="2179"/>
                  </a:lnTo>
                  <a:lnTo>
                    <a:pt x="11819" y="2179"/>
                  </a:lnTo>
                  <a:lnTo>
                    <a:pt x="11613" y="2799"/>
                  </a:lnTo>
                  <a:close/>
                  <a:moveTo>
                    <a:pt x="13056" y="2799"/>
                  </a:moveTo>
                  <a:lnTo>
                    <a:pt x="13675" y="2003"/>
                  </a:lnTo>
                  <a:lnTo>
                    <a:pt x="13321" y="2003"/>
                  </a:lnTo>
                  <a:lnTo>
                    <a:pt x="13557" y="1326"/>
                  </a:lnTo>
                  <a:lnTo>
                    <a:pt x="12909" y="2179"/>
                  </a:lnTo>
                  <a:lnTo>
                    <a:pt x="13234" y="2179"/>
                  </a:lnTo>
                  <a:lnTo>
                    <a:pt x="13056" y="2799"/>
                  </a:lnTo>
                  <a:close/>
                  <a:moveTo>
                    <a:pt x="13735" y="1503"/>
                  </a:moveTo>
                  <a:lnTo>
                    <a:pt x="14323" y="678"/>
                  </a:lnTo>
                  <a:lnTo>
                    <a:pt x="14000" y="678"/>
                  </a:lnTo>
                  <a:lnTo>
                    <a:pt x="14205" y="0"/>
                  </a:lnTo>
                  <a:lnTo>
                    <a:pt x="13557" y="884"/>
                  </a:lnTo>
                  <a:lnTo>
                    <a:pt x="13911" y="884"/>
                  </a:lnTo>
                  <a:lnTo>
                    <a:pt x="13735" y="1503"/>
                  </a:lnTo>
                  <a:close/>
                </a:path>
              </a:pathLst>
            </a:custGeom>
            <a:solidFill>
              <a:schemeClr val="bg1"/>
            </a:solidFill>
            <a:ln>
              <a:noFill/>
            </a:ln>
            <a:effectLst/>
          </p:spPr>
          <p:txBody>
            <a:bodyPr wrap="none" anchor="ctr"/>
            <a:lstStyle/>
            <a:p>
              <a:endParaRPr lang="en-US">
                <a:solidFill>
                  <a:schemeClr val="bg2"/>
                </a:solidFill>
              </a:endParaRPr>
            </a:p>
          </p:txBody>
        </p:sp>
      </p:gr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14"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475767" y="4946904"/>
            <a:ext cx="2918618"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Confidential</a:t>
            </a:r>
          </a:p>
        </p:txBody>
      </p:sp>
    </p:spTree>
    <p:extLst>
      <p:ext uri="{BB962C8B-B14F-4D97-AF65-F5344CB8AC3E}">
        <p14:creationId xmlns:p14="http://schemas.microsoft.com/office/powerpoint/2010/main" val="2933355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11" name="Rectangle 10"/>
          <p:cNvSpPr/>
          <p:nvPr userDrawn="1"/>
        </p:nvSpPr>
        <p:spPr bwMode="auto">
          <a:xfrm>
            <a:off x="0" y="0"/>
            <a:ext cx="9143918" cy="5143500"/>
          </a:xfrm>
          <a:prstGeom prst="rect">
            <a:avLst/>
          </a:prstGeom>
          <a:solidFill>
            <a:srgbClr val="00BCEB"/>
          </a:solidFill>
          <a:ln w="12700" cap="flat">
            <a:noFill/>
            <a:miter lim="800000"/>
            <a:headEnd type="none" w="med" len="med"/>
            <a:tailEnd type="none" w="med" len="med"/>
          </a:ln>
        </p:spPr>
        <p:txBody>
          <a:bodyPr lIns="91440" tIns="45720" rIns="91440" bIns="45720" rtlCol="0" anchor="ctr"/>
          <a:lstStyle/>
          <a:p>
            <a:pPr algn="ctr" defTabSz="514350"/>
            <a:endParaRPr lang="en-US" sz="1400" dirty="0" err="1">
              <a:solidFill>
                <a:srgbClr val="00BCEB"/>
              </a:solidFill>
              <a:latin typeface="CiscoSansTT Light" panose="020B0503020201020303" pitchFamily="34" charset="0"/>
              <a:ea typeface="Arial" pitchFamily="-107" charset="0"/>
              <a:cs typeface="CiscoSansTT Light" panose="020B0503020201020303" pitchFamily="34" charset="0"/>
              <a:sym typeface="Arial" pitchFamily="-107" charset="0"/>
            </a:endParaRPr>
          </a:p>
        </p:txBody>
      </p:sp>
      <p:sp>
        <p:nvSpPr>
          <p:cNvPr id="8" name="Title 7"/>
          <p:cNvSpPr>
            <a:spLocks noGrp="1"/>
          </p:cNvSpPr>
          <p:nvPr>
            <p:ph type="title" hasCustomPrompt="1"/>
          </p:nvPr>
        </p:nvSpPr>
        <p:spPr bwMode="white">
          <a:xfrm>
            <a:off x="420010" y="1291590"/>
            <a:ext cx="4754880" cy="2560320"/>
          </a:xfrm>
        </p:spPr>
        <p:txBody>
          <a:bodyPr anchor="ct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stStyle>
          <a:p>
            <a:r>
              <a:rPr lang="en-US" dirty="0"/>
              <a:t>Segue</a:t>
            </a:r>
          </a:p>
        </p:txBody>
      </p:sp>
      <p:sp>
        <p:nvSpPr>
          <p:cNvPr id="6" name="Freeform 1">
            <a:extLst>
              <a:ext uri="{FF2B5EF4-FFF2-40B4-BE49-F238E27FC236}">
                <a16:creationId xmlns:a16="http://schemas.microsoft.com/office/drawing/2014/main" id="{DC6CEB94-1C3A-44CF-975B-E1EDEC8CE007}"/>
              </a:ext>
            </a:extLst>
          </p:cNvPr>
          <p:cNvSpPr>
            <a:spLocks noChangeAspect="1" noChangeArrowheads="1"/>
          </p:cNvSpPr>
          <p:nvPr userDrawn="1"/>
        </p:nvSpPr>
        <p:spPr bwMode="white">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
        <p:nvSpPr>
          <p:cNvPr id="7" name="Freeform 1">
            <a:extLst>
              <a:ext uri="{FF2B5EF4-FFF2-40B4-BE49-F238E27FC236}">
                <a16:creationId xmlns:a16="http://schemas.microsoft.com/office/drawing/2014/main" id="{2EA5CB29-0449-412E-B1B0-9FE49BE1DBE1}"/>
              </a:ext>
            </a:extLst>
          </p:cNvPr>
          <p:cNvSpPr>
            <a:spLocks noChangeAspect="1" noChangeArrowheads="1"/>
          </p:cNvSpPr>
          <p:nvPr userDrawn="1"/>
        </p:nvSpPr>
        <p:spPr bwMode="auto">
          <a:xfrm>
            <a:off x="5309738" y="0"/>
            <a:ext cx="3834262" cy="5148072"/>
          </a:xfrm>
          <a:custGeom>
            <a:avLst/>
            <a:gdLst>
              <a:gd name="T0" fmla="*/ 2946 w 8521"/>
              <a:gd name="T1" fmla="*/ 559 h 11440"/>
              <a:gd name="T2" fmla="*/ 3494 w 8521"/>
              <a:gd name="T3" fmla="*/ 2444 h 11440"/>
              <a:gd name="T4" fmla="*/ 2941 w 8521"/>
              <a:gd name="T5" fmla="*/ 3982 h 11440"/>
              <a:gd name="T6" fmla="*/ 3514 w 8521"/>
              <a:gd name="T7" fmla="*/ 4605 h 11440"/>
              <a:gd name="T8" fmla="*/ 2405 w 8521"/>
              <a:gd name="T9" fmla="*/ 5489 h 11440"/>
              <a:gd name="T10" fmla="*/ 3505 w 8521"/>
              <a:gd name="T11" fmla="*/ 6721 h 11440"/>
              <a:gd name="T12" fmla="*/ 3262 w 8521"/>
              <a:gd name="T13" fmla="*/ 8645 h 11440"/>
              <a:gd name="T14" fmla="*/ 2424 w 8521"/>
              <a:gd name="T15" fmla="*/ 10000 h 11440"/>
              <a:gd name="T16" fmla="*/ 3525 w 8521"/>
              <a:gd name="T17" fmla="*/ 11439 h 11440"/>
              <a:gd name="T18" fmla="*/ 138 w 8521"/>
              <a:gd name="T19" fmla="*/ 11078 h 11440"/>
              <a:gd name="T20" fmla="*/ 260 w 8521"/>
              <a:gd name="T21" fmla="*/ 9596 h 11440"/>
              <a:gd name="T22" fmla="*/ 581 w 8521"/>
              <a:gd name="T23" fmla="*/ 8549 h 11440"/>
              <a:gd name="T24" fmla="*/ 136 w 8521"/>
              <a:gd name="T25" fmla="*/ 6472 h 11440"/>
              <a:gd name="T26" fmla="*/ 51 w 8521"/>
              <a:gd name="T27" fmla="*/ 4783 h 11440"/>
              <a:gd name="T28" fmla="*/ 138 w 8521"/>
              <a:gd name="T29" fmla="*/ 4191 h 11440"/>
              <a:gd name="T30" fmla="*/ 1152 w 8521"/>
              <a:gd name="T31" fmla="*/ 3355 h 11440"/>
              <a:gd name="T32" fmla="*/ 3 w 8521"/>
              <a:gd name="T33" fmla="*/ 2274 h 11440"/>
              <a:gd name="T34" fmla="*/ 26 w 8521"/>
              <a:gd name="T35" fmla="*/ 158 h 11440"/>
              <a:gd name="T36" fmla="*/ 6852 w 8521"/>
              <a:gd name="T37" fmla="*/ 703 h 11440"/>
              <a:gd name="T38" fmla="*/ 6406 w 8521"/>
              <a:gd name="T39" fmla="*/ 2780 h 11440"/>
              <a:gd name="T40" fmla="*/ 5833 w 8521"/>
              <a:gd name="T41" fmla="*/ 4416 h 11440"/>
              <a:gd name="T42" fmla="*/ 6973 w 8521"/>
              <a:gd name="T43" fmla="*/ 5633 h 11440"/>
              <a:gd name="T44" fmla="*/ 6722 w 8521"/>
              <a:gd name="T45" fmla="*/ 6111 h 11440"/>
              <a:gd name="T46" fmla="*/ 5895 w 8521"/>
              <a:gd name="T47" fmla="*/ 7051 h 11440"/>
              <a:gd name="T48" fmla="*/ 6401 w 8521"/>
              <a:gd name="T49" fmla="*/ 8484 h 11440"/>
              <a:gd name="T50" fmla="*/ 6951 w 8521"/>
              <a:gd name="T51" fmla="*/ 10423 h 11440"/>
              <a:gd name="T52" fmla="*/ 4629 w 8521"/>
              <a:gd name="T53" fmla="*/ 11439 h 11440"/>
              <a:gd name="T54" fmla="*/ 3480 w 8521"/>
              <a:gd name="T55" fmla="*/ 10200 h 11440"/>
              <a:gd name="T56" fmla="*/ 4055 w 8521"/>
              <a:gd name="T57" fmla="*/ 8484 h 11440"/>
              <a:gd name="T58" fmla="*/ 4572 w 8521"/>
              <a:gd name="T59" fmla="*/ 6518 h 11440"/>
              <a:gd name="T60" fmla="*/ 3483 w 8521"/>
              <a:gd name="T61" fmla="*/ 5638 h 11440"/>
              <a:gd name="T62" fmla="*/ 4171 w 8521"/>
              <a:gd name="T63" fmla="*/ 5054 h 11440"/>
              <a:gd name="T64" fmla="*/ 4561 w 8521"/>
              <a:gd name="T65" fmla="*/ 4213 h 11440"/>
              <a:gd name="T66" fmla="*/ 4050 w 8521"/>
              <a:gd name="T67" fmla="*/ 2780 h 11440"/>
              <a:gd name="T68" fmla="*/ 3604 w 8521"/>
              <a:gd name="T69" fmla="*/ 703 h 11440"/>
              <a:gd name="T70" fmla="*/ 8520 w 8521"/>
              <a:gd name="T71" fmla="*/ 545 h 11440"/>
              <a:gd name="T72" fmla="*/ 8520 w 8521"/>
              <a:gd name="T73" fmla="*/ 6283 h 11440"/>
              <a:gd name="T74" fmla="*/ 8102 w 8521"/>
              <a:gd name="T75" fmla="*/ 11425 h 11440"/>
              <a:gd name="T76" fmla="*/ 8071 w 8521"/>
              <a:gd name="T77" fmla="*/ 10172 h 11440"/>
              <a:gd name="T78" fmla="*/ 7095 w 8521"/>
              <a:gd name="T79" fmla="*/ 8702 h 11440"/>
              <a:gd name="T80" fmla="*/ 6954 w 8521"/>
              <a:gd name="T81" fmla="*/ 6989 h 11440"/>
              <a:gd name="T82" fmla="*/ 7524 w 8521"/>
              <a:gd name="T83" fmla="*/ 5113 h 11440"/>
              <a:gd name="T84" fmla="*/ 6931 w 8521"/>
              <a:gd name="T85" fmla="*/ 4540 h 11440"/>
              <a:gd name="T86" fmla="*/ 8037 w 8521"/>
              <a:gd name="T87" fmla="*/ 3615 h 11440"/>
              <a:gd name="T88" fmla="*/ 7535 w 8521"/>
              <a:gd name="T89" fmla="*/ 2828 h 11440"/>
              <a:gd name="T90" fmla="*/ 8009 w 8521"/>
              <a:gd name="T91" fmla="*/ 832 h 11440"/>
              <a:gd name="T92" fmla="*/ 1764 w 8521"/>
              <a:gd name="T93" fmla="*/ 8552 h 11440"/>
              <a:gd name="T94" fmla="*/ 1764 w 8521"/>
              <a:gd name="T95" fmla="*/ 6269 h 11440"/>
              <a:gd name="T96" fmla="*/ 1764 w 8521"/>
              <a:gd name="T97" fmla="*/ 5127 h 11440"/>
              <a:gd name="T98" fmla="*/ 1764 w 8521"/>
              <a:gd name="T99" fmla="*/ 1710 h 11440"/>
              <a:gd name="T100" fmla="*/ 5224 w 8521"/>
              <a:gd name="T101" fmla="*/ 9627 h 11440"/>
              <a:gd name="T102" fmla="*/ 5224 w 8521"/>
              <a:gd name="T103" fmla="*/ 7344 h 11440"/>
              <a:gd name="T104" fmla="*/ 5224 w 8521"/>
              <a:gd name="T105" fmla="*/ 6202 h 11440"/>
              <a:gd name="T106" fmla="*/ 5224 w 8521"/>
              <a:gd name="T107" fmla="*/ 2785 h 11440"/>
              <a:gd name="T108" fmla="*/ 5224 w 8521"/>
              <a:gd name="T109" fmla="*/ 502 h 1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21" h="11440">
                <a:moveTo>
                  <a:pt x="1174" y="0"/>
                </a:moveTo>
                <a:cubicBezTo>
                  <a:pt x="1179" y="309"/>
                  <a:pt x="1437" y="559"/>
                  <a:pt x="1750" y="559"/>
                </a:cubicBezTo>
                <a:lnTo>
                  <a:pt x="1764" y="559"/>
                </a:lnTo>
                <a:cubicBezTo>
                  <a:pt x="2078" y="559"/>
                  <a:pt x="2336" y="309"/>
                  <a:pt x="2340" y="0"/>
                </a:cubicBezTo>
                <a:lnTo>
                  <a:pt x="3522" y="0"/>
                </a:lnTo>
                <a:cubicBezTo>
                  <a:pt x="3521" y="53"/>
                  <a:pt x="3513" y="107"/>
                  <a:pt x="3497" y="158"/>
                </a:cubicBezTo>
                <a:cubicBezTo>
                  <a:pt x="3423" y="389"/>
                  <a:pt x="3206" y="559"/>
                  <a:pt x="2946" y="559"/>
                </a:cubicBezTo>
                <a:cubicBezTo>
                  <a:pt x="2537" y="559"/>
                  <a:pt x="2230" y="982"/>
                  <a:pt x="2438" y="1411"/>
                </a:cubicBezTo>
                <a:cubicBezTo>
                  <a:pt x="2529" y="1592"/>
                  <a:pt x="2715" y="1702"/>
                  <a:pt x="2915" y="1702"/>
                </a:cubicBezTo>
                <a:lnTo>
                  <a:pt x="2946" y="1702"/>
                </a:lnTo>
                <a:cubicBezTo>
                  <a:pt x="3124" y="1702"/>
                  <a:pt x="3285" y="1783"/>
                  <a:pt x="3389" y="1910"/>
                </a:cubicBezTo>
                <a:cubicBezTo>
                  <a:pt x="3446" y="1981"/>
                  <a:pt x="3488" y="2066"/>
                  <a:pt x="3508" y="2159"/>
                </a:cubicBezTo>
                <a:cubicBezTo>
                  <a:pt x="3516" y="2195"/>
                  <a:pt x="3519" y="2235"/>
                  <a:pt x="3519" y="2274"/>
                </a:cubicBezTo>
                <a:cubicBezTo>
                  <a:pt x="3519" y="2334"/>
                  <a:pt x="3511" y="2390"/>
                  <a:pt x="3494" y="2444"/>
                </a:cubicBezTo>
                <a:cubicBezTo>
                  <a:pt x="3420" y="2675"/>
                  <a:pt x="3203" y="2844"/>
                  <a:pt x="2944" y="2844"/>
                </a:cubicBezTo>
                <a:cubicBezTo>
                  <a:pt x="2659" y="2844"/>
                  <a:pt x="2424" y="3050"/>
                  <a:pt x="2376" y="3319"/>
                </a:cubicBezTo>
                <a:cubicBezTo>
                  <a:pt x="2376" y="3324"/>
                  <a:pt x="2374" y="3333"/>
                  <a:pt x="2374" y="3338"/>
                </a:cubicBezTo>
                <a:cubicBezTo>
                  <a:pt x="2371" y="3344"/>
                  <a:pt x="2371" y="3350"/>
                  <a:pt x="2371" y="3355"/>
                </a:cubicBezTo>
                <a:cubicBezTo>
                  <a:pt x="2359" y="3468"/>
                  <a:pt x="2379" y="3592"/>
                  <a:pt x="2447" y="3716"/>
                </a:cubicBezTo>
                <a:cubicBezTo>
                  <a:pt x="2534" y="3883"/>
                  <a:pt x="2715" y="3982"/>
                  <a:pt x="2907" y="3982"/>
                </a:cubicBezTo>
                <a:lnTo>
                  <a:pt x="2941" y="3982"/>
                </a:lnTo>
                <a:cubicBezTo>
                  <a:pt x="3119" y="3982"/>
                  <a:pt x="3279" y="4064"/>
                  <a:pt x="3384" y="4191"/>
                </a:cubicBezTo>
                <a:cubicBezTo>
                  <a:pt x="3440" y="4261"/>
                  <a:pt x="3483" y="4346"/>
                  <a:pt x="3502" y="4439"/>
                </a:cubicBezTo>
                <a:cubicBezTo>
                  <a:pt x="3511" y="4476"/>
                  <a:pt x="3514" y="4515"/>
                  <a:pt x="3514" y="4555"/>
                </a:cubicBezTo>
                <a:lnTo>
                  <a:pt x="3514" y="4557"/>
                </a:lnTo>
                <a:lnTo>
                  <a:pt x="3514" y="4560"/>
                </a:lnTo>
                <a:lnTo>
                  <a:pt x="3514" y="4577"/>
                </a:lnTo>
                <a:lnTo>
                  <a:pt x="3514" y="4605"/>
                </a:lnTo>
                <a:cubicBezTo>
                  <a:pt x="3511" y="4667"/>
                  <a:pt x="3494" y="4727"/>
                  <a:pt x="3471" y="4783"/>
                </a:cubicBezTo>
                <a:cubicBezTo>
                  <a:pt x="3440" y="4851"/>
                  <a:pt x="3398" y="4913"/>
                  <a:pt x="3347" y="4964"/>
                </a:cubicBezTo>
                <a:cubicBezTo>
                  <a:pt x="3322" y="4989"/>
                  <a:pt x="3294" y="5015"/>
                  <a:pt x="3262" y="5034"/>
                </a:cubicBezTo>
                <a:cubicBezTo>
                  <a:pt x="3167" y="5099"/>
                  <a:pt x="3048" y="5136"/>
                  <a:pt x="2921" y="5130"/>
                </a:cubicBezTo>
                <a:cubicBezTo>
                  <a:pt x="2896" y="5130"/>
                  <a:pt x="2870" y="5130"/>
                  <a:pt x="2845" y="5133"/>
                </a:cubicBezTo>
                <a:cubicBezTo>
                  <a:pt x="2644" y="5167"/>
                  <a:pt x="2481" y="5300"/>
                  <a:pt x="2407" y="5480"/>
                </a:cubicBezTo>
                <a:cubicBezTo>
                  <a:pt x="2407" y="5483"/>
                  <a:pt x="2405" y="5486"/>
                  <a:pt x="2405" y="5489"/>
                </a:cubicBezTo>
                <a:cubicBezTo>
                  <a:pt x="2402" y="5494"/>
                  <a:pt x="2402" y="5497"/>
                  <a:pt x="2399" y="5503"/>
                </a:cubicBezTo>
                <a:cubicBezTo>
                  <a:pt x="2382" y="5556"/>
                  <a:pt x="2371" y="5613"/>
                  <a:pt x="2368" y="5666"/>
                </a:cubicBezTo>
                <a:cubicBezTo>
                  <a:pt x="2365" y="5764"/>
                  <a:pt x="2385" y="5869"/>
                  <a:pt x="2436" y="5973"/>
                </a:cubicBezTo>
                <a:cubicBezTo>
                  <a:pt x="2526" y="6154"/>
                  <a:pt x="2712" y="6264"/>
                  <a:pt x="2913" y="6264"/>
                </a:cubicBezTo>
                <a:lnTo>
                  <a:pt x="2944" y="6264"/>
                </a:lnTo>
                <a:cubicBezTo>
                  <a:pt x="3121" y="6264"/>
                  <a:pt x="3282" y="6345"/>
                  <a:pt x="3387" y="6472"/>
                </a:cubicBezTo>
                <a:cubicBezTo>
                  <a:pt x="3443" y="6543"/>
                  <a:pt x="3485" y="6628"/>
                  <a:pt x="3505" y="6721"/>
                </a:cubicBezTo>
                <a:cubicBezTo>
                  <a:pt x="3514" y="6757"/>
                  <a:pt x="3516" y="6797"/>
                  <a:pt x="3516" y="6836"/>
                </a:cubicBezTo>
                <a:cubicBezTo>
                  <a:pt x="3516" y="6896"/>
                  <a:pt x="3508" y="6952"/>
                  <a:pt x="3491" y="7006"/>
                </a:cubicBezTo>
                <a:cubicBezTo>
                  <a:pt x="3418" y="7237"/>
                  <a:pt x="3200" y="7406"/>
                  <a:pt x="2941" y="7406"/>
                </a:cubicBezTo>
                <a:cubicBezTo>
                  <a:pt x="2523" y="7406"/>
                  <a:pt x="2210" y="7847"/>
                  <a:pt x="2447" y="8284"/>
                </a:cubicBezTo>
                <a:cubicBezTo>
                  <a:pt x="2537" y="8453"/>
                  <a:pt x="2723" y="8555"/>
                  <a:pt x="2918" y="8547"/>
                </a:cubicBezTo>
                <a:cubicBezTo>
                  <a:pt x="3006" y="8544"/>
                  <a:pt x="3087" y="8561"/>
                  <a:pt x="3164" y="8592"/>
                </a:cubicBezTo>
                <a:cubicBezTo>
                  <a:pt x="3200" y="8606"/>
                  <a:pt x="3231" y="8626"/>
                  <a:pt x="3262" y="8645"/>
                </a:cubicBezTo>
                <a:cubicBezTo>
                  <a:pt x="3294" y="8668"/>
                  <a:pt x="3322" y="8690"/>
                  <a:pt x="3347" y="8716"/>
                </a:cubicBezTo>
                <a:cubicBezTo>
                  <a:pt x="3452" y="8820"/>
                  <a:pt x="3516" y="8961"/>
                  <a:pt x="3516" y="9119"/>
                </a:cubicBezTo>
                <a:cubicBezTo>
                  <a:pt x="3516" y="9198"/>
                  <a:pt x="3500" y="9275"/>
                  <a:pt x="3471" y="9342"/>
                </a:cubicBezTo>
                <a:cubicBezTo>
                  <a:pt x="3440" y="9410"/>
                  <a:pt x="3398" y="9472"/>
                  <a:pt x="3347" y="9523"/>
                </a:cubicBezTo>
                <a:cubicBezTo>
                  <a:pt x="3322" y="9548"/>
                  <a:pt x="3294" y="9574"/>
                  <a:pt x="3262" y="9593"/>
                </a:cubicBezTo>
                <a:cubicBezTo>
                  <a:pt x="3167" y="9658"/>
                  <a:pt x="3048" y="9695"/>
                  <a:pt x="2921" y="9689"/>
                </a:cubicBezTo>
                <a:cubicBezTo>
                  <a:pt x="2709" y="9681"/>
                  <a:pt x="2512" y="9808"/>
                  <a:pt x="2424" y="10000"/>
                </a:cubicBezTo>
                <a:cubicBezTo>
                  <a:pt x="2396" y="10065"/>
                  <a:pt x="2379" y="10127"/>
                  <a:pt x="2371" y="10186"/>
                </a:cubicBezTo>
                <a:cubicBezTo>
                  <a:pt x="2348" y="10316"/>
                  <a:pt x="2371" y="10457"/>
                  <a:pt x="2447" y="10601"/>
                </a:cubicBezTo>
                <a:cubicBezTo>
                  <a:pt x="2534" y="10767"/>
                  <a:pt x="2715" y="10866"/>
                  <a:pt x="2907" y="10866"/>
                </a:cubicBezTo>
                <a:lnTo>
                  <a:pt x="2941" y="10866"/>
                </a:lnTo>
                <a:cubicBezTo>
                  <a:pt x="3119" y="10866"/>
                  <a:pt x="3279" y="10948"/>
                  <a:pt x="3384" y="11075"/>
                </a:cubicBezTo>
                <a:cubicBezTo>
                  <a:pt x="3443" y="11146"/>
                  <a:pt x="3483" y="11230"/>
                  <a:pt x="3514" y="11326"/>
                </a:cubicBezTo>
                <a:cubicBezTo>
                  <a:pt x="3522" y="11362"/>
                  <a:pt x="3525" y="11400"/>
                  <a:pt x="3525" y="11439"/>
                </a:cubicBezTo>
                <a:lnTo>
                  <a:pt x="2348" y="11439"/>
                </a:lnTo>
                <a:cubicBezTo>
                  <a:pt x="2347" y="11127"/>
                  <a:pt x="2090" y="10872"/>
                  <a:pt x="1772" y="10872"/>
                </a:cubicBezTo>
                <a:lnTo>
                  <a:pt x="1758" y="10872"/>
                </a:lnTo>
                <a:cubicBezTo>
                  <a:pt x="1440" y="10872"/>
                  <a:pt x="1185" y="11124"/>
                  <a:pt x="1183" y="11439"/>
                </a:cubicBezTo>
                <a:lnTo>
                  <a:pt x="9" y="11439"/>
                </a:lnTo>
                <a:cubicBezTo>
                  <a:pt x="10" y="11400"/>
                  <a:pt x="12" y="11362"/>
                  <a:pt x="20" y="11326"/>
                </a:cubicBezTo>
                <a:cubicBezTo>
                  <a:pt x="37" y="11233"/>
                  <a:pt x="79" y="11148"/>
                  <a:pt x="138" y="11078"/>
                </a:cubicBezTo>
                <a:cubicBezTo>
                  <a:pt x="243" y="10951"/>
                  <a:pt x="404" y="10869"/>
                  <a:pt x="581" y="10869"/>
                </a:cubicBezTo>
                <a:lnTo>
                  <a:pt x="615" y="10869"/>
                </a:lnTo>
                <a:cubicBezTo>
                  <a:pt x="804" y="10869"/>
                  <a:pt x="985" y="10770"/>
                  <a:pt x="1075" y="10604"/>
                </a:cubicBezTo>
                <a:cubicBezTo>
                  <a:pt x="1154" y="10460"/>
                  <a:pt x="1177" y="10316"/>
                  <a:pt x="1152" y="10189"/>
                </a:cubicBezTo>
                <a:cubicBezTo>
                  <a:pt x="1143" y="10127"/>
                  <a:pt x="1126" y="10065"/>
                  <a:pt x="1098" y="10003"/>
                </a:cubicBezTo>
                <a:cubicBezTo>
                  <a:pt x="1010" y="9811"/>
                  <a:pt x="813" y="9684"/>
                  <a:pt x="601" y="9692"/>
                </a:cubicBezTo>
                <a:cubicBezTo>
                  <a:pt x="474" y="9698"/>
                  <a:pt x="356" y="9661"/>
                  <a:pt x="260" y="9596"/>
                </a:cubicBezTo>
                <a:cubicBezTo>
                  <a:pt x="229" y="9574"/>
                  <a:pt x="200" y="9551"/>
                  <a:pt x="175" y="9526"/>
                </a:cubicBezTo>
                <a:cubicBezTo>
                  <a:pt x="121" y="9475"/>
                  <a:pt x="79" y="9413"/>
                  <a:pt x="51" y="9345"/>
                </a:cubicBezTo>
                <a:cubicBezTo>
                  <a:pt x="23" y="9277"/>
                  <a:pt x="6" y="9201"/>
                  <a:pt x="6" y="9122"/>
                </a:cubicBezTo>
                <a:cubicBezTo>
                  <a:pt x="6" y="8964"/>
                  <a:pt x="72" y="8824"/>
                  <a:pt x="175" y="8719"/>
                </a:cubicBezTo>
                <a:cubicBezTo>
                  <a:pt x="201" y="8694"/>
                  <a:pt x="229" y="8668"/>
                  <a:pt x="260" y="8648"/>
                </a:cubicBezTo>
                <a:cubicBezTo>
                  <a:pt x="291" y="8626"/>
                  <a:pt x="326" y="8610"/>
                  <a:pt x="359" y="8595"/>
                </a:cubicBezTo>
                <a:cubicBezTo>
                  <a:pt x="427" y="8567"/>
                  <a:pt x="502" y="8549"/>
                  <a:pt x="581" y="8549"/>
                </a:cubicBezTo>
                <a:cubicBezTo>
                  <a:pt x="991" y="8549"/>
                  <a:pt x="1301" y="8126"/>
                  <a:pt x="1089" y="7697"/>
                </a:cubicBezTo>
                <a:cubicBezTo>
                  <a:pt x="1002" y="7517"/>
                  <a:pt x="816" y="7406"/>
                  <a:pt x="615" y="7406"/>
                </a:cubicBezTo>
                <a:lnTo>
                  <a:pt x="581" y="7406"/>
                </a:lnTo>
                <a:cubicBezTo>
                  <a:pt x="322" y="7406"/>
                  <a:pt x="105" y="7237"/>
                  <a:pt x="31" y="7006"/>
                </a:cubicBezTo>
                <a:cubicBezTo>
                  <a:pt x="14" y="6952"/>
                  <a:pt x="6" y="6896"/>
                  <a:pt x="6" y="6836"/>
                </a:cubicBezTo>
                <a:cubicBezTo>
                  <a:pt x="6" y="6797"/>
                  <a:pt x="9" y="6757"/>
                  <a:pt x="17" y="6721"/>
                </a:cubicBezTo>
                <a:cubicBezTo>
                  <a:pt x="34" y="6628"/>
                  <a:pt x="76" y="6543"/>
                  <a:pt x="136" y="6472"/>
                </a:cubicBezTo>
                <a:cubicBezTo>
                  <a:pt x="240" y="6345"/>
                  <a:pt x="401" y="6264"/>
                  <a:pt x="579" y="6264"/>
                </a:cubicBezTo>
                <a:cubicBezTo>
                  <a:pt x="906" y="6264"/>
                  <a:pt x="1171" y="5993"/>
                  <a:pt x="1154" y="5666"/>
                </a:cubicBezTo>
                <a:cubicBezTo>
                  <a:pt x="1152" y="5593"/>
                  <a:pt x="1132" y="5517"/>
                  <a:pt x="1098" y="5441"/>
                </a:cubicBezTo>
                <a:cubicBezTo>
                  <a:pt x="1010" y="5249"/>
                  <a:pt x="813" y="5122"/>
                  <a:pt x="601" y="5130"/>
                </a:cubicBezTo>
                <a:cubicBezTo>
                  <a:pt x="474" y="5136"/>
                  <a:pt x="356" y="5099"/>
                  <a:pt x="260" y="5034"/>
                </a:cubicBezTo>
                <a:cubicBezTo>
                  <a:pt x="229" y="5012"/>
                  <a:pt x="200" y="4989"/>
                  <a:pt x="175" y="4964"/>
                </a:cubicBezTo>
                <a:cubicBezTo>
                  <a:pt x="121" y="4913"/>
                  <a:pt x="79" y="4851"/>
                  <a:pt x="51" y="4783"/>
                </a:cubicBezTo>
                <a:cubicBezTo>
                  <a:pt x="28" y="4730"/>
                  <a:pt x="14" y="4667"/>
                  <a:pt x="9" y="4605"/>
                </a:cubicBezTo>
                <a:lnTo>
                  <a:pt x="9" y="4577"/>
                </a:lnTo>
                <a:lnTo>
                  <a:pt x="9" y="4560"/>
                </a:lnTo>
                <a:lnTo>
                  <a:pt x="9" y="4557"/>
                </a:lnTo>
                <a:lnTo>
                  <a:pt x="9" y="4555"/>
                </a:lnTo>
                <a:cubicBezTo>
                  <a:pt x="9" y="4515"/>
                  <a:pt x="11" y="4476"/>
                  <a:pt x="20" y="4439"/>
                </a:cubicBezTo>
                <a:cubicBezTo>
                  <a:pt x="37" y="4346"/>
                  <a:pt x="79" y="4261"/>
                  <a:pt x="138" y="4191"/>
                </a:cubicBezTo>
                <a:cubicBezTo>
                  <a:pt x="243" y="4064"/>
                  <a:pt x="404" y="3982"/>
                  <a:pt x="581" y="3982"/>
                </a:cubicBezTo>
                <a:lnTo>
                  <a:pt x="615" y="3982"/>
                </a:lnTo>
                <a:cubicBezTo>
                  <a:pt x="644" y="3982"/>
                  <a:pt x="672" y="3979"/>
                  <a:pt x="697" y="3976"/>
                </a:cubicBezTo>
                <a:cubicBezTo>
                  <a:pt x="886" y="3939"/>
                  <a:pt x="1044" y="3807"/>
                  <a:pt x="1115" y="3632"/>
                </a:cubicBezTo>
                <a:cubicBezTo>
                  <a:pt x="1115" y="3626"/>
                  <a:pt x="1118" y="3623"/>
                  <a:pt x="1118" y="3621"/>
                </a:cubicBezTo>
                <a:cubicBezTo>
                  <a:pt x="1120" y="3615"/>
                  <a:pt x="1120" y="3612"/>
                  <a:pt x="1123" y="3606"/>
                </a:cubicBezTo>
                <a:cubicBezTo>
                  <a:pt x="1152" y="3519"/>
                  <a:pt x="1160" y="3434"/>
                  <a:pt x="1152" y="3355"/>
                </a:cubicBezTo>
                <a:lnTo>
                  <a:pt x="1152" y="3347"/>
                </a:lnTo>
                <a:cubicBezTo>
                  <a:pt x="1149" y="3335"/>
                  <a:pt x="1149" y="3324"/>
                  <a:pt x="1146" y="3313"/>
                </a:cubicBezTo>
                <a:cubicBezTo>
                  <a:pt x="1135" y="3254"/>
                  <a:pt x="1115" y="3194"/>
                  <a:pt x="1087" y="3135"/>
                </a:cubicBezTo>
                <a:cubicBezTo>
                  <a:pt x="999" y="2955"/>
                  <a:pt x="813" y="2844"/>
                  <a:pt x="613" y="2844"/>
                </a:cubicBezTo>
                <a:lnTo>
                  <a:pt x="579" y="2844"/>
                </a:lnTo>
                <a:cubicBezTo>
                  <a:pt x="319" y="2844"/>
                  <a:pt x="102" y="2675"/>
                  <a:pt x="28" y="2444"/>
                </a:cubicBezTo>
                <a:cubicBezTo>
                  <a:pt x="11" y="2390"/>
                  <a:pt x="3" y="2334"/>
                  <a:pt x="3" y="2274"/>
                </a:cubicBezTo>
                <a:cubicBezTo>
                  <a:pt x="3" y="2235"/>
                  <a:pt x="6" y="2195"/>
                  <a:pt x="14" y="2159"/>
                </a:cubicBezTo>
                <a:cubicBezTo>
                  <a:pt x="31" y="2066"/>
                  <a:pt x="74" y="1981"/>
                  <a:pt x="133" y="1910"/>
                </a:cubicBezTo>
                <a:cubicBezTo>
                  <a:pt x="237" y="1783"/>
                  <a:pt x="398" y="1702"/>
                  <a:pt x="576" y="1702"/>
                </a:cubicBezTo>
                <a:cubicBezTo>
                  <a:pt x="985" y="1702"/>
                  <a:pt x="1295" y="1278"/>
                  <a:pt x="1084" y="849"/>
                </a:cubicBezTo>
                <a:cubicBezTo>
                  <a:pt x="996" y="669"/>
                  <a:pt x="810" y="559"/>
                  <a:pt x="610" y="559"/>
                </a:cubicBezTo>
                <a:lnTo>
                  <a:pt x="576" y="559"/>
                </a:lnTo>
                <a:cubicBezTo>
                  <a:pt x="316" y="559"/>
                  <a:pt x="99" y="389"/>
                  <a:pt x="26" y="158"/>
                </a:cubicBezTo>
                <a:cubicBezTo>
                  <a:pt x="10" y="109"/>
                  <a:pt x="1" y="56"/>
                  <a:pt x="0" y="0"/>
                </a:cubicBezTo>
                <a:lnTo>
                  <a:pt x="1174" y="0"/>
                </a:lnTo>
                <a:close/>
                <a:moveTo>
                  <a:pt x="5840" y="0"/>
                </a:moveTo>
                <a:cubicBezTo>
                  <a:pt x="5849" y="74"/>
                  <a:pt x="5875" y="153"/>
                  <a:pt x="5915" y="229"/>
                </a:cubicBezTo>
                <a:cubicBezTo>
                  <a:pt x="6003" y="395"/>
                  <a:pt x="6183" y="494"/>
                  <a:pt x="6375" y="494"/>
                </a:cubicBezTo>
                <a:lnTo>
                  <a:pt x="6409" y="494"/>
                </a:lnTo>
                <a:cubicBezTo>
                  <a:pt x="6587" y="494"/>
                  <a:pt x="6748" y="576"/>
                  <a:pt x="6852" y="703"/>
                </a:cubicBezTo>
                <a:cubicBezTo>
                  <a:pt x="6909" y="773"/>
                  <a:pt x="6951" y="858"/>
                  <a:pt x="6971" y="951"/>
                </a:cubicBezTo>
                <a:cubicBezTo>
                  <a:pt x="6979" y="988"/>
                  <a:pt x="6982" y="1027"/>
                  <a:pt x="6982" y="1067"/>
                </a:cubicBezTo>
                <a:cubicBezTo>
                  <a:pt x="6982" y="1126"/>
                  <a:pt x="6973" y="1182"/>
                  <a:pt x="6957" y="1236"/>
                </a:cubicBezTo>
                <a:cubicBezTo>
                  <a:pt x="6883" y="1467"/>
                  <a:pt x="6666" y="1637"/>
                  <a:pt x="6406" y="1637"/>
                </a:cubicBezTo>
                <a:cubicBezTo>
                  <a:pt x="5997" y="1637"/>
                  <a:pt x="5689" y="2060"/>
                  <a:pt x="5898" y="2489"/>
                </a:cubicBezTo>
                <a:cubicBezTo>
                  <a:pt x="5989" y="2670"/>
                  <a:pt x="6175" y="2780"/>
                  <a:pt x="6375" y="2780"/>
                </a:cubicBezTo>
                <a:lnTo>
                  <a:pt x="6406" y="2780"/>
                </a:lnTo>
                <a:cubicBezTo>
                  <a:pt x="6584" y="2780"/>
                  <a:pt x="6745" y="2861"/>
                  <a:pt x="6849" y="2988"/>
                </a:cubicBezTo>
                <a:cubicBezTo>
                  <a:pt x="6906" y="3059"/>
                  <a:pt x="6948" y="3144"/>
                  <a:pt x="6968" y="3237"/>
                </a:cubicBezTo>
                <a:cubicBezTo>
                  <a:pt x="6976" y="3273"/>
                  <a:pt x="6979" y="3313"/>
                  <a:pt x="6979" y="3352"/>
                </a:cubicBezTo>
                <a:cubicBezTo>
                  <a:pt x="6979" y="3412"/>
                  <a:pt x="6971" y="3468"/>
                  <a:pt x="6954" y="3522"/>
                </a:cubicBezTo>
                <a:cubicBezTo>
                  <a:pt x="6880" y="3753"/>
                  <a:pt x="6663" y="3922"/>
                  <a:pt x="6403" y="3922"/>
                </a:cubicBezTo>
                <a:cubicBezTo>
                  <a:pt x="6118" y="3922"/>
                  <a:pt x="5884" y="4128"/>
                  <a:pt x="5836" y="4397"/>
                </a:cubicBezTo>
                <a:cubicBezTo>
                  <a:pt x="5836" y="4402"/>
                  <a:pt x="5833" y="4411"/>
                  <a:pt x="5833" y="4416"/>
                </a:cubicBezTo>
                <a:cubicBezTo>
                  <a:pt x="5831" y="4422"/>
                  <a:pt x="5831" y="4428"/>
                  <a:pt x="5831" y="4433"/>
                </a:cubicBezTo>
                <a:cubicBezTo>
                  <a:pt x="5819" y="4546"/>
                  <a:pt x="5839" y="4670"/>
                  <a:pt x="5907" y="4794"/>
                </a:cubicBezTo>
                <a:cubicBezTo>
                  <a:pt x="5994" y="4961"/>
                  <a:pt x="6175" y="5060"/>
                  <a:pt x="6367" y="5060"/>
                </a:cubicBezTo>
                <a:lnTo>
                  <a:pt x="6401" y="5060"/>
                </a:lnTo>
                <a:cubicBezTo>
                  <a:pt x="6578" y="5060"/>
                  <a:pt x="6739" y="5142"/>
                  <a:pt x="6844" y="5268"/>
                </a:cubicBezTo>
                <a:cubicBezTo>
                  <a:pt x="6900" y="5339"/>
                  <a:pt x="6942" y="5424"/>
                  <a:pt x="6962" y="5517"/>
                </a:cubicBezTo>
                <a:cubicBezTo>
                  <a:pt x="6971" y="5554"/>
                  <a:pt x="6973" y="5593"/>
                  <a:pt x="6973" y="5633"/>
                </a:cubicBezTo>
                <a:lnTo>
                  <a:pt x="6973" y="5635"/>
                </a:lnTo>
                <a:lnTo>
                  <a:pt x="6973" y="5638"/>
                </a:lnTo>
                <a:lnTo>
                  <a:pt x="6973" y="5655"/>
                </a:lnTo>
                <a:lnTo>
                  <a:pt x="6973" y="5683"/>
                </a:lnTo>
                <a:cubicBezTo>
                  <a:pt x="6971" y="5744"/>
                  <a:pt x="6954" y="5804"/>
                  <a:pt x="6931" y="5860"/>
                </a:cubicBezTo>
                <a:cubicBezTo>
                  <a:pt x="6900" y="5928"/>
                  <a:pt x="6858" y="5990"/>
                  <a:pt x="6807" y="6041"/>
                </a:cubicBezTo>
                <a:cubicBezTo>
                  <a:pt x="6782" y="6066"/>
                  <a:pt x="6753" y="6091"/>
                  <a:pt x="6722" y="6111"/>
                </a:cubicBezTo>
                <a:cubicBezTo>
                  <a:pt x="6626" y="6176"/>
                  <a:pt x="6508" y="6213"/>
                  <a:pt x="6381" y="6207"/>
                </a:cubicBezTo>
                <a:cubicBezTo>
                  <a:pt x="6355" y="6207"/>
                  <a:pt x="6330" y="6207"/>
                  <a:pt x="6305" y="6210"/>
                </a:cubicBezTo>
                <a:cubicBezTo>
                  <a:pt x="6104" y="6244"/>
                  <a:pt x="5941" y="6377"/>
                  <a:pt x="5867" y="6557"/>
                </a:cubicBezTo>
                <a:cubicBezTo>
                  <a:pt x="5867" y="6560"/>
                  <a:pt x="5864" y="6563"/>
                  <a:pt x="5864" y="6566"/>
                </a:cubicBezTo>
                <a:cubicBezTo>
                  <a:pt x="5862" y="6571"/>
                  <a:pt x="5862" y="6574"/>
                  <a:pt x="5859" y="6580"/>
                </a:cubicBezTo>
                <a:cubicBezTo>
                  <a:pt x="5842" y="6633"/>
                  <a:pt x="5831" y="6690"/>
                  <a:pt x="5828" y="6743"/>
                </a:cubicBezTo>
                <a:cubicBezTo>
                  <a:pt x="5825" y="6842"/>
                  <a:pt x="5845" y="6947"/>
                  <a:pt x="5895" y="7051"/>
                </a:cubicBezTo>
                <a:cubicBezTo>
                  <a:pt x="5986" y="7232"/>
                  <a:pt x="6172" y="7342"/>
                  <a:pt x="6372" y="7342"/>
                </a:cubicBezTo>
                <a:lnTo>
                  <a:pt x="6403" y="7342"/>
                </a:lnTo>
                <a:cubicBezTo>
                  <a:pt x="6581" y="7342"/>
                  <a:pt x="6742" y="7423"/>
                  <a:pt x="6847" y="7550"/>
                </a:cubicBezTo>
                <a:cubicBezTo>
                  <a:pt x="6903" y="7621"/>
                  <a:pt x="6945" y="7706"/>
                  <a:pt x="6965" y="7799"/>
                </a:cubicBezTo>
                <a:cubicBezTo>
                  <a:pt x="6973" y="7835"/>
                  <a:pt x="6976" y="7875"/>
                  <a:pt x="6976" y="7914"/>
                </a:cubicBezTo>
                <a:cubicBezTo>
                  <a:pt x="6976" y="7974"/>
                  <a:pt x="6968" y="8030"/>
                  <a:pt x="6951" y="8084"/>
                </a:cubicBezTo>
                <a:cubicBezTo>
                  <a:pt x="6878" y="8315"/>
                  <a:pt x="6660" y="8484"/>
                  <a:pt x="6401" y="8484"/>
                </a:cubicBezTo>
                <a:cubicBezTo>
                  <a:pt x="5983" y="8484"/>
                  <a:pt x="5670" y="8925"/>
                  <a:pt x="5907" y="9362"/>
                </a:cubicBezTo>
                <a:cubicBezTo>
                  <a:pt x="5997" y="9531"/>
                  <a:pt x="6183" y="9633"/>
                  <a:pt x="6378" y="9625"/>
                </a:cubicBezTo>
                <a:cubicBezTo>
                  <a:pt x="6466" y="9622"/>
                  <a:pt x="6547" y="9639"/>
                  <a:pt x="6624" y="9670"/>
                </a:cubicBezTo>
                <a:cubicBezTo>
                  <a:pt x="6660" y="9684"/>
                  <a:pt x="6691" y="9704"/>
                  <a:pt x="6722" y="9723"/>
                </a:cubicBezTo>
                <a:cubicBezTo>
                  <a:pt x="6753" y="9746"/>
                  <a:pt x="6782" y="9768"/>
                  <a:pt x="6807" y="9794"/>
                </a:cubicBezTo>
                <a:cubicBezTo>
                  <a:pt x="6911" y="9898"/>
                  <a:pt x="6976" y="10039"/>
                  <a:pt x="6976" y="10197"/>
                </a:cubicBezTo>
                <a:cubicBezTo>
                  <a:pt x="6976" y="10276"/>
                  <a:pt x="6959" y="10350"/>
                  <a:pt x="6951" y="10423"/>
                </a:cubicBezTo>
                <a:cubicBezTo>
                  <a:pt x="6920" y="10491"/>
                  <a:pt x="6878" y="10553"/>
                  <a:pt x="6827" y="10604"/>
                </a:cubicBezTo>
                <a:cubicBezTo>
                  <a:pt x="6801" y="10629"/>
                  <a:pt x="6773" y="10655"/>
                  <a:pt x="6742" y="10674"/>
                </a:cubicBezTo>
                <a:cubicBezTo>
                  <a:pt x="6646" y="10739"/>
                  <a:pt x="6528" y="10776"/>
                  <a:pt x="6401" y="10770"/>
                </a:cubicBezTo>
                <a:cubicBezTo>
                  <a:pt x="6189" y="10762"/>
                  <a:pt x="5991" y="10889"/>
                  <a:pt x="5904" y="11081"/>
                </a:cubicBezTo>
                <a:cubicBezTo>
                  <a:pt x="5876" y="11146"/>
                  <a:pt x="5859" y="11208"/>
                  <a:pt x="5850" y="11267"/>
                </a:cubicBezTo>
                <a:cubicBezTo>
                  <a:pt x="5839" y="11322"/>
                  <a:pt x="5836" y="11381"/>
                  <a:pt x="5845" y="11439"/>
                </a:cubicBezTo>
                <a:lnTo>
                  <a:pt x="4629" y="11439"/>
                </a:lnTo>
                <a:cubicBezTo>
                  <a:pt x="4637" y="11378"/>
                  <a:pt x="4637" y="11322"/>
                  <a:pt x="4626" y="11267"/>
                </a:cubicBezTo>
                <a:cubicBezTo>
                  <a:pt x="4617" y="11205"/>
                  <a:pt x="4600" y="11143"/>
                  <a:pt x="4572" y="11081"/>
                </a:cubicBezTo>
                <a:cubicBezTo>
                  <a:pt x="4484" y="10889"/>
                  <a:pt x="4287" y="10762"/>
                  <a:pt x="4075" y="10770"/>
                </a:cubicBezTo>
                <a:cubicBezTo>
                  <a:pt x="3948" y="10776"/>
                  <a:pt x="3830" y="10739"/>
                  <a:pt x="3734" y="10674"/>
                </a:cubicBezTo>
                <a:cubicBezTo>
                  <a:pt x="3703" y="10652"/>
                  <a:pt x="3674" y="10629"/>
                  <a:pt x="3649" y="10604"/>
                </a:cubicBezTo>
                <a:cubicBezTo>
                  <a:pt x="3595" y="10553"/>
                  <a:pt x="3553" y="10491"/>
                  <a:pt x="3525" y="10423"/>
                </a:cubicBezTo>
                <a:cubicBezTo>
                  <a:pt x="3497" y="10355"/>
                  <a:pt x="3480" y="10279"/>
                  <a:pt x="3480" y="10200"/>
                </a:cubicBezTo>
                <a:cubicBezTo>
                  <a:pt x="3480" y="10042"/>
                  <a:pt x="3545" y="9901"/>
                  <a:pt x="3649" y="9797"/>
                </a:cubicBezTo>
                <a:cubicBezTo>
                  <a:pt x="3674" y="9771"/>
                  <a:pt x="3703" y="9746"/>
                  <a:pt x="3734" y="9726"/>
                </a:cubicBezTo>
                <a:cubicBezTo>
                  <a:pt x="3765" y="9704"/>
                  <a:pt x="3799" y="9687"/>
                  <a:pt x="3833" y="9672"/>
                </a:cubicBezTo>
                <a:cubicBezTo>
                  <a:pt x="3900" y="9644"/>
                  <a:pt x="3976" y="9627"/>
                  <a:pt x="4055" y="9627"/>
                </a:cubicBezTo>
                <a:cubicBezTo>
                  <a:pt x="4465" y="9627"/>
                  <a:pt x="4775" y="9204"/>
                  <a:pt x="4563" y="8775"/>
                </a:cubicBezTo>
                <a:cubicBezTo>
                  <a:pt x="4476" y="8595"/>
                  <a:pt x="4290" y="8484"/>
                  <a:pt x="4089" y="8484"/>
                </a:cubicBezTo>
                <a:lnTo>
                  <a:pt x="4055" y="8484"/>
                </a:lnTo>
                <a:cubicBezTo>
                  <a:pt x="3796" y="8484"/>
                  <a:pt x="3579" y="8315"/>
                  <a:pt x="3505" y="8084"/>
                </a:cubicBezTo>
                <a:cubicBezTo>
                  <a:pt x="3488" y="8030"/>
                  <a:pt x="3480" y="7974"/>
                  <a:pt x="3480" y="7914"/>
                </a:cubicBezTo>
                <a:cubicBezTo>
                  <a:pt x="3480" y="7875"/>
                  <a:pt x="3483" y="7835"/>
                  <a:pt x="3491" y="7799"/>
                </a:cubicBezTo>
                <a:cubicBezTo>
                  <a:pt x="3508" y="7706"/>
                  <a:pt x="3550" y="7621"/>
                  <a:pt x="3610" y="7550"/>
                </a:cubicBezTo>
                <a:cubicBezTo>
                  <a:pt x="3714" y="7423"/>
                  <a:pt x="3875" y="7342"/>
                  <a:pt x="4053" y="7342"/>
                </a:cubicBezTo>
                <a:cubicBezTo>
                  <a:pt x="4380" y="7342"/>
                  <a:pt x="4645" y="7071"/>
                  <a:pt x="4628" y="6743"/>
                </a:cubicBezTo>
                <a:cubicBezTo>
                  <a:pt x="4626" y="6670"/>
                  <a:pt x="4606" y="6594"/>
                  <a:pt x="4572" y="6518"/>
                </a:cubicBezTo>
                <a:cubicBezTo>
                  <a:pt x="4484" y="6326"/>
                  <a:pt x="4287" y="6199"/>
                  <a:pt x="4075" y="6207"/>
                </a:cubicBezTo>
                <a:cubicBezTo>
                  <a:pt x="3948" y="6213"/>
                  <a:pt x="3830" y="6176"/>
                  <a:pt x="3734" y="6111"/>
                </a:cubicBezTo>
                <a:cubicBezTo>
                  <a:pt x="3703" y="6089"/>
                  <a:pt x="3674" y="6066"/>
                  <a:pt x="3649" y="6041"/>
                </a:cubicBezTo>
                <a:cubicBezTo>
                  <a:pt x="3595" y="5990"/>
                  <a:pt x="3553" y="5928"/>
                  <a:pt x="3525" y="5860"/>
                </a:cubicBezTo>
                <a:cubicBezTo>
                  <a:pt x="3502" y="5806"/>
                  <a:pt x="3488" y="5744"/>
                  <a:pt x="3483" y="5683"/>
                </a:cubicBezTo>
                <a:lnTo>
                  <a:pt x="3483" y="5655"/>
                </a:lnTo>
                <a:lnTo>
                  <a:pt x="3483" y="5638"/>
                </a:lnTo>
                <a:lnTo>
                  <a:pt x="3483" y="5635"/>
                </a:lnTo>
                <a:lnTo>
                  <a:pt x="3483" y="5633"/>
                </a:lnTo>
                <a:cubicBezTo>
                  <a:pt x="3483" y="5593"/>
                  <a:pt x="3485" y="5554"/>
                  <a:pt x="3494" y="5517"/>
                </a:cubicBezTo>
                <a:cubicBezTo>
                  <a:pt x="3511" y="5424"/>
                  <a:pt x="3553" y="5339"/>
                  <a:pt x="3612" y="5268"/>
                </a:cubicBezTo>
                <a:cubicBezTo>
                  <a:pt x="3717" y="5142"/>
                  <a:pt x="3878" y="5060"/>
                  <a:pt x="4055" y="5060"/>
                </a:cubicBezTo>
                <a:lnTo>
                  <a:pt x="4089" y="5060"/>
                </a:lnTo>
                <a:cubicBezTo>
                  <a:pt x="4118" y="5060"/>
                  <a:pt x="4146" y="5057"/>
                  <a:pt x="4171" y="5054"/>
                </a:cubicBezTo>
                <a:cubicBezTo>
                  <a:pt x="4360" y="5017"/>
                  <a:pt x="4518" y="4885"/>
                  <a:pt x="4589" y="4710"/>
                </a:cubicBezTo>
                <a:cubicBezTo>
                  <a:pt x="4589" y="4704"/>
                  <a:pt x="4592" y="4701"/>
                  <a:pt x="4592" y="4698"/>
                </a:cubicBezTo>
                <a:cubicBezTo>
                  <a:pt x="4594" y="4693"/>
                  <a:pt x="4594" y="4690"/>
                  <a:pt x="4597" y="4684"/>
                </a:cubicBezTo>
                <a:cubicBezTo>
                  <a:pt x="4626" y="4597"/>
                  <a:pt x="4634" y="4512"/>
                  <a:pt x="4626" y="4433"/>
                </a:cubicBezTo>
                <a:lnTo>
                  <a:pt x="4626" y="4425"/>
                </a:lnTo>
                <a:cubicBezTo>
                  <a:pt x="4623" y="4413"/>
                  <a:pt x="4623" y="4402"/>
                  <a:pt x="4620" y="4391"/>
                </a:cubicBezTo>
                <a:cubicBezTo>
                  <a:pt x="4609" y="4332"/>
                  <a:pt x="4589" y="4272"/>
                  <a:pt x="4561" y="4213"/>
                </a:cubicBezTo>
                <a:cubicBezTo>
                  <a:pt x="4473" y="4033"/>
                  <a:pt x="4287" y="3922"/>
                  <a:pt x="4087" y="3922"/>
                </a:cubicBezTo>
                <a:lnTo>
                  <a:pt x="4053" y="3922"/>
                </a:lnTo>
                <a:cubicBezTo>
                  <a:pt x="3793" y="3922"/>
                  <a:pt x="3576" y="3753"/>
                  <a:pt x="3502" y="3522"/>
                </a:cubicBezTo>
                <a:cubicBezTo>
                  <a:pt x="3485" y="3468"/>
                  <a:pt x="3477" y="3412"/>
                  <a:pt x="3477" y="3352"/>
                </a:cubicBezTo>
                <a:cubicBezTo>
                  <a:pt x="3477" y="3313"/>
                  <a:pt x="3480" y="3273"/>
                  <a:pt x="3488" y="3237"/>
                </a:cubicBezTo>
                <a:cubicBezTo>
                  <a:pt x="3505" y="3144"/>
                  <a:pt x="3547" y="3059"/>
                  <a:pt x="3607" y="2988"/>
                </a:cubicBezTo>
                <a:cubicBezTo>
                  <a:pt x="3711" y="2861"/>
                  <a:pt x="3872" y="2780"/>
                  <a:pt x="4050" y="2780"/>
                </a:cubicBezTo>
                <a:cubicBezTo>
                  <a:pt x="4459" y="2780"/>
                  <a:pt x="4769" y="2356"/>
                  <a:pt x="4558" y="1927"/>
                </a:cubicBezTo>
                <a:cubicBezTo>
                  <a:pt x="4470" y="1747"/>
                  <a:pt x="4284" y="1637"/>
                  <a:pt x="4084" y="1637"/>
                </a:cubicBezTo>
                <a:lnTo>
                  <a:pt x="4050" y="1637"/>
                </a:lnTo>
                <a:cubicBezTo>
                  <a:pt x="3790" y="1637"/>
                  <a:pt x="3573" y="1467"/>
                  <a:pt x="3500" y="1236"/>
                </a:cubicBezTo>
                <a:cubicBezTo>
                  <a:pt x="3483" y="1182"/>
                  <a:pt x="3474" y="1126"/>
                  <a:pt x="3474" y="1067"/>
                </a:cubicBezTo>
                <a:cubicBezTo>
                  <a:pt x="3474" y="1027"/>
                  <a:pt x="3477" y="988"/>
                  <a:pt x="3485" y="951"/>
                </a:cubicBezTo>
                <a:cubicBezTo>
                  <a:pt x="3502" y="858"/>
                  <a:pt x="3545" y="773"/>
                  <a:pt x="3604" y="703"/>
                </a:cubicBezTo>
                <a:cubicBezTo>
                  <a:pt x="3708" y="576"/>
                  <a:pt x="3869" y="494"/>
                  <a:pt x="4047" y="494"/>
                </a:cubicBezTo>
                <a:lnTo>
                  <a:pt x="4081" y="494"/>
                </a:lnTo>
                <a:cubicBezTo>
                  <a:pt x="4270" y="494"/>
                  <a:pt x="4451" y="395"/>
                  <a:pt x="4541" y="229"/>
                </a:cubicBezTo>
                <a:cubicBezTo>
                  <a:pt x="4582" y="153"/>
                  <a:pt x="4607" y="74"/>
                  <a:pt x="4616" y="0"/>
                </a:cubicBezTo>
                <a:lnTo>
                  <a:pt x="5840" y="0"/>
                </a:lnTo>
                <a:close/>
                <a:moveTo>
                  <a:pt x="8103" y="0"/>
                </a:moveTo>
                <a:cubicBezTo>
                  <a:pt x="8115" y="273"/>
                  <a:pt x="8287" y="479"/>
                  <a:pt x="8520" y="545"/>
                </a:cubicBezTo>
                <a:lnTo>
                  <a:pt x="8520" y="1730"/>
                </a:lnTo>
                <a:cubicBezTo>
                  <a:pt x="8280" y="1798"/>
                  <a:pt x="8102" y="2018"/>
                  <a:pt x="8102" y="2277"/>
                </a:cubicBezTo>
                <a:cubicBezTo>
                  <a:pt x="8102" y="2537"/>
                  <a:pt x="8277" y="2757"/>
                  <a:pt x="8520" y="2825"/>
                </a:cubicBezTo>
                <a:lnTo>
                  <a:pt x="8520" y="4010"/>
                </a:lnTo>
                <a:cubicBezTo>
                  <a:pt x="8280" y="4078"/>
                  <a:pt x="8105" y="4295"/>
                  <a:pt x="8102" y="4555"/>
                </a:cubicBezTo>
                <a:cubicBezTo>
                  <a:pt x="8102" y="4814"/>
                  <a:pt x="8280" y="5031"/>
                  <a:pt x="8520" y="5099"/>
                </a:cubicBezTo>
                <a:lnTo>
                  <a:pt x="8520" y="6283"/>
                </a:lnTo>
                <a:cubicBezTo>
                  <a:pt x="8280" y="6351"/>
                  <a:pt x="8102" y="6571"/>
                  <a:pt x="8102" y="6831"/>
                </a:cubicBezTo>
                <a:cubicBezTo>
                  <a:pt x="8102" y="7090"/>
                  <a:pt x="8277" y="7311"/>
                  <a:pt x="8520" y="7378"/>
                </a:cubicBezTo>
                <a:lnTo>
                  <a:pt x="8520" y="8563"/>
                </a:lnTo>
                <a:cubicBezTo>
                  <a:pt x="8280" y="8631"/>
                  <a:pt x="8102" y="8851"/>
                  <a:pt x="8102" y="9111"/>
                </a:cubicBezTo>
                <a:cubicBezTo>
                  <a:pt x="8102" y="9371"/>
                  <a:pt x="8277" y="9591"/>
                  <a:pt x="8520" y="9658"/>
                </a:cubicBezTo>
                <a:lnTo>
                  <a:pt x="8520" y="10877"/>
                </a:lnTo>
                <a:cubicBezTo>
                  <a:pt x="8280" y="10945"/>
                  <a:pt x="8102" y="11165"/>
                  <a:pt x="8102" y="11425"/>
                </a:cubicBezTo>
                <a:lnTo>
                  <a:pt x="6928" y="11425"/>
                </a:lnTo>
                <a:cubicBezTo>
                  <a:pt x="6928" y="11385"/>
                  <a:pt x="6931" y="11346"/>
                  <a:pt x="6940" y="11309"/>
                </a:cubicBezTo>
                <a:cubicBezTo>
                  <a:pt x="6959" y="11216"/>
                  <a:pt x="7002" y="11131"/>
                  <a:pt x="7058" y="11061"/>
                </a:cubicBezTo>
                <a:cubicBezTo>
                  <a:pt x="7163" y="10934"/>
                  <a:pt x="7323" y="10852"/>
                  <a:pt x="7501" y="10852"/>
                </a:cubicBezTo>
                <a:lnTo>
                  <a:pt x="7535" y="10852"/>
                </a:lnTo>
                <a:cubicBezTo>
                  <a:pt x="7724" y="10852"/>
                  <a:pt x="7905" y="10753"/>
                  <a:pt x="7995" y="10587"/>
                </a:cubicBezTo>
                <a:cubicBezTo>
                  <a:pt x="8071" y="10443"/>
                  <a:pt x="8097" y="10302"/>
                  <a:pt x="8071" y="10172"/>
                </a:cubicBezTo>
                <a:cubicBezTo>
                  <a:pt x="8063" y="10110"/>
                  <a:pt x="8046" y="10048"/>
                  <a:pt x="8018" y="9986"/>
                </a:cubicBezTo>
                <a:cubicBezTo>
                  <a:pt x="7930" y="9794"/>
                  <a:pt x="7733" y="9667"/>
                  <a:pt x="7521" y="9675"/>
                </a:cubicBezTo>
                <a:cubicBezTo>
                  <a:pt x="7394" y="9681"/>
                  <a:pt x="7275" y="9644"/>
                  <a:pt x="7180" y="9579"/>
                </a:cubicBezTo>
                <a:cubicBezTo>
                  <a:pt x="7148" y="9560"/>
                  <a:pt x="7120" y="9534"/>
                  <a:pt x="7095" y="9509"/>
                </a:cubicBezTo>
                <a:cubicBezTo>
                  <a:pt x="7044" y="9458"/>
                  <a:pt x="7002" y="9396"/>
                  <a:pt x="6971" y="9328"/>
                </a:cubicBezTo>
                <a:cubicBezTo>
                  <a:pt x="6942" y="9260"/>
                  <a:pt x="6926" y="9184"/>
                  <a:pt x="6926" y="9105"/>
                </a:cubicBezTo>
                <a:cubicBezTo>
                  <a:pt x="6926" y="8947"/>
                  <a:pt x="6990" y="8806"/>
                  <a:pt x="7095" y="8702"/>
                </a:cubicBezTo>
                <a:cubicBezTo>
                  <a:pt x="7120" y="8676"/>
                  <a:pt x="7148" y="8654"/>
                  <a:pt x="7180" y="8631"/>
                </a:cubicBezTo>
                <a:cubicBezTo>
                  <a:pt x="7211" y="8611"/>
                  <a:pt x="7242" y="8592"/>
                  <a:pt x="7278" y="8578"/>
                </a:cubicBezTo>
                <a:cubicBezTo>
                  <a:pt x="7346" y="8549"/>
                  <a:pt x="7422" y="8532"/>
                  <a:pt x="7501" y="8532"/>
                </a:cubicBezTo>
                <a:cubicBezTo>
                  <a:pt x="7910" y="8532"/>
                  <a:pt x="8221" y="8109"/>
                  <a:pt x="8009" y="7680"/>
                </a:cubicBezTo>
                <a:cubicBezTo>
                  <a:pt x="7922" y="7502"/>
                  <a:pt x="7735" y="7390"/>
                  <a:pt x="7535" y="7390"/>
                </a:cubicBezTo>
                <a:lnTo>
                  <a:pt x="7504" y="7390"/>
                </a:lnTo>
                <a:cubicBezTo>
                  <a:pt x="7244" y="7390"/>
                  <a:pt x="7027" y="7220"/>
                  <a:pt x="6954" y="6989"/>
                </a:cubicBezTo>
                <a:cubicBezTo>
                  <a:pt x="6937" y="6935"/>
                  <a:pt x="6928" y="6879"/>
                  <a:pt x="6928" y="6820"/>
                </a:cubicBezTo>
                <a:cubicBezTo>
                  <a:pt x="6928" y="6780"/>
                  <a:pt x="6931" y="6741"/>
                  <a:pt x="6940" y="6704"/>
                </a:cubicBezTo>
                <a:cubicBezTo>
                  <a:pt x="6959" y="6611"/>
                  <a:pt x="7002" y="6526"/>
                  <a:pt x="7058" y="6456"/>
                </a:cubicBezTo>
                <a:cubicBezTo>
                  <a:pt x="7163" y="6329"/>
                  <a:pt x="7323" y="6247"/>
                  <a:pt x="7501" y="6247"/>
                </a:cubicBezTo>
                <a:cubicBezTo>
                  <a:pt x="7829" y="6247"/>
                  <a:pt x="8091" y="5976"/>
                  <a:pt x="8077" y="5649"/>
                </a:cubicBezTo>
                <a:cubicBezTo>
                  <a:pt x="8071" y="5576"/>
                  <a:pt x="8054" y="5500"/>
                  <a:pt x="8020" y="5424"/>
                </a:cubicBezTo>
                <a:cubicBezTo>
                  <a:pt x="7933" y="5232"/>
                  <a:pt x="7735" y="5105"/>
                  <a:pt x="7524" y="5113"/>
                </a:cubicBezTo>
                <a:cubicBezTo>
                  <a:pt x="7397" y="5119"/>
                  <a:pt x="7278" y="5082"/>
                  <a:pt x="7182" y="5017"/>
                </a:cubicBezTo>
                <a:cubicBezTo>
                  <a:pt x="7151" y="4998"/>
                  <a:pt x="7123" y="4972"/>
                  <a:pt x="7098" y="4947"/>
                </a:cubicBezTo>
                <a:cubicBezTo>
                  <a:pt x="7047" y="4896"/>
                  <a:pt x="7005" y="4834"/>
                  <a:pt x="6973" y="4766"/>
                </a:cubicBezTo>
                <a:cubicBezTo>
                  <a:pt x="6951" y="4710"/>
                  <a:pt x="6934" y="4650"/>
                  <a:pt x="6931" y="4588"/>
                </a:cubicBezTo>
                <a:lnTo>
                  <a:pt x="6931" y="4560"/>
                </a:lnTo>
                <a:lnTo>
                  <a:pt x="6931" y="4543"/>
                </a:lnTo>
                <a:lnTo>
                  <a:pt x="6931" y="4540"/>
                </a:lnTo>
                <a:lnTo>
                  <a:pt x="6931" y="4538"/>
                </a:lnTo>
                <a:cubicBezTo>
                  <a:pt x="6931" y="4498"/>
                  <a:pt x="6934" y="4459"/>
                  <a:pt x="6942" y="4422"/>
                </a:cubicBezTo>
                <a:cubicBezTo>
                  <a:pt x="6962" y="4329"/>
                  <a:pt x="7005" y="4244"/>
                  <a:pt x="7061" y="4174"/>
                </a:cubicBezTo>
                <a:cubicBezTo>
                  <a:pt x="7165" y="4047"/>
                  <a:pt x="7326" y="3965"/>
                  <a:pt x="7504" y="3965"/>
                </a:cubicBezTo>
                <a:lnTo>
                  <a:pt x="7538" y="3965"/>
                </a:lnTo>
                <a:cubicBezTo>
                  <a:pt x="7566" y="3965"/>
                  <a:pt x="7592" y="3962"/>
                  <a:pt x="7620" y="3959"/>
                </a:cubicBezTo>
                <a:cubicBezTo>
                  <a:pt x="7812" y="3920"/>
                  <a:pt x="7967" y="3790"/>
                  <a:pt x="8037" y="3615"/>
                </a:cubicBezTo>
                <a:cubicBezTo>
                  <a:pt x="8037" y="3612"/>
                  <a:pt x="8040" y="3609"/>
                  <a:pt x="8040" y="3604"/>
                </a:cubicBezTo>
                <a:cubicBezTo>
                  <a:pt x="8043" y="3598"/>
                  <a:pt x="8043" y="3595"/>
                  <a:pt x="8046" y="3589"/>
                </a:cubicBezTo>
                <a:cubicBezTo>
                  <a:pt x="8074" y="3505"/>
                  <a:pt x="8083" y="3420"/>
                  <a:pt x="8074" y="3338"/>
                </a:cubicBezTo>
                <a:lnTo>
                  <a:pt x="8074" y="3330"/>
                </a:lnTo>
                <a:cubicBezTo>
                  <a:pt x="8074" y="3319"/>
                  <a:pt x="8071" y="3307"/>
                  <a:pt x="8068" y="3296"/>
                </a:cubicBezTo>
                <a:cubicBezTo>
                  <a:pt x="8057" y="3237"/>
                  <a:pt x="8040" y="3177"/>
                  <a:pt x="8009" y="3118"/>
                </a:cubicBezTo>
                <a:cubicBezTo>
                  <a:pt x="7922" y="2940"/>
                  <a:pt x="7735" y="2828"/>
                  <a:pt x="7535" y="2828"/>
                </a:cubicBezTo>
                <a:lnTo>
                  <a:pt x="7504" y="2828"/>
                </a:lnTo>
                <a:cubicBezTo>
                  <a:pt x="7244" y="2828"/>
                  <a:pt x="7027" y="2658"/>
                  <a:pt x="6954" y="2427"/>
                </a:cubicBezTo>
                <a:cubicBezTo>
                  <a:pt x="6937" y="2373"/>
                  <a:pt x="6928" y="2317"/>
                  <a:pt x="6928" y="2258"/>
                </a:cubicBezTo>
                <a:cubicBezTo>
                  <a:pt x="6928" y="2218"/>
                  <a:pt x="6931" y="2179"/>
                  <a:pt x="6940" y="2142"/>
                </a:cubicBezTo>
                <a:cubicBezTo>
                  <a:pt x="6959" y="2049"/>
                  <a:pt x="7002" y="1964"/>
                  <a:pt x="7058" y="1893"/>
                </a:cubicBezTo>
                <a:cubicBezTo>
                  <a:pt x="7163" y="1767"/>
                  <a:pt x="7323" y="1685"/>
                  <a:pt x="7501" y="1685"/>
                </a:cubicBezTo>
                <a:cubicBezTo>
                  <a:pt x="7910" y="1685"/>
                  <a:pt x="8221" y="1261"/>
                  <a:pt x="8009" y="832"/>
                </a:cubicBezTo>
                <a:cubicBezTo>
                  <a:pt x="7922" y="655"/>
                  <a:pt x="7735" y="542"/>
                  <a:pt x="7535" y="542"/>
                </a:cubicBezTo>
                <a:lnTo>
                  <a:pt x="7504" y="542"/>
                </a:lnTo>
                <a:cubicBezTo>
                  <a:pt x="7244" y="542"/>
                  <a:pt x="7027" y="372"/>
                  <a:pt x="6954" y="141"/>
                </a:cubicBezTo>
                <a:cubicBezTo>
                  <a:pt x="6940" y="95"/>
                  <a:pt x="6931" y="48"/>
                  <a:pt x="6929" y="0"/>
                </a:cubicBezTo>
                <a:lnTo>
                  <a:pt x="8103" y="0"/>
                </a:lnTo>
                <a:close/>
                <a:moveTo>
                  <a:pt x="2340" y="9122"/>
                </a:moveTo>
                <a:cubicBezTo>
                  <a:pt x="2340" y="8806"/>
                  <a:pt x="2083" y="8552"/>
                  <a:pt x="1764" y="8552"/>
                </a:cubicBezTo>
                <a:lnTo>
                  <a:pt x="1750" y="8552"/>
                </a:lnTo>
                <a:cubicBezTo>
                  <a:pt x="1431" y="8552"/>
                  <a:pt x="1174" y="8806"/>
                  <a:pt x="1174" y="9122"/>
                </a:cubicBezTo>
                <a:cubicBezTo>
                  <a:pt x="1174" y="9435"/>
                  <a:pt x="1431" y="9692"/>
                  <a:pt x="1750" y="9692"/>
                </a:cubicBezTo>
                <a:lnTo>
                  <a:pt x="1764" y="9692"/>
                </a:lnTo>
                <a:cubicBezTo>
                  <a:pt x="2083" y="9692"/>
                  <a:pt x="2340" y="9438"/>
                  <a:pt x="2340" y="9122"/>
                </a:cubicBezTo>
                <a:close/>
                <a:moveTo>
                  <a:pt x="2340" y="6839"/>
                </a:moveTo>
                <a:cubicBezTo>
                  <a:pt x="2340" y="6523"/>
                  <a:pt x="2083" y="6269"/>
                  <a:pt x="1764" y="6269"/>
                </a:cubicBezTo>
                <a:lnTo>
                  <a:pt x="1750" y="6269"/>
                </a:lnTo>
                <a:cubicBezTo>
                  <a:pt x="1431" y="6269"/>
                  <a:pt x="1174" y="6523"/>
                  <a:pt x="1174" y="6839"/>
                </a:cubicBezTo>
                <a:cubicBezTo>
                  <a:pt x="1174" y="7153"/>
                  <a:pt x="1431" y="7409"/>
                  <a:pt x="1750" y="7409"/>
                </a:cubicBezTo>
                <a:lnTo>
                  <a:pt x="1764" y="7409"/>
                </a:lnTo>
                <a:cubicBezTo>
                  <a:pt x="2083" y="7409"/>
                  <a:pt x="2340" y="7155"/>
                  <a:pt x="2340" y="6839"/>
                </a:cubicBezTo>
                <a:close/>
                <a:moveTo>
                  <a:pt x="1750" y="5127"/>
                </a:moveTo>
                <a:lnTo>
                  <a:pt x="1764" y="5127"/>
                </a:lnTo>
                <a:cubicBezTo>
                  <a:pt x="2080" y="5127"/>
                  <a:pt x="2337" y="4873"/>
                  <a:pt x="2340" y="4560"/>
                </a:cubicBezTo>
                <a:cubicBezTo>
                  <a:pt x="2337" y="4247"/>
                  <a:pt x="2080" y="3993"/>
                  <a:pt x="1764" y="3993"/>
                </a:cubicBezTo>
                <a:lnTo>
                  <a:pt x="1750" y="3993"/>
                </a:lnTo>
                <a:cubicBezTo>
                  <a:pt x="1434" y="3993"/>
                  <a:pt x="1177" y="4247"/>
                  <a:pt x="1174" y="4560"/>
                </a:cubicBezTo>
                <a:cubicBezTo>
                  <a:pt x="1177" y="4873"/>
                  <a:pt x="1434" y="5127"/>
                  <a:pt x="1750" y="5127"/>
                </a:cubicBezTo>
                <a:close/>
                <a:moveTo>
                  <a:pt x="2340" y="2280"/>
                </a:moveTo>
                <a:cubicBezTo>
                  <a:pt x="2340" y="1964"/>
                  <a:pt x="2083" y="1710"/>
                  <a:pt x="1764" y="1710"/>
                </a:cubicBezTo>
                <a:lnTo>
                  <a:pt x="1750" y="1710"/>
                </a:lnTo>
                <a:cubicBezTo>
                  <a:pt x="1431" y="1710"/>
                  <a:pt x="1174" y="1964"/>
                  <a:pt x="1174" y="2280"/>
                </a:cubicBezTo>
                <a:cubicBezTo>
                  <a:pt x="1174" y="2593"/>
                  <a:pt x="1431" y="2850"/>
                  <a:pt x="1750" y="2850"/>
                </a:cubicBezTo>
                <a:lnTo>
                  <a:pt x="1764" y="2850"/>
                </a:lnTo>
                <a:cubicBezTo>
                  <a:pt x="2083" y="2850"/>
                  <a:pt x="2340" y="2596"/>
                  <a:pt x="2340" y="2280"/>
                </a:cubicBezTo>
                <a:close/>
                <a:moveTo>
                  <a:pt x="5800" y="10197"/>
                </a:moveTo>
                <a:cubicBezTo>
                  <a:pt x="5800" y="9881"/>
                  <a:pt x="5543" y="9627"/>
                  <a:pt x="5224" y="9627"/>
                </a:cubicBezTo>
                <a:lnTo>
                  <a:pt x="5210" y="9627"/>
                </a:lnTo>
                <a:cubicBezTo>
                  <a:pt x="4891" y="9627"/>
                  <a:pt x="4634" y="9881"/>
                  <a:pt x="4634" y="10197"/>
                </a:cubicBezTo>
                <a:cubicBezTo>
                  <a:pt x="4634" y="10511"/>
                  <a:pt x="4891" y="10767"/>
                  <a:pt x="5210" y="10767"/>
                </a:cubicBezTo>
                <a:lnTo>
                  <a:pt x="5224" y="10767"/>
                </a:lnTo>
                <a:cubicBezTo>
                  <a:pt x="5543" y="10767"/>
                  <a:pt x="5800" y="10513"/>
                  <a:pt x="5800" y="10197"/>
                </a:cubicBezTo>
                <a:close/>
                <a:moveTo>
                  <a:pt x="5800" y="7914"/>
                </a:moveTo>
                <a:cubicBezTo>
                  <a:pt x="5800" y="7598"/>
                  <a:pt x="5543" y="7344"/>
                  <a:pt x="5224" y="7344"/>
                </a:cubicBezTo>
                <a:lnTo>
                  <a:pt x="5210" y="7344"/>
                </a:lnTo>
                <a:cubicBezTo>
                  <a:pt x="4891" y="7344"/>
                  <a:pt x="4634" y="7598"/>
                  <a:pt x="4634" y="7914"/>
                </a:cubicBezTo>
                <a:cubicBezTo>
                  <a:pt x="4634" y="8228"/>
                  <a:pt x="4891" y="8484"/>
                  <a:pt x="5210" y="8484"/>
                </a:cubicBezTo>
                <a:lnTo>
                  <a:pt x="5224" y="8484"/>
                </a:lnTo>
                <a:cubicBezTo>
                  <a:pt x="5543" y="8484"/>
                  <a:pt x="5800" y="8230"/>
                  <a:pt x="5800" y="7914"/>
                </a:cubicBezTo>
                <a:close/>
                <a:moveTo>
                  <a:pt x="5210" y="6202"/>
                </a:moveTo>
                <a:lnTo>
                  <a:pt x="5224" y="6202"/>
                </a:lnTo>
                <a:cubicBezTo>
                  <a:pt x="5540" y="6202"/>
                  <a:pt x="5797" y="5948"/>
                  <a:pt x="5800" y="5635"/>
                </a:cubicBezTo>
                <a:cubicBezTo>
                  <a:pt x="5797" y="5322"/>
                  <a:pt x="5540" y="5068"/>
                  <a:pt x="5224" y="5068"/>
                </a:cubicBezTo>
                <a:lnTo>
                  <a:pt x="5210" y="5068"/>
                </a:lnTo>
                <a:cubicBezTo>
                  <a:pt x="4894" y="5068"/>
                  <a:pt x="4637" y="5322"/>
                  <a:pt x="4634" y="5635"/>
                </a:cubicBezTo>
                <a:cubicBezTo>
                  <a:pt x="4637" y="5948"/>
                  <a:pt x="4894" y="6202"/>
                  <a:pt x="5210" y="6202"/>
                </a:cubicBezTo>
                <a:close/>
                <a:moveTo>
                  <a:pt x="5800" y="3355"/>
                </a:moveTo>
                <a:cubicBezTo>
                  <a:pt x="5800" y="3039"/>
                  <a:pt x="5543" y="2785"/>
                  <a:pt x="5224" y="2785"/>
                </a:cubicBezTo>
                <a:lnTo>
                  <a:pt x="5210" y="2785"/>
                </a:lnTo>
                <a:cubicBezTo>
                  <a:pt x="4891" y="2785"/>
                  <a:pt x="4634" y="3039"/>
                  <a:pt x="4634" y="3355"/>
                </a:cubicBezTo>
                <a:cubicBezTo>
                  <a:pt x="4634" y="3668"/>
                  <a:pt x="4891" y="3925"/>
                  <a:pt x="5210" y="3925"/>
                </a:cubicBezTo>
                <a:lnTo>
                  <a:pt x="5224" y="3925"/>
                </a:lnTo>
                <a:cubicBezTo>
                  <a:pt x="5543" y="3925"/>
                  <a:pt x="5800" y="3671"/>
                  <a:pt x="5800" y="3355"/>
                </a:cubicBezTo>
                <a:close/>
                <a:moveTo>
                  <a:pt x="5800" y="1072"/>
                </a:moveTo>
                <a:cubicBezTo>
                  <a:pt x="5800" y="759"/>
                  <a:pt x="5543" y="502"/>
                  <a:pt x="5224" y="502"/>
                </a:cubicBezTo>
                <a:lnTo>
                  <a:pt x="5210" y="502"/>
                </a:lnTo>
                <a:cubicBezTo>
                  <a:pt x="4891" y="502"/>
                  <a:pt x="4634" y="756"/>
                  <a:pt x="4634" y="1072"/>
                </a:cubicBezTo>
                <a:cubicBezTo>
                  <a:pt x="4634" y="1386"/>
                  <a:pt x="4891" y="1642"/>
                  <a:pt x="5210" y="1642"/>
                </a:cubicBezTo>
                <a:lnTo>
                  <a:pt x="5224" y="1642"/>
                </a:lnTo>
                <a:cubicBezTo>
                  <a:pt x="5543" y="1642"/>
                  <a:pt x="5800" y="1388"/>
                  <a:pt x="5800" y="1072"/>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4182432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gue 2">
    <p:bg>
      <p:bgPr>
        <a:solidFill>
          <a:schemeClr val="accent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814DE8C-7F3C-B14C-98A1-C8D48A38B38D}"/>
              </a:ext>
            </a:extLst>
          </p:cNvPr>
          <p:cNvSpPr/>
          <p:nvPr userDrawn="1"/>
        </p:nvSpPr>
        <p:spPr>
          <a:xfrm>
            <a:off x="0" y="0"/>
            <a:ext cx="9143999" cy="51435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iscoSansTT Light" panose="020B0503020201020303" pitchFamily="34" charset="0"/>
            </a:endParaRPr>
          </a:p>
        </p:txBody>
      </p:sp>
      <p:sp>
        <p:nvSpPr>
          <p:cNvPr id="42" name="Title 7"/>
          <p:cNvSpPr>
            <a:spLocks noGrp="1"/>
          </p:cNvSpPr>
          <p:nvPr>
            <p:ph type="title" hasCustomPrompt="1"/>
          </p:nvPr>
        </p:nvSpPr>
        <p:spPr bwMode="white">
          <a:xfrm>
            <a:off x="420010" y="1291590"/>
            <a:ext cx="4754880" cy="2560320"/>
          </a:xfrm>
        </p:spPr>
        <p:txBody>
          <a:bodyPr anchor="ct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stStyle>
          <a:p>
            <a:r>
              <a:rPr lang="en-US" dirty="0"/>
              <a:t>Segue</a:t>
            </a:r>
          </a:p>
        </p:txBody>
      </p:sp>
      <p:sp>
        <p:nvSpPr>
          <p:cNvPr id="46" name="Freeform 1">
            <a:extLst>
              <a:ext uri="{FF2B5EF4-FFF2-40B4-BE49-F238E27FC236}">
                <a16:creationId xmlns:a16="http://schemas.microsoft.com/office/drawing/2014/main" id="{4CD60A06-D630-463F-9471-B375877E5EE9}"/>
              </a:ext>
            </a:extLst>
          </p:cNvPr>
          <p:cNvSpPr>
            <a:spLocks noChangeAspect="1" noChangeArrowheads="1"/>
          </p:cNvSpPr>
          <p:nvPr userDrawn="1"/>
        </p:nvSpPr>
        <p:spPr bwMode="auto">
          <a:xfrm>
            <a:off x="5284435" y="-2286"/>
            <a:ext cx="3859565" cy="5148072"/>
          </a:xfrm>
          <a:custGeom>
            <a:avLst/>
            <a:gdLst>
              <a:gd name="T0" fmla="*/ 8573 w 8574"/>
              <a:gd name="T1" fmla="*/ 11119 h 11434"/>
              <a:gd name="T2" fmla="*/ 6219 w 8574"/>
              <a:gd name="T3" fmla="*/ 11433 h 11434"/>
              <a:gd name="T4" fmla="*/ 4086 w 8574"/>
              <a:gd name="T5" fmla="*/ 10962 h 11434"/>
              <a:gd name="T6" fmla="*/ 1018 w 8574"/>
              <a:gd name="T7" fmla="*/ 11433 h 11434"/>
              <a:gd name="T8" fmla="*/ 1021 w 8574"/>
              <a:gd name="T9" fmla="*/ 5229 h 11434"/>
              <a:gd name="T10" fmla="*/ 1114 w 8574"/>
              <a:gd name="T11" fmla="*/ 0 h 11434"/>
              <a:gd name="T12" fmla="*/ 7142 w 8574"/>
              <a:gd name="T13" fmla="*/ 0 h 11434"/>
              <a:gd name="T14" fmla="*/ 8573 w 8574"/>
              <a:gd name="T15" fmla="*/ 1442 h 11434"/>
              <a:gd name="T16" fmla="*/ 8215 w 8574"/>
              <a:gd name="T17" fmla="*/ 2664 h 11434"/>
              <a:gd name="T18" fmla="*/ 8573 w 8574"/>
              <a:gd name="T19" fmla="*/ 4549 h 11434"/>
              <a:gd name="T20" fmla="*/ 8215 w 8574"/>
              <a:gd name="T21" fmla="*/ 5767 h 11434"/>
              <a:gd name="T22" fmla="*/ 8573 w 8574"/>
              <a:gd name="T23" fmla="*/ 7658 h 11434"/>
              <a:gd name="T24" fmla="*/ 8217 w 8574"/>
              <a:gd name="T25" fmla="*/ 8863 h 11434"/>
              <a:gd name="T26" fmla="*/ 2088 w 8574"/>
              <a:gd name="T27" fmla="*/ 5767 h 11434"/>
              <a:gd name="T28" fmla="*/ 2043 w 8574"/>
              <a:gd name="T29" fmla="*/ 5692 h 11434"/>
              <a:gd name="T30" fmla="*/ 1111 w 8574"/>
              <a:gd name="T31" fmla="*/ 4140 h 11434"/>
              <a:gd name="T32" fmla="*/ 4083 w 8574"/>
              <a:gd name="T33" fmla="*/ 3677 h 11434"/>
              <a:gd name="T34" fmla="*/ 3064 w 8574"/>
              <a:gd name="T35" fmla="*/ 4140 h 11434"/>
              <a:gd name="T36" fmla="*/ 3064 w 8574"/>
              <a:gd name="T37" fmla="*/ 6162 h 11434"/>
              <a:gd name="T38" fmla="*/ 2130 w 8574"/>
              <a:gd name="T39" fmla="*/ 7861 h 11434"/>
              <a:gd name="T40" fmla="*/ 2187 w 8574"/>
              <a:gd name="T41" fmla="*/ 7787 h 11434"/>
              <a:gd name="T42" fmla="*/ 4083 w 8574"/>
              <a:gd name="T43" fmla="*/ 6780 h 11434"/>
              <a:gd name="T44" fmla="*/ 6073 w 8574"/>
              <a:gd name="T45" fmla="*/ 4684 h 11434"/>
              <a:gd name="T46" fmla="*/ 5195 w 8574"/>
              <a:gd name="T47" fmla="*/ 3206 h 11434"/>
              <a:gd name="T48" fmla="*/ 5105 w 8574"/>
              <a:gd name="T49" fmla="*/ 3206 h 11434"/>
              <a:gd name="T50" fmla="*/ 5105 w 8574"/>
              <a:gd name="T51" fmla="*/ 5229 h 11434"/>
              <a:gd name="T52" fmla="*/ 5105 w 8574"/>
              <a:gd name="T53" fmla="*/ 9266 h 11434"/>
              <a:gd name="T54" fmla="*/ 5195 w 8574"/>
              <a:gd name="T55" fmla="*/ 8335 h 11434"/>
              <a:gd name="T56" fmla="*/ 5195 w 8574"/>
              <a:gd name="T57" fmla="*/ 6309 h 11434"/>
              <a:gd name="T58" fmla="*/ 7148 w 8574"/>
              <a:gd name="T59" fmla="*/ 6162 h 11434"/>
              <a:gd name="T60" fmla="*/ 7148 w 8574"/>
              <a:gd name="T61" fmla="*/ 6309 h 11434"/>
              <a:gd name="T62" fmla="*/ 8116 w 8574"/>
              <a:gd name="T63" fmla="*/ 7787 h 11434"/>
              <a:gd name="T64" fmla="*/ 6217 w 8574"/>
              <a:gd name="T65" fmla="*/ 4611 h 11434"/>
              <a:gd name="T66" fmla="*/ 7193 w 8574"/>
              <a:gd name="T67" fmla="*/ 1109 h 11434"/>
              <a:gd name="T68" fmla="*/ 6217 w 8574"/>
              <a:gd name="T69" fmla="*/ 2585 h 11434"/>
              <a:gd name="T70" fmla="*/ 7094 w 8574"/>
              <a:gd name="T71" fmla="*/ 3132 h 11434"/>
              <a:gd name="T72" fmla="*/ 6126 w 8574"/>
              <a:gd name="T73" fmla="*/ 1504 h 11434"/>
              <a:gd name="T74" fmla="*/ 4173 w 8574"/>
              <a:gd name="T75" fmla="*/ 570 h 11434"/>
              <a:gd name="T76" fmla="*/ 5105 w 8574"/>
              <a:gd name="T77" fmla="*/ 2122 h 11434"/>
              <a:gd name="T78" fmla="*/ 4083 w 8574"/>
              <a:gd name="T79" fmla="*/ 2585 h 11434"/>
              <a:gd name="T80" fmla="*/ 3152 w 8574"/>
              <a:gd name="T81" fmla="*/ 99 h 11434"/>
              <a:gd name="T82" fmla="*/ 2130 w 8574"/>
              <a:gd name="T83" fmla="*/ 1504 h 11434"/>
              <a:gd name="T84" fmla="*/ 3008 w 8574"/>
              <a:gd name="T85" fmla="*/ 3132 h 11434"/>
              <a:gd name="T86" fmla="*/ 1111 w 8574"/>
              <a:gd name="T87" fmla="*/ 2122 h 11434"/>
              <a:gd name="T88" fmla="*/ 90 w 8574"/>
              <a:gd name="T89" fmla="*/ 1504 h 11434"/>
              <a:gd name="T90" fmla="*/ 143 w 8574"/>
              <a:gd name="T91" fmla="*/ 1577 h 11434"/>
              <a:gd name="T92" fmla="*/ 1989 w 8574"/>
              <a:gd name="T93" fmla="*/ 4684 h 11434"/>
              <a:gd name="T94" fmla="*/ 143 w 8574"/>
              <a:gd name="T95" fmla="*/ 7787 h 11434"/>
              <a:gd name="T96" fmla="*/ 2043 w 8574"/>
              <a:gd name="T97" fmla="*/ 8795 h 11434"/>
              <a:gd name="T98" fmla="*/ 1989 w 8574"/>
              <a:gd name="T99" fmla="*/ 10894 h 11434"/>
              <a:gd name="T100" fmla="*/ 2043 w 8574"/>
              <a:gd name="T101" fmla="*/ 10821 h 11434"/>
              <a:gd name="T102" fmla="*/ 2130 w 8574"/>
              <a:gd name="T103" fmla="*/ 10821 h 11434"/>
              <a:gd name="T104" fmla="*/ 4086 w 8574"/>
              <a:gd name="T105" fmla="*/ 10821 h 11434"/>
              <a:gd name="T106" fmla="*/ 3205 w 8574"/>
              <a:gd name="T107" fmla="*/ 9340 h 11434"/>
              <a:gd name="T108" fmla="*/ 6073 w 8574"/>
              <a:gd name="T109" fmla="*/ 10894 h 11434"/>
              <a:gd name="T110" fmla="*/ 6126 w 8574"/>
              <a:gd name="T111" fmla="*/ 10821 h 11434"/>
              <a:gd name="T112" fmla="*/ 7148 w 8574"/>
              <a:gd name="T113" fmla="*/ 10350 h 11434"/>
              <a:gd name="T114" fmla="*/ 8169 w 8574"/>
              <a:gd name="T115" fmla="*/ 9887 h 11434"/>
              <a:gd name="T116" fmla="*/ 7238 w 8574"/>
              <a:gd name="T117" fmla="*/ 9269 h 11434"/>
              <a:gd name="T118" fmla="*/ 8169 w 8574"/>
              <a:gd name="T119" fmla="*/ 4758 h 11434"/>
              <a:gd name="T120" fmla="*/ 8169 w 8574"/>
              <a:gd name="T121" fmla="*/ 3677 h 11434"/>
              <a:gd name="T122" fmla="*/ 7238 w 8574"/>
              <a:gd name="T123" fmla="*/ 99 h 11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74" h="11434">
                <a:moveTo>
                  <a:pt x="8573" y="9722"/>
                </a:moveTo>
                <a:lnTo>
                  <a:pt x="8263" y="9878"/>
                </a:lnTo>
                <a:lnTo>
                  <a:pt x="8263" y="10813"/>
                </a:lnTo>
                <a:lnTo>
                  <a:pt x="8573" y="10657"/>
                </a:lnTo>
                <a:lnTo>
                  <a:pt x="8573" y="10755"/>
                </a:lnTo>
                <a:lnTo>
                  <a:pt x="8316" y="10886"/>
                </a:lnTo>
                <a:lnTo>
                  <a:pt x="8573" y="11018"/>
                </a:lnTo>
                <a:lnTo>
                  <a:pt x="8573" y="11119"/>
                </a:lnTo>
                <a:lnTo>
                  <a:pt x="8263" y="10962"/>
                </a:lnTo>
                <a:lnTo>
                  <a:pt x="8263" y="11433"/>
                </a:lnTo>
                <a:lnTo>
                  <a:pt x="8172" y="11433"/>
                </a:lnTo>
                <a:lnTo>
                  <a:pt x="8172" y="10962"/>
                </a:lnTo>
                <a:lnTo>
                  <a:pt x="7244" y="11433"/>
                </a:lnTo>
                <a:lnTo>
                  <a:pt x="7148" y="11433"/>
                </a:lnTo>
                <a:lnTo>
                  <a:pt x="6219" y="10962"/>
                </a:lnTo>
                <a:lnTo>
                  <a:pt x="6219" y="11433"/>
                </a:lnTo>
                <a:lnTo>
                  <a:pt x="6129" y="11433"/>
                </a:lnTo>
                <a:lnTo>
                  <a:pt x="6129" y="10962"/>
                </a:lnTo>
                <a:lnTo>
                  <a:pt x="5201" y="11433"/>
                </a:lnTo>
                <a:lnTo>
                  <a:pt x="5105" y="11433"/>
                </a:lnTo>
                <a:lnTo>
                  <a:pt x="4176" y="10962"/>
                </a:lnTo>
                <a:lnTo>
                  <a:pt x="4176" y="11433"/>
                </a:lnTo>
                <a:lnTo>
                  <a:pt x="4086" y="11433"/>
                </a:lnTo>
                <a:lnTo>
                  <a:pt x="4086" y="10962"/>
                </a:lnTo>
                <a:lnTo>
                  <a:pt x="3157" y="11433"/>
                </a:lnTo>
                <a:lnTo>
                  <a:pt x="3061" y="11433"/>
                </a:lnTo>
                <a:lnTo>
                  <a:pt x="2133" y="10962"/>
                </a:lnTo>
                <a:lnTo>
                  <a:pt x="2133" y="11433"/>
                </a:lnTo>
                <a:lnTo>
                  <a:pt x="2043" y="11433"/>
                </a:lnTo>
                <a:lnTo>
                  <a:pt x="2043" y="10962"/>
                </a:lnTo>
                <a:lnTo>
                  <a:pt x="1114" y="11433"/>
                </a:lnTo>
                <a:lnTo>
                  <a:pt x="1018" y="11433"/>
                </a:lnTo>
                <a:lnTo>
                  <a:pt x="0" y="10917"/>
                </a:lnTo>
                <a:lnTo>
                  <a:pt x="0" y="9828"/>
                </a:lnTo>
                <a:lnTo>
                  <a:pt x="1021" y="9311"/>
                </a:lnTo>
                <a:lnTo>
                  <a:pt x="1021" y="8332"/>
                </a:lnTo>
                <a:lnTo>
                  <a:pt x="0" y="7816"/>
                </a:lnTo>
                <a:lnTo>
                  <a:pt x="0" y="6724"/>
                </a:lnTo>
                <a:lnTo>
                  <a:pt x="1021" y="6207"/>
                </a:lnTo>
                <a:lnTo>
                  <a:pt x="1021" y="5229"/>
                </a:lnTo>
                <a:lnTo>
                  <a:pt x="0" y="4713"/>
                </a:lnTo>
                <a:lnTo>
                  <a:pt x="0" y="3621"/>
                </a:lnTo>
                <a:lnTo>
                  <a:pt x="1021" y="3104"/>
                </a:lnTo>
                <a:lnTo>
                  <a:pt x="1021" y="2122"/>
                </a:lnTo>
                <a:lnTo>
                  <a:pt x="0" y="1606"/>
                </a:lnTo>
                <a:lnTo>
                  <a:pt x="0" y="516"/>
                </a:lnTo>
                <a:lnTo>
                  <a:pt x="1015" y="0"/>
                </a:lnTo>
                <a:lnTo>
                  <a:pt x="1114" y="0"/>
                </a:lnTo>
                <a:lnTo>
                  <a:pt x="2085" y="494"/>
                </a:lnTo>
                <a:lnTo>
                  <a:pt x="3059" y="0"/>
                </a:lnTo>
                <a:lnTo>
                  <a:pt x="3157" y="0"/>
                </a:lnTo>
                <a:lnTo>
                  <a:pt x="4128" y="494"/>
                </a:lnTo>
                <a:lnTo>
                  <a:pt x="5102" y="0"/>
                </a:lnTo>
                <a:lnTo>
                  <a:pt x="5198" y="0"/>
                </a:lnTo>
                <a:lnTo>
                  <a:pt x="6169" y="494"/>
                </a:lnTo>
                <a:lnTo>
                  <a:pt x="7142" y="0"/>
                </a:lnTo>
                <a:lnTo>
                  <a:pt x="7241" y="0"/>
                </a:lnTo>
                <a:lnTo>
                  <a:pt x="8215" y="491"/>
                </a:lnTo>
                <a:lnTo>
                  <a:pt x="8573" y="310"/>
                </a:lnTo>
                <a:lnTo>
                  <a:pt x="8573" y="412"/>
                </a:lnTo>
                <a:lnTo>
                  <a:pt x="8260" y="570"/>
                </a:lnTo>
                <a:lnTo>
                  <a:pt x="8260" y="1501"/>
                </a:lnTo>
                <a:lnTo>
                  <a:pt x="8573" y="1343"/>
                </a:lnTo>
                <a:lnTo>
                  <a:pt x="8573" y="1442"/>
                </a:lnTo>
                <a:lnTo>
                  <a:pt x="8313" y="1575"/>
                </a:lnTo>
                <a:lnTo>
                  <a:pt x="8573" y="1707"/>
                </a:lnTo>
                <a:lnTo>
                  <a:pt x="8573" y="1809"/>
                </a:lnTo>
                <a:lnTo>
                  <a:pt x="8260" y="1651"/>
                </a:lnTo>
                <a:lnTo>
                  <a:pt x="8260" y="2588"/>
                </a:lnTo>
                <a:lnTo>
                  <a:pt x="8573" y="2746"/>
                </a:lnTo>
                <a:lnTo>
                  <a:pt x="8573" y="2844"/>
                </a:lnTo>
                <a:lnTo>
                  <a:pt x="8215" y="2664"/>
                </a:lnTo>
                <a:lnTo>
                  <a:pt x="7292" y="3132"/>
                </a:lnTo>
                <a:lnTo>
                  <a:pt x="8215" y="3595"/>
                </a:lnTo>
                <a:lnTo>
                  <a:pt x="8573" y="3415"/>
                </a:lnTo>
                <a:lnTo>
                  <a:pt x="8573" y="3516"/>
                </a:lnTo>
                <a:lnTo>
                  <a:pt x="8260" y="3674"/>
                </a:lnTo>
                <a:lnTo>
                  <a:pt x="8260" y="4608"/>
                </a:lnTo>
                <a:lnTo>
                  <a:pt x="8573" y="4450"/>
                </a:lnTo>
                <a:lnTo>
                  <a:pt x="8573" y="4549"/>
                </a:lnTo>
                <a:lnTo>
                  <a:pt x="8313" y="4682"/>
                </a:lnTo>
                <a:lnTo>
                  <a:pt x="8573" y="4814"/>
                </a:lnTo>
                <a:lnTo>
                  <a:pt x="8573" y="4916"/>
                </a:lnTo>
                <a:lnTo>
                  <a:pt x="8260" y="4758"/>
                </a:lnTo>
                <a:lnTo>
                  <a:pt x="8260" y="5692"/>
                </a:lnTo>
                <a:lnTo>
                  <a:pt x="8573" y="5849"/>
                </a:lnTo>
                <a:lnTo>
                  <a:pt x="8573" y="5948"/>
                </a:lnTo>
                <a:lnTo>
                  <a:pt x="8215" y="5767"/>
                </a:lnTo>
                <a:lnTo>
                  <a:pt x="7292" y="6235"/>
                </a:lnTo>
                <a:lnTo>
                  <a:pt x="8215" y="6704"/>
                </a:lnTo>
                <a:lnTo>
                  <a:pt x="8573" y="6523"/>
                </a:lnTo>
                <a:lnTo>
                  <a:pt x="8573" y="6625"/>
                </a:lnTo>
                <a:lnTo>
                  <a:pt x="8260" y="6783"/>
                </a:lnTo>
                <a:lnTo>
                  <a:pt x="8260" y="7717"/>
                </a:lnTo>
                <a:lnTo>
                  <a:pt x="8573" y="7559"/>
                </a:lnTo>
                <a:lnTo>
                  <a:pt x="8573" y="7658"/>
                </a:lnTo>
                <a:lnTo>
                  <a:pt x="8313" y="7790"/>
                </a:lnTo>
                <a:lnTo>
                  <a:pt x="8573" y="7923"/>
                </a:lnTo>
                <a:lnTo>
                  <a:pt x="8573" y="8024"/>
                </a:lnTo>
                <a:lnTo>
                  <a:pt x="8260" y="7866"/>
                </a:lnTo>
                <a:lnTo>
                  <a:pt x="8260" y="8801"/>
                </a:lnTo>
                <a:lnTo>
                  <a:pt x="8573" y="8959"/>
                </a:lnTo>
                <a:lnTo>
                  <a:pt x="8573" y="9057"/>
                </a:lnTo>
                <a:lnTo>
                  <a:pt x="8217" y="8863"/>
                </a:lnTo>
                <a:lnTo>
                  <a:pt x="7295" y="9331"/>
                </a:lnTo>
                <a:lnTo>
                  <a:pt x="8217" y="9799"/>
                </a:lnTo>
                <a:lnTo>
                  <a:pt x="8573" y="9621"/>
                </a:lnTo>
                <a:lnTo>
                  <a:pt x="8573" y="9722"/>
                </a:lnTo>
                <a:close/>
                <a:moveTo>
                  <a:pt x="1165" y="6235"/>
                </a:moveTo>
                <a:lnTo>
                  <a:pt x="2088" y="6704"/>
                </a:lnTo>
                <a:lnTo>
                  <a:pt x="3011" y="6235"/>
                </a:lnTo>
                <a:lnTo>
                  <a:pt x="2088" y="5767"/>
                </a:lnTo>
                <a:lnTo>
                  <a:pt x="1165" y="6235"/>
                </a:lnTo>
                <a:close/>
                <a:moveTo>
                  <a:pt x="2043" y="6780"/>
                </a:moveTo>
                <a:lnTo>
                  <a:pt x="1111" y="6309"/>
                </a:lnTo>
                <a:lnTo>
                  <a:pt x="1111" y="7243"/>
                </a:lnTo>
                <a:lnTo>
                  <a:pt x="2043" y="7714"/>
                </a:lnTo>
                <a:lnTo>
                  <a:pt x="2043" y="6780"/>
                </a:lnTo>
                <a:close/>
                <a:moveTo>
                  <a:pt x="1111" y="6162"/>
                </a:moveTo>
                <a:lnTo>
                  <a:pt x="2043" y="5692"/>
                </a:lnTo>
                <a:lnTo>
                  <a:pt x="2043" y="4758"/>
                </a:lnTo>
                <a:lnTo>
                  <a:pt x="1111" y="5229"/>
                </a:lnTo>
                <a:lnTo>
                  <a:pt x="1111" y="6162"/>
                </a:lnTo>
                <a:close/>
                <a:moveTo>
                  <a:pt x="1111" y="4140"/>
                </a:moveTo>
                <a:lnTo>
                  <a:pt x="2043" y="4611"/>
                </a:lnTo>
                <a:lnTo>
                  <a:pt x="2043" y="3677"/>
                </a:lnTo>
                <a:lnTo>
                  <a:pt x="1111" y="3206"/>
                </a:lnTo>
                <a:lnTo>
                  <a:pt x="1111" y="4140"/>
                </a:lnTo>
                <a:close/>
                <a:moveTo>
                  <a:pt x="4029" y="4684"/>
                </a:moveTo>
                <a:lnTo>
                  <a:pt x="3109" y="4216"/>
                </a:lnTo>
                <a:lnTo>
                  <a:pt x="2187" y="4684"/>
                </a:lnTo>
                <a:lnTo>
                  <a:pt x="3107" y="5153"/>
                </a:lnTo>
                <a:lnTo>
                  <a:pt x="4029" y="4684"/>
                </a:lnTo>
                <a:close/>
                <a:moveTo>
                  <a:pt x="3152" y="4140"/>
                </a:moveTo>
                <a:lnTo>
                  <a:pt x="4083" y="4611"/>
                </a:lnTo>
                <a:lnTo>
                  <a:pt x="4083" y="3677"/>
                </a:lnTo>
                <a:lnTo>
                  <a:pt x="3152" y="3206"/>
                </a:lnTo>
                <a:lnTo>
                  <a:pt x="3152" y="4140"/>
                </a:lnTo>
                <a:close/>
                <a:moveTo>
                  <a:pt x="4086" y="4758"/>
                </a:moveTo>
                <a:lnTo>
                  <a:pt x="3155" y="5229"/>
                </a:lnTo>
                <a:lnTo>
                  <a:pt x="3155" y="6162"/>
                </a:lnTo>
                <a:lnTo>
                  <a:pt x="4086" y="5692"/>
                </a:lnTo>
                <a:lnTo>
                  <a:pt x="4086" y="4758"/>
                </a:lnTo>
                <a:close/>
                <a:moveTo>
                  <a:pt x="3064" y="4140"/>
                </a:moveTo>
                <a:lnTo>
                  <a:pt x="3064" y="3206"/>
                </a:lnTo>
                <a:lnTo>
                  <a:pt x="2133" y="3677"/>
                </a:lnTo>
                <a:lnTo>
                  <a:pt x="2133" y="4611"/>
                </a:lnTo>
                <a:lnTo>
                  <a:pt x="3064" y="4140"/>
                </a:lnTo>
                <a:close/>
                <a:moveTo>
                  <a:pt x="3064" y="5229"/>
                </a:moveTo>
                <a:lnTo>
                  <a:pt x="2133" y="4758"/>
                </a:lnTo>
                <a:lnTo>
                  <a:pt x="2133" y="5692"/>
                </a:lnTo>
                <a:lnTo>
                  <a:pt x="3064" y="6162"/>
                </a:lnTo>
                <a:lnTo>
                  <a:pt x="3064" y="5229"/>
                </a:lnTo>
                <a:close/>
                <a:moveTo>
                  <a:pt x="3064" y="6309"/>
                </a:moveTo>
                <a:lnTo>
                  <a:pt x="2133" y="6780"/>
                </a:lnTo>
                <a:lnTo>
                  <a:pt x="2133" y="7714"/>
                </a:lnTo>
                <a:lnTo>
                  <a:pt x="3064" y="7243"/>
                </a:lnTo>
                <a:lnTo>
                  <a:pt x="3064" y="6309"/>
                </a:lnTo>
                <a:close/>
                <a:moveTo>
                  <a:pt x="3061" y="8332"/>
                </a:moveTo>
                <a:lnTo>
                  <a:pt x="2130" y="7861"/>
                </a:lnTo>
                <a:lnTo>
                  <a:pt x="2130" y="8795"/>
                </a:lnTo>
                <a:lnTo>
                  <a:pt x="3061" y="9266"/>
                </a:lnTo>
                <a:lnTo>
                  <a:pt x="3061" y="8332"/>
                </a:lnTo>
                <a:close/>
                <a:moveTo>
                  <a:pt x="2187" y="7787"/>
                </a:moveTo>
                <a:lnTo>
                  <a:pt x="3107" y="8256"/>
                </a:lnTo>
                <a:lnTo>
                  <a:pt x="4029" y="7787"/>
                </a:lnTo>
                <a:lnTo>
                  <a:pt x="3109" y="7319"/>
                </a:lnTo>
                <a:lnTo>
                  <a:pt x="2187" y="7787"/>
                </a:lnTo>
                <a:close/>
                <a:moveTo>
                  <a:pt x="3152" y="8335"/>
                </a:moveTo>
                <a:lnTo>
                  <a:pt x="3152" y="9269"/>
                </a:lnTo>
                <a:lnTo>
                  <a:pt x="4083" y="8798"/>
                </a:lnTo>
                <a:lnTo>
                  <a:pt x="4083" y="7864"/>
                </a:lnTo>
                <a:lnTo>
                  <a:pt x="3152" y="8335"/>
                </a:lnTo>
                <a:close/>
                <a:moveTo>
                  <a:pt x="3152" y="7243"/>
                </a:moveTo>
                <a:lnTo>
                  <a:pt x="4083" y="7714"/>
                </a:lnTo>
                <a:lnTo>
                  <a:pt x="4083" y="6780"/>
                </a:lnTo>
                <a:lnTo>
                  <a:pt x="3152" y="6309"/>
                </a:lnTo>
                <a:lnTo>
                  <a:pt x="3152" y="7243"/>
                </a:lnTo>
                <a:close/>
                <a:moveTo>
                  <a:pt x="3208" y="6235"/>
                </a:moveTo>
                <a:lnTo>
                  <a:pt x="4131" y="6704"/>
                </a:lnTo>
                <a:lnTo>
                  <a:pt x="5054" y="6235"/>
                </a:lnTo>
                <a:lnTo>
                  <a:pt x="4131" y="5767"/>
                </a:lnTo>
                <a:lnTo>
                  <a:pt x="3208" y="6235"/>
                </a:lnTo>
                <a:close/>
                <a:moveTo>
                  <a:pt x="6073" y="4684"/>
                </a:moveTo>
                <a:lnTo>
                  <a:pt x="5150" y="4216"/>
                </a:lnTo>
                <a:lnTo>
                  <a:pt x="4227" y="4684"/>
                </a:lnTo>
                <a:lnTo>
                  <a:pt x="5150" y="5153"/>
                </a:lnTo>
                <a:lnTo>
                  <a:pt x="6073" y="4684"/>
                </a:lnTo>
                <a:close/>
                <a:moveTo>
                  <a:pt x="5195" y="4140"/>
                </a:moveTo>
                <a:lnTo>
                  <a:pt x="6126" y="4611"/>
                </a:lnTo>
                <a:lnTo>
                  <a:pt x="6126" y="3677"/>
                </a:lnTo>
                <a:lnTo>
                  <a:pt x="5195" y="3206"/>
                </a:lnTo>
                <a:lnTo>
                  <a:pt x="5195" y="4140"/>
                </a:lnTo>
                <a:close/>
                <a:moveTo>
                  <a:pt x="6126" y="4758"/>
                </a:moveTo>
                <a:lnTo>
                  <a:pt x="5195" y="5229"/>
                </a:lnTo>
                <a:lnTo>
                  <a:pt x="5195" y="6162"/>
                </a:lnTo>
                <a:lnTo>
                  <a:pt x="6126" y="5692"/>
                </a:lnTo>
                <a:lnTo>
                  <a:pt x="6126" y="4758"/>
                </a:lnTo>
                <a:close/>
                <a:moveTo>
                  <a:pt x="5105" y="4140"/>
                </a:moveTo>
                <a:lnTo>
                  <a:pt x="5105" y="3206"/>
                </a:lnTo>
                <a:lnTo>
                  <a:pt x="4173" y="3677"/>
                </a:lnTo>
                <a:lnTo>
                  <a:pt x="4173" y="4611"/>
                </a:lnTo>
                <a:lnTo>
                  <a:pt x="5105" y="4140"/>
                </a:lnTo>
                <a:close/>
                <a:moveTo>
                  <a:pt x="5105" y="5229"/>
                </a:moveTo>
                <a:lnTo>
                  <a:pt x="4173" y="4758"/>
                </a:lnTo>
                <a:lnTo>
                  <a:pt x="4173" y="5692"/>
                </a:lnTo>
                <a:lnTo>
                  <a:pt x="5105" y="6162"/>
                </a:lnTo>
                <a:lnTo>
                  <a:pt x="5105" y="5229"/>
                </a:lnTo>
                <a:close/>
                <a:moveTo>
                  <a:pt x="5105" y="6309"/>
                </a:moveTo>
                <a:lnTo>
                  <a:pt x="4173" y="6780"/>
                </a:lnTo>
                <a:lnTo>
                  <a:pt x="4173" y="7714"/>
                </a:lnTo>
                <a:lnTo>
                  <a:pt x="5105" y="7243"/>
                </a:lnTo>
                <a:lnTo>
                  <a:pt x="5105" y="6309"/>
                </a:lnTo>
                <a:close/>
                <a:moveTo>
                  <a:pt x="4173" y="7861"/>
                </a:moveTo>
                <a:lnTo>
                  <a:pt x="4173" y="8795"/>
                </a:lnTo>
                <a:lnTo>
                  <a:pt x="5105" y="9266"/>
                </a:lnTo>
                <a:lnTo>
                  <a:pt x="5105" y="8332"/>
                </a:lnTo>
                <a:lnTo>
                  <a:pt x="4173" y="7861"/>
                </a:lnTo>
                <a:close/>
                <a:moveTo>
                  <a:pt x="4227" y="7787"/>
                </a:moveTo>
                <a:lnTo>
                  <a:pt x="5150" y="8256"/>
                </a:lnTo>
                <a:lnTo>
                  <a:pt x="6073" y="7787"/>
                </a:lnTo>
                <a:lnTo>
                  <a:pt x="5150" y="7319"/>
                </a:lnTo>
                <a:lnTo>
                  <a:pt x="4227" y="7787"/>
                </a:lnTo>
                <a:close/>
                <a:moveTo>
                  <a:pt x="5195" y="8335"/>
                </a:moveTo>
                <a:lnTo>
                  <a:pt x="5195" y="9269"/>
                </a:lnTo>
                <a:lnTo>
                  <a:pt x="6126" y="8798"/>
                </a:lnTo>
                <a:lnTo>
                  <a:pt x="6126" y="7864"/>
                </a:lnTo>
                <a:lnTo>
                  <a:pt x="5195" y="8335"/>
                </a:lnTo>
                <a:close/>
                <a:moveTo>
                  <a:pt x="5195" y="7243"/>
                </a:moveTo>
                <a:lnTo>
                  <a:pt x="6126" y="7714"/>
                </a:lnTo>
                <a:lnTo>
                  <a:pt x="6126" y="6780"/>
                </a:lnTo>
                <a:lnTo>
                  <a:pt x="5195" y="6309"/>
                </a:lnTo>
                <a:lnTo>
                  <a:pt x="5195" y="7243"/>
                </a:lnTo>
                <a:close/>
                <a:moveTo>
                  <a:pt x="5249" y="6235"/>
                </a:moveTo>
                <a:lnTo>
                  <a:pt x="6171" y="6704"/>
                </a:lnTo>
                <a:lnTo>
                  <a:pt x="7094" y="6235"/>
                </a:lnTo>
                <a:lnTo>
                  <a:pt x="6171" y="5767"/>
                </a:lnTo>
                <a:lnTo>
                  <a:pt x="5249" y="6235"/>
                </a:lnTo>
                <a:close/>
                <a:moveTo>
                  <a:pt x="6217" y="5692"/>
                </a:moveTo>
                <a:lnTo>
                  <a:pt x="7148" y="6162"/>
                </a:lnTo>
                <a:lnTo>
                  <a:pt x="7148" y="5229"/>
                </a:lnTo>
                <a:lnTo>
                  <a:pt x="6217" y="4758"/>
                </a:lnTo>
                <a:lnTo>
                  <a:pt x="6217" y="5692"/>
                </a:lnTo>
                <a:close/>
                <a:moveTo>
                  <a:pt x="7148" y="6309"/>
                </a:moveTo>
                <a:lnTo>
                  <a:pt x="6217" y="6780"/>
                </a:lnTo>
                <a:lnTo>
                  <a:pt x="6217" y="7714"/>
                </a:lnTo>
                <a:lnTo>
                  <a:pt x="7148" y="7243"/>
                </a:lnTo>
                <a:lnTo>
                  <a:pt x="7148" y="6309"/>
                </a:lnTo>
                <a:close/>
                <a:moveTo>
                  <a:pt x="6217" y="7861"/>
                </a:moveTo>
                <a:lnTo>
                  <a:pt x="6217" y="8795"/>
                </a:lnTo>
                <a:lnTo>
                  <a:pt x="7148" y="9266"/>
                </a:lnTo>
                <a:lnTo>
                  <a:pt x="7148" y="8332"/>
                </a:lnTo>
                <a:lnTo>
                  <a:pt x="6217" y="7861"/>
                </a:lnTo>
                <a:close/>
                <a:moveTo>
                  <a:pt x="6270" y="7787"/>
                </a:moveTo>
                <a:lnTo>
                  <a:pt x="7193" y="8256"/>
                </a:lnTo>
                <a:lnTo>
                  <a:pt x="8116" y="7787"/>
                </a:lnTo>
                <a:lnTo>
                  <a:pt x="7193" y="7319"/>
                </a:lnTo>
                <a:lnTo>
                  <a:pt x="6270" y="7787"/>
                </a:lnTo>
                <a:close/>
                <a:moveTo>
                  <a:pt x="6270" y="4684"/>
                </a:moveTo>
                <a:lnTo>
                  <a:pt x="7193" y="5153"/>
                </a:lnTo>
                <a:lnTo>
                  <a:pt x="8116" y="4684"/>
                </a:lnTo>
                <a:lnTo>
                  <a:pt x="7193" y="4216"/>
                </a:lnTo>
                <a:lnTo>
                  <a:pt x="6270" y="4684"/>
                </a:lnTo>
                <a:close/>
                <a:moveTo>
                  <a:pt x="6217" y="4611"/>
                </a:moveTo>
                <a:lnTo>
                  <a:pt x="7148" y="4140"/>
                </a:lnTo>
                <a:lnTo>
                  <a:pt x="7148" y="3206"/>
                </a:lnTo>
                <a:lnTo>
                  <a:pt x="6217" y="3677"/>
                </a:lnTo>
                <a:lnTo>
                  <a:pt x="6217" y="4611"/>
                </a:lnTo>
                <a:close/>
                <a:moveTo>
                  <a:pt x="6270" y="1577"/>
                </a:moveTo>
                <a:lnTo>
                  <a:pt x="7193" y="2046"/>
                </a:lnTo>
                <a:lnTo>
                  <a:pt x="8116" y="1577"/>
                </a:lnTo>
                <a:lnTo>
                  <a:pt x="7193" y="1109"/>
                </a:lnTo>
                <a:lnTo>
                  <a:pt x="6270" y="1577"/>
                </a:lnTo>
                <a:close/>
                <a:moveTo>
                  <a:pt x="6217" y="570"/>
                </a:moveTo>
                <a:lnTo>
                  <a:pt x="6217" y="1504"/>
                </a:lnTo>
                <a:lnTo>
                  <a:pt x="7148" y="1033"/>
                </a:lnTo>
                <a:lnTo>
                  <a:pt x="7148" y="99"/>
                </a:lnTo>
                <a:lnTo>
                  <a:pt x="6217" y="570"/>
                </a:lnTo>
                <a:close/>
                <a:moveTo>
                  <a:pt x="6217" y="1651"/>
                </a:moveTo>
                <a:lnTo>
                  <a:pt x="6217" y="2585"/>
                </a:lnTo>
                <a:lnTo>
                  <a:pt x="7148" y="3056"/>
                </a:lnTo>
                <a:lnTo>
                  <a:pt x="7148" y="2122"/>
                </a:lnTo>
                <a:lnTo>
                  <a:pt x="6217" y="1651"/>
                </a:lnTo>
                <a:close/>
                <a:moveTo>
                  <a:pt x="7094" y="3132"/>
                </a:moveTo>
                <a:lnTo>
                  <a:pt x="6171" y="2664"/>
                </a:lnTo>
                <a:lnTo>
                  <a:pt x="5249" y="3132"/>
                </a:lnTo>
                <a:lnTo>
                  <a:pt x="6171" y="3601"/>
                </a:lnTo>
                <a:lnTo>
                  <a:pt x="7094" y="3132"/>
                </a:lnTo>
                <a:close/>
                <a:moveTo>
                  <a:pt x="5195" y="3059"/>
                </a:moveTo>
                <a:lnTo>
                  <a:pt x="6126" y="2585"/>
                </a:lnTo>
                <a:lnTo>
                  <a:pt x="6126" y="1651"/>
                </a:lnTo>
                <a:lnTo>
                  <a:pt x="5195" y="2122"/>
                </a:lnTo>
                <a:lnTo>
                  <a:pt x="5195" y="3059"/>
                </a:lnTo>
                <a:close/>
                <a:moveTo>
                  <a:pt x="5195" y="99"/>
                </a:moveTo>
                <a:lnTo>
                  <a:pt x="5195" y="1033"/>
                </a:lnTo>
                <a:lnTo>
                  <a:pt x="6126" y="1504"/>
                </a:lnTo>
                <a:lnTo>
                  <a:pt x="6126" y="570"/>
                </a:lnTo>
                <a:lnTo>
                  <a:pt x="5195" y="99"/>
                </a:lnTo>
                <a:close/>
                <a:moveTo>
                  <a:pt x="6073" y="1577"/>
                </a:moveTo>
                <a:lnTo>
                  <a:pt x="5150" y="1109"/>
                </a:lnTo>
                <a:lnTo>
                  <a:pt x="4227" y="1577"/>
                </a:lnTo>
                <a:lnTo>
                  <a:pt x="5150" y="2046"/>
                </a:lnTo>
                <a:lnTo>
                  <a:pt x="6073" y="1577"/>
                </a:lnTo>
                <a:close/>
                <a:moveTo>
                  <a:pt x="4173" y="570"/>
                </a:moveTo>
                <a:lnTo>
                  <a:pt x="4173" y="1504"/>
                </a:lnTo>
                <a:lnTo>
                  <a:pt x="5105" y="1033"/>
                </a:lnTo>
                <a:lnTo>
                  <a:pt x="5105" y="99"/>
                </a:lnTo>
                <a:lnTo>
                  <a:pt x="4173" y="570"/>
                </a:lnTo>
                <a:close/>
                <a:moveTo>
                  <a:pt x="4173" y="1651"/>
                </a:moveTo>
                <a:lnTo>
                  <a:pt x="4173" y="2585"/>
                </a:lnTo>
                <a:lnTo>
                  <a:pt x="5105" y="3056"/>
                </a:lnTo>
                <a:lnTo>
                  <a:pt x="5105" y="2122"/>
                </a:lnTo>
                <a:lnTo>
                  <a:pt x="4173" y="1651"/>
                </a:lnTo>
                <a:close/>
                <a:moveTo>
                  <a:pt x="5051" y="3132"/>
                </a:moveTo>
                <a:lnTo>
                  <a:pt x="4131" y="2664"/>
                </a:lnTo>
                <a:lnTo>
                  <a:pt x="3208" y="3132"/>
                </a:lnTo>
                <a:lnTo>
                  <a:pt x="4128" y="3601"/>
                </a:lnTo>
                <a:lnTo>
                  <a:pt x="5051" y="3132"/>
                </a:lnTo>
                <a:close/>
                <a:moveTo>
                  <a:pt x="3152" y="3059"/>
                </a:moveTo>
                <a:lnTo>
                  <a:pt x="4083" y="2585"/>
                </a:lnTo>
                <a:lnTo>
                  <a:pt x="4083" y="1651"/>
                </a:lnTo>
                <a:lnTo>
                  <a:pt x="3152" y="2122"/>
                </a:lnTo>
                <a:lnTo>
                  <a:pt x="3152" y="3059"/>
                </a:lnTo>
                <a:close/>
                <a:moveTo>
                  <a:pt x="3152" y="99"/>
                </a:moveTo>
                <a:lnTo>
                  <a:pt x="3152" y="1033"/>
                </a:lnTo>
                <a:lnTo>
                  <a:pt x="4083" y="1504"/>
                </a:lnTo>
                <a:lnTo>
                  <a:pt x="4083" y="570"/>
                </a:lnTo>
                <a:lnTo>
                  <a:pt x="3152" y="99"/>
                </a:lnTo>
                <a:close/>
                <a:moveTo>
                  <a:pt x="4029" y="1577"/>
                </a:moveTo>
                <a:lnTo>
                  <a:pt x="3107" y="1109"/>
                </a:lnTo>
                <a:lnTo>
                  <a:pt x="2184" y="1577"/>
                </a:lnTo>
                <a:lnTo>
                  <a:pt x="3107" y="2046"/>
                </a:lnTo>
                <a:lnTo>
                  <a:pt x="4029" y="1577"/>
                </a:lnTo>
                <a:close/>
                <a:moveTo>
                  <a:pt x="3061" y="99"/>
                </a:moveTo>
                <a:lnTo>
                  <a:pt x="2130" y="570"/>
                </a:lnTo>
                <a:lnTo>
                  <a:pt x="2130" y="1504"/>
                </a:lnTo>
                <a:lnTo>
                  <a:pt x="3061" y="1033"/>
                </a:lnTo>
                <a:lnTo>
                  <a:pt x="3061" y="99"/>
                </a:lnTo>
                <a:close/>
                <a:moveTo>
                  <a:pt x="3061" y="2122"/>
                </a:moveTo>
                <a:lnTo>
                  <a:pt x="2130" y="1651"/>
                </a:lnTo>
                <a:lnTo>
                  <a:pt x="2130" y="2585"/>
                </a:lnTo>
                <a:lnTo>
                  <a:pt x="3061" y="3056"/>
                </a:lnTo>
                <a:lnTo>
                  <a:pt x="3061" y="2122"/>
                </a:lnTo>
                <a:close/>
                <a:moveTo>
                  <a:pt x="3008" y="3132"/>
                </a:moveTo>
                <a:lnTo>
                  <a:pt x="2088" y="2664"/>
                </a:lnTo>
                <a:lnTo>
                  <a:pt x="1165" y="3132"/>
                </a:lnTo>
                <a:lnTo>
                  <a:pt x="2085" y="3601"/>
                </a:lnTo>
                <a:lnTo>
                  <a:pt x="3008" y="3132"/>
                </a:lnTo>
                <a:close/>
                <a:moveTo>
                  <a:pt x="1111" y="3059"/>
                </a:moveTo>
                <a:lnTo>
                  <a:pt x="2043" y="2585"/>
                </a:lnTo>
                <a:lnTo>
                  <a:pt x="2043" y="1651"/>
                </a:lnTo>
                <a:lnTo>
                  <a:pt x="1111" y="2122"/>
                </a:lnTo>
                <a:lnTo>
                  <a:pt x="1111" y="3059"/>
                </a:lnTo>
                <a:close/>
                <a:moveTo>
                  <a:pt x="1111" y="99"/>
                </a:moveTo>
                <a:lnTo>
                  <a:pt x="1111" y="1033"/>
                </a:lnTo>
                <a:lnTo>
                  <a:pt x="2043" y="1504"/>
                </a:lnTo>
                <a:lnTo>
                  <a:pt x="2043" y="570"/>
                </a:lnTo>
                <a:lnTo>
                  <a:pt x="1111" y="99"/>
                </a:lnTo>
                <a:close/>
                <a:moveTo>
                  <a:pt x="90" y="570"/>
                </a:moveTo>
                <a:lnTo>
                  <a:pt x="90" y="1504"/>
                </a:lnTo>
                <a:lnTo>
                  <a:pt x="1021" y="1033"/>
                </a:lnTo>
                <a:lnTo>
                  <a:pt x="1021" y="99"/>
                </a:lnTo>
                <a:lnTo>
                  <a:pt x="90" y="570"/>
                </a:lnTo>
                <a:close/>
                <a:moveTo>
                  <a:pt x="143" y="1577"/>
                </a:moveTo>
                <a:lnTo>
                  <a:pt x="1066" y="2046"/>
                </a:lnTo>
                <a:lnTo>
                  <a:pt x="1989" y="1580"/>
                </a:lnTo>
                <a:lnTo>
                  <a:pt x="1066" y="1112"/>
                </a:lnTo>
                <a:lnTo>
                  <a:pt x="143" y="1577"/>
                </a:lnTo>
                <a:close/>
                <a:moveTo>
                  <a:pt x="90" y="3677"/>
                </a:moveTo>
                <a:lnTo>
                  <a:pt x="90" y="4611"/>
                </a:lnTo>
                <a:lnTo>
                  <a:pt x="1021" y="4140"/>
                </a:lnTo>
                <a:lnTo>
                  <a:pt x="1021" y="3206"/>
                </a:lnTo>
                <a:lnTo>
                  <a:pt x="90" y="3677"/>
                </a:lnTo>
                <a:close/>
                <a:moveTo>
                  <a:pt x="143" y="4684"/>
                </a:moveTo>
                <a:lnTo>
                  <a:pt x="1066" y="5153"/>
                </a:lnTo>
                <a:lnTo>
                  <a:pt x="1989" y="4684"/>
                </a:lnTo>
                <a:lnTo>
                  <a:pt x="1066" y="4216"/>
                </a:lnTo>
                <a:lnTo>
                  <a:pt x="143" y="4684"/>
                </a:lnTo>
                <a:close/>
                <a:moveTo>
                  <a:pt x="90" y="6780"/>
                </a:moveTo>
                <a:lnTo>
                  <a:pt x="90" y="7714"/>
                </a:lnTo>
                <a:lnTo>
                  <a:pt x="1021" y="7243"/>
                </a:lnTo>
                <a:lnTo>
                  <a:pt x="1021" y="6309"/>
                </a:lnTo>
                <a:lnTo>
                  <a:pt x="90" y="6780"/>
                </a:lnTo>
                <a:close/>
                <a:moveTo>
                  <a:pt x="143" y="7787"/>
                </a:moveTo>
                <a:lnTo>
                  <a:pt x="1066" y="8256"/>
                </a:lnTo>
                <a:lnTo>
                  <a:pt x="1989" y="7787"/>
                </a:lnTo>
                <a:lnTo>
                  <a:pt x="1066" y="7319"/>
                </a:lnTo>
                <a:lnTo>
                  <a:pt x="143" y="7787"/>
                </a:lnTo>
                <a:close/>
                <a:moveTo>
                  <a:pt x="2043" y="7861"/>
                </a:moveTo>
                <a:lnTo>
                  <a:pt x="1111" y="8332"/>
                </a:lnTo>
                <a:lnTo>
                  <a:pt x="1111" y="9266"/>
                </a:lnTo>
                <a:lnTo>
                  <a:pt x="2043" y="8795"/>
                </a:lnTo>
                <a:lnTo>
                  <a:pt x="2043" y="7861"/>
                </a:lnTo>
                <a:close/>
                <a:moveTo>
                  <a:pt x="90" y="9887"/>
                </a:moveTo>
                <a:lnTo>
                  <a:pt x="90" y="10821"/>
                </a:lnTo>
                <a:lnTo>
                  <a:pt x="1021" y="10350"/>
                </a:lnTo>
                <a:lnTo>
                  <a:pt x="1021" y="9416"/>
                </a:lnTo>
                <a:lnTo>
                  <a:pt x="90" y="9887"/>
                </a:lnTo>
                <a:close/>
                <a:moveTo>
                  <a:pt x="1066" y="11363"/>
                </a:moveTo>
                <a:lnTo>
                  <a:pt x="1989" y="10894"/>
                </a:lnTo>
                <a:lnTo>
                  <a:pt x="1066" y="10426"/>
                </a:lnTo>
                <a:lnTo>
                  <a:pt x="143" y="10894"/>
                </a:lnTo>
                <a:lnTo>
                  <a:pt x="1066" y="11363"/>
                </a:lnTo>
                <a:close/>
                <a:moveTo>
                  <a:pt x="2043" y="10821"/>
                </a:moveTo>
                <a:lnTo>
                  <a:pt x="2043" y="9887"/>
                </a:lnTo>
                <a:lnTo>
                  <a:pt x="1111" y="9416"/>
                </a:lnTo>
                <a:lnTo>
                  <a:pt x="1111" y="10350"/>
                </a:lnTo>
                <a:lnTo>
                  <a:pt x="2043" y="10821"/>
                </a:lnTo>
                <a:close/>
                <a:moveTo>
                  <a:pt x="2088" y="9808"/>
                </a:moveTo>
                <a:lnTo>
                  <a:pt x="3011" y="9340"/>
                </a:lnTo>
                <a:lnTo>
                  <a:pt x="2088" y="8871"/>
                </a:lnTo>
                <a:lnTo>
                  <a:pt x="1165" y="9340"/>
                </a:lnTo>
                <a:lnTo>
                  <a:pt x="2088" y="9808"/>
                </a:lnTo>
                <a:close/>
                <a:moveTo>
                  <a:pt x="3061" y="9416"/>
                </a:moveTo>
                <a:lnTo>
                  <a:pt x="2130" y="9887"/>
                </a:lnTo>
                <a:lnTo>
                  <a:pt x="2130" y="10821"/>
                </a:lnTo>
                <a:lnTo>
                  <a:pt x="3061" y="10350"/>
                </a:lnTo>
                <a:lnTo>
                  <a:pt x="3061" y="9416"/>
                </a:lnTo>
                <a:close/>
                <a:moveTo>
                  <a:pt x="3107" y="11363"/>
                </a:moveTo>
                <a:lnTo>
                  <a:pt x="4029" y="10894"/>
                </a:lnTo>
                <a:lnTo>
                  <a:pt x="3107" y="10426"/>
                </a:lnTo>
                <a:lnTo>
                  <a:pt x="2184" y="10894"/>
                </a:lnTo>
                <a:lnTo>
                  <a:pt x="3107" y="11363"/>
                </a:lnTo>
                <a:close/>
                <a:moveTo>
                  <a:pt x="4086" y="10821"/>
                </a:moveTo>
                <a:lnTo>
                  <a:pt x="4086" y="9887"/>
                </a:lnTo>
                <a:lnTo>
                  <a:pt x="3155" y="9416"/>
                </a:lnTo>
                <a:lnTo>
                  <a:pt x="3155" y="10350"/>
                </a:lnTo>
                <a:lnTo>
                  <a:pt x="4086" y="10821"/>
                </a:lnTo>
                <a:close/>
                <a:moveTo>
                  <a:pt x="4128" y="9808"/>
                </a:moveTo>
                <a:lnTo>
                  <a:pt x="5051" y="9340"/>
                </a:lnTo>
                <a:lnTo>
                  <a:pt x="4128" y="8871"/>
                </a:lnTo>
                <a:lnTo>
                  <a:pt x="3205" y="9340"/>
                </a:lnTo>
                <a:lnTo>
                  <a:pt x="4128" y="9808"/>
                </a:lnTo>
                <a:close/>
                <a:moveTo>
                  <a:pt x="4173" y="9887"/>
                </a:moveTo>
                <a:lnTo>
                  <a:pt x="4173" y="10821"/>
                </a:lnTo>
                <a:lnTo>
                  <a:pt x="5105" y="10350"/>
                </a:lnTo>
                <a:lnTo>
                  <a:pt x="5105" y="9416"/>
                </a:lnTo>
                <a:lnTo>
                  <a:pt x="4173" y="9887"/>
                </a:lnTo>
                <a:close/>
                <a:moveTo>
                  <a:pt x="5150" y="11363"/>
                </a:moveTo>
                <a:lnTo>
                  <a:pt x="6073" y="10894"/>
                </a:lnTo>
                <a:lnTo>
                  <a:pt x="5150" y="10426"/>
                </a:lnTo>
                <a:lnTo>
                  <a:pt x="4227" y="10894"/>
                </a:lnTo>
                <a:lnTo>
                  <a:pt x="5150" y="11363"/>
                </a:lnTo>
                <a:close/>
                <a:moveTo>
                  <a:pt x="6126" y="10821"/>
                </a:moveTo>
                <a:lnTo>
                  <a:pt x="6126" y="9887"/>
                </a:lnTo>
                <a:lnTo>
                  <a:pt x="5195" y="9416"/>
                </a:lnTo>
                <a:lnTo>
                  <a:pt x="5195" y="10350"/>
                </a:lnTo>
                <a:lnTo>
                  <a:pt x="6126" y="10821"/>
                </a:lnTo>
                <a:close/>
                <a:moveTo>
                  <a:pt x="6171" y="9808"/>
                </a:moveTo>
                <a:lnTo>
                  <a:pt x="7094" y="9340"/>
                </a:lnTo>
                <a:lnTo>
                  <a:pt x="6171" y="8871"/>
                </a:lnTo>
                <a:lnTo>
                  <a:pt x="5249" y="9340"/>
                </a:lnTo>
                <a:lnTo>
                  <a:pt x="6171" y="9808"/>
                </a:lnTo>
                <a:close/>
                <a:moveTo>
                  <a:pt x="6217" y="9887"/>
                </a:moveTo>
                <a:lnTo>
                  <a:pt x="6217" y="10821"/>
                </a:lnTo>
                <a:lnTo>
                  <a:pt x="7148" y="10350"/>
                </a:lnTo>
                <a:lnTo>
                  <a:pt x="7148" y="9416"/>
                </a:lnTo>
                <a:lnTo>
                  <a:pt x="6217" y="9887"/>
                </a:lnTo>
                <a:close/>
                <a:moveTo>
                  <a:pt x="7193" y="11363"/>
                </a:moveTo>
                <a:lnTo>
                  <a:pt x="8116" y="10894"/>
                </a:lnTo>
                <a:lnTo>
                  <a:pt x="7193" y="10426"/>
                </a:lnTo>
                <a:lnTo>
                  <a:pt x="6270" y="10894"/>
                </a:lnTo>
                <a:lnTo>
                  <a:pt x="7193" y="11363"/>
                </a:lnTo>
                <a:close/>
                <a:moveTo>
                  <a:pt x="8169" y="9887"/>
                </a:moveTo>
                <a:lnTo>
                  <a:pt x="7238" y="9416"/>
                </a:lnTo>
                <a:lnTo>
                  <a:pt x="7238" y="10350"/>
                </a:lnTo>
                <a:lnTo>
                  <a:pt x="8169" y="10821"/>
                </a:lnTo>
                <a:lnTo>
                  <a:pt x="8169" y="9887"/>
                </a:lnTo>
                <a:close/>
                <a:moveTo>
                  <a:pt x="8169" y="8798"/>
                </a:moveTo>
                <a:lnTo>
                  <a:pt x="8169" y="7864"/>
                </a:lnTo>
                <a:lnTo>
                  <a:pt x="7238" y="8335"/>
                </a:lnTo>
                <a:lnTo>
                  <a:pt x="7238" y="9269"/>
                </a:lnTo>
                <a:lnTo>
                  <a:pt x="8169" y="8798"/>
                </a:lnTo>
                <a:close/>
                <a:moveTo>
                  <a:pt x="8169" y="6780"/>
                </a:moveTo>
                <a:lnTo>
                  <a:pt x="7238" y="6309"/>
                </a:lnTo>
                <a:lnTo>
                  <a:pt x="7238" y="7243"/>
                </a:lnTo>
                <a:lnTo>
                  <a:pt x="8169" y="7714"/>
                </a:lnTo>
                <a:lnTo>
                  <a:pt x="8169" y="6780"/>
                </a:lnTo>
                <a:close/>
                <a:moveTo>
                  <a:pt x="8169" y="5692"/>
                </a:moveTo>
                <a:lnTo>
                  <a:pt x="8169" y="4758"/>
                </a:lnTo>
                <a:lnTo>
                  <a:pt x="7238" y="5229"/>
                </a:lnTo>
                <a:lnTo>
                  <a:pt x="7238" y="6162"/>
                </a:lnTo>
                <a:lnTo>
                  <a:pt x="8169" y="5692"/>
                </a:lnTo>
                <a:close/>
                <a:moveTo>
                  <a:pt x="8169" y="3677"/>
                </a:moveTo>
                <a:lnTo>
                  <a:pt x="7238" y="3206"/>
                </a:lnTo>
                <a:lnTo>
                  <a:pt x="7238" y="4140"/>
                </a:lnTo>
                <a:lnTo>
                  <a:pt x="8169" y="4611"/>
                </a:lnTo>
                <a:lnTo>
                  <a:pt x="8169" y="3677"/>
                </a:lnTo>
                <a:close/>
                <a:moveTo>
                  <a:pt x="8169" y="2585"/>
                </a:moveTo>
                <a:lnTo>
                  <a:pt x="8169" y="1651"/>
                </a:lnTo>
                <a:lnTo>
                  <a:pt x="7238" y="2122"/>
                </a:lnTo>
                <a:lnTo>
                  <a:pt x="7238" y="3056"/>
                </a:lnTo>
                <a:lnTo>
                  <a:pt x="8169" y="2585"/>
                </a:lnTo>
                <a:close/>
                <a:moveTo>
                  <a:pt x="8169" y="1507"/>
                </a:moveTo>
                <a:lnTo>
                  <a:pt x="8169" y="570"/>
                </a:lnTo>
                <a:lnTo>
                  <a:pt x="7238" y="99"/>
                </a:lnTo>
                <a:lnTo>
                  <a:pt x="7238" y="1036"/>
                </a:lnTo>
                <a:lnTo>
                  <a:pt x="8169" y="1507"/>
                </a:lnTo>
                <a:close/>
              </a:path>
            </a:pathLst>
          </a:custGeom>
          <a:solidFill>
            <a:schemeClr val="accent1"/>
          </a:solidFill>
          <a:ln>
            <a:noFill/>
          </a:ln>
          <a:effectLst/>
        </p:spPr>
        <p:txBody>
          <a:bodyPr wrap="none" anchor="ctr"/>
          <a:lstStyle/>
          <a:p>
            <a:endParaRPr lang="en-US" dirty="0">
              <a:latin typeface="CiscoSansTT Light" panose="020B0503020201020303" pitchFamily="34" charset="0"/>
            </a:endParaRPr>
          </a:p>
        </p:txBody>
      </p:sp>
      <p:sp>
        <p:nvSpPr>
          <p:cNvPr id="47" name="Freeform 1">
            <a:extLst>
              <a:ext uri="{FF2B5EF4-FFF2-40B4-BE49-F238E27FC236}">
                <a16:creationId xmlns:a16="http://schemas.microsoft.com/office/drawing/2014/main" id="{1554AF9D-E0E2-4705-B3A3-EECC7FDAE8BA}"/>
              </a:ext>
            </a:extLst>
          </p:cNvPr>
          <p:cNvSpPr>
            <a:spLocks noChangeAspect="1" noChangeArrowheads="1"/>
          </p:cNvSpPr>
          <p:nvPr userDrawn="1"/>
        </p:nvSpPr>
        <p:spPr bwMode="white">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Tree>
    <p:extLst>
      <p:ext uri="{BB962C8B-B14F-4D97-AF65-F5344CB8AC3E}">
        <p14:creationId xmlns:p14="http://schemas.microsoft.com/office/powerpoint/2010/main" val="19870530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gue 3">
    <p:bg>
      <p:bgPr>
        <a:solidFill>
          <a:schemeClr val="tx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4D76B5E-F04F-5F49-8958-97B50A83EE74}"/>
              </a:ext>
            </a:extLst>
          </p:cNvPr>
          <p:cNvSpPr/>
          <p:nvPr userDrawn="1"/>
        </p:nvSpPr>
        <p:spPr>
          <a:xfrm>
            <a:off x="0" y="0"/>
            <a:ext cx="9143999" cy="51435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iscoSansTT Light" panose="020B0503020201020303" pitchFamily="34" charset="0"/>
            </a:endParaRPr>
          </a:p>
        </p:txBody>
      </p:sp>
      <p:sp>
        <p:nvSpPr>
          <p:cNvPr id="42" name="Title 7"/>
          <p:cNvSpPr>
            <a:spLocks noGrp="1"/>
          </p:cNvSpPr>
          <p:nvPr>
            <p:ph type="title" hasCustomPrompt="1"/>
          </p:nvPr>
        </p:nvSpPr>
        <p:spPr bwMode="white">
          <a:xfrm>
            <a:off x="420010" y="1291590"/>
            <a:ext cx="4754880" cy="2560320"/>
          </a:xfrm>
        </p:spPr>
        <p:txBody>
          <a:bodyPr anchor="ct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stStyle>
          <a:p>
            <a:r>
              <a:rPr lang="en-US" dirty="0"/>
              <a:t>Segue</a:t>
            </a:r>
          </a:p>
        </p:txBody>
      </p:sp>
      <p:sp>
        <p:nvSpPr>
          <p:cNvPr id="48" name="Freeform 1">
            <a:extLst>
              <a:ext uri="{FF2B5EF4-FFF2-40B4-BE49-F238E27FC236}">
                <a16:creationId xmlns:a16="http://schemas.microsoft.com/office/drawing/2014/main" id="{61AB8978-50BC-4FD3-9AE9-19172AFEDD49}"/>
              </a:ext>
            </a:extLst>
          </p:cNvPr>
          <p:cNvSpPr>
            <a:spLocks noChangeAspect="1" noChangeArrowheads="1"/>
          </p:cNvSpPr>
          <p:nvPr userDrawn="1"/>
        </p:nvSpPr>
        <p:spPr bwMode="white">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
        <p:nvSpPr>
          <p:cNvPr id="6" name="Freeform 1">
            <a:extLst>
              <a:ext uri="{FF2B5EF4-FFF2-40B4-BE49-F238E27FC236}">
                <a16:creationId xmlns:a16="http://schemas.microsoft.com/office/drawing/2014/main" id="{FA94C286-B458-4239-8F9C-DF2CEAEEC2B1}"/>
              </a:ext>
            </a:extLst>
          </p:cNvPr>
          <p:cNvSpPr>
            <a:spLocks noChangeAspect="1" noChangeArrowheads="1"/>
          </p:cNvSpPr>
          <p:nvPr userDrawn="1"/>
        </p:nvSpPr>
        <p:spPr bwMode="auto">
          <a:xfrm>
            <a:off x="5428815" y="0"/>
            <a:ext cx="3715185" cy="5148072"/>
          </a:xfrm>
          <a:custGeom>
            <a:avLst/>
            <a:gdLst>
              <a:gd name="T0" fmla="*/ 2498 w 8256"/>
              <a:gd name="T1" fmla="*/ 5150 h 11437"/>
              <a:gd name="T2" fmla="*/ 1739 w 8256"/>
              <a:gd name="T3" fmla="*/ 1654 h 11437"/>
              <a:gd name="T4" fmla="*/ 2955 w 8256"/>
              <a:gd name="T5" fmla="*/ 4049 h 11437"/>
              <a:gd name="T6" fmla="*/ 3694 w 8256"/>
              <a:gd name="T7" fmla="*/ 6907 h 11437"/>
              <a:gd name="T8" fmla="*/ 4389 w 8256"/>
              <a:gd name="T9" fmla="*/ 6221 h 11437"/>
              <a:gd name="T10" fmla="*/ 4964 w 8256"/>
              <a:gd name="T11" fmla="*/ 4425 h 11437"/>
              <a:gd name="T12" fmla="*/ 4716 w 8256"/>
              <a:gd name="T13" fmla="*/ 6947 h 11437"/>
              <a:gd name="T14" fmla="*/ 5453 w 8256"/>
              <a:gd name="T15" fmla="*/ 3700 h 11437"/>
              <a:gd name="T16" fmla="*/ 3003 w 8256"/>
              <a:gd name="T17" fmla="*/ 0 h 11437"/>
              <a:gd name="T18" fmla="*/ 3655 w 8256"/>
              <a:gd name="T19" fmla="*/ 3268 h 11437"/>
              <a:gd name="T20" fmla="*/ 3088 w 8256"/>
              <a:gd name="T21" fmla="*/ 3558 h 11437"/>
              <a:gd name="T22" fmla="*/ 4420 w 8256"/>
              <a:gd name="T23" fmla="*/ 587 h 11437"/>
              <a:gd name="T24" fmla="*/ 2537 w 8256"/>
              <a:gd name="T25" fmla="*/ 1800 h 11437"/>
              <a:gd name="T26" fmla="*/ 2196 w 8256"/>
              <a:gd name="T27" fmla="*/ 8318 h 11437"/>
              <a:gd name="T28" fmla="*/ 7860 w 8256"/>
              <a:gd name="T29" fmla="*/ 6348 h 11437"/>
              <a:gd name="T30" fmla="*/ 7222 w 8256"/>
              <a:gd name="T31" fmla="*/ 6913 h 11437"/>
              <a:gd name="T32" fmla="*/ 7321 w 8256"/>
              <a:gd name="T33" fmla="*/ 9131 h 11437"/>
              <a:gd name="T34" fmla="*/ 7606 w 8256"/>
              <a:gd name="T35" fmla="*/ 5869 h 11437"/>
              <a:gd name="T36" fmla="*/ 6390 w 8256"/>
              <a:gd name="T37" fmla="*/ 0 h 11437"/>
              <a:gd name="T38" fmla="*/ 1397 w 8256"/>
              <a:gd name="T39" fmla="*/ 6470 h 11437"/>
              <a:gd name="T40" fmla="*/ 7411 w 8256"/>
              <a:gd name="T41" fmla="*/ 4337 h 11437"/>
              <a:gd name="T42" fmla="*/ 6237 w 8256"/>
              <a:gd name="T43" fmla="*/ 5804 h 11437"/>
              <a:gd name="T44" fmla="*/ 7013 w 8256"/>
              <a:gd name="T45" fmla="*/ 6588 h 11437"/>
              <a:gd name="T46" fmla="*/ 4149 w 8256"/>
              <a:gd name="T47" fmla="*/ 5761 h 11437"/>
              <a:gd name="T48" fmla="*/ 1620 w 8256"/>
              <a:gd name="T49" fmla="*/ 6345 h 11437"/>
              <a:gd name="T50" fmla="*/ 6124 w 8256"/>
              <a:gd name="T51" fmla="*/ 1180 h 11437"/>
              <a:gd name="T52" fmla="*/ 2179 w 8256"/>
              <a:gd name="T53" fmla="*/ 8959 h 11437"/>
              <a:gd name="T54" fmla="*/ 7580 w 8256"/>
              <a:gd name="T55" fmla="*/ 4058 h 11437"/>
              <a:gd name="T56" fmla="*/ 4598 w 8256"/>
              <a:gd name="T57" fmla="*/ 10491 h 11437"/>
              <a:gd name="T58" fmla="*/ 5819 w 8256"/>
              <a:gd name="T59" fmla="*/ 11050 h 11437"/>
              <a:gd name="T60" fmla="*/ 6167 w 8256"/>
              <a:gd name="T61" fmla="*/ 11436 h 11437"/>
              <a:gd name="T62" fmla="*/ 6268 w 8256"/>
              <a:gd name="T63" fmla="*/ 9032 h 11437"/>
              <a:gd name="T64" fmla="*/ 2303 w 8256"/>
              <a:gd name="T65" fmla="*/ 9915 h 11437"/>
              <a:gd name="T66" fmla="*/ 3584 w 8256"/>
              <a:gd name="T67" fmla="*/ 11069 h 11437"/>
              <a:gd name="T68" fmla="*/ 7990 w 8256"/>
              <a:gd name="T69" fmla="*/ 9424 h 11437"/>
              <a:gd name="T70" fmla="*/ 8252 w 8256"/>
              <a:gd name="T71" fmla="*/ 6052 h 11437"/>
              <a:gd name="T72" fmla="*/ 8097 w 8256"/>
              <a:gd name="T73" fmla="*/ 1854 h 11437"/>
              <a:gd name="T74" fmla="*/ 8097 w 8256"/>
              <a:gd name="T75" fmla="*/ 6526 h 11437"/>
              <a:gd name="T76" fmla="*/ 7823 w 8256"/>
              <a:gd name="T77" fmla="*/ 9641 h 11437"/>
              <a:gd name="T78" fmla="*/ 2038 w 8256"/>
              <a:gd name="T79" fmla="*/ 11233 h 11437"/>
              <a:gd name="T80" fmla="*/ 1383 w 8256"/>
              <a:gd name="T81" fmla="*/ 5342 h 11437"/>
              <a:gd name="T82" fmla="*/ 8162 w 8256"/>
              <a:gd name="T83" fmla="*/ 7113 h 11437"/>
              <a:gd name="T84" fmla="*/ 5453 w 8256"/>
              <a:gd name="T85" fmla="*/ 8744 h 11437"/>
              <a:gd name="T86" fmla="*/ 5822 w 8256"/>
              <a:gd name="T87" fmla="*/ 6715 h 11437"/>
              <a:gd name="T88" fmla="*/ 5845 w 8256"/>
              <a:gd name="T89" fmla="*/ 7364 h 11437"/>
              <a:gd name="T90" fmla="*/ 5865 w 8256"/>
              <a:gd name="T91" fmla="*/ 8253 h 11437"/>
              <a:gd name="T92" fmla="*/ 1623 w 8256"/>
              <a:gd name="T93" fmla="*/ 4061 h 11437"/>
              <a:gd name="T94" fmla="*/ 2749 w 8256"/>
              <a:gd name="T95" fmla="*/ 9385 h 11437"/>
              <a:gd name="T96" fmla="*/ 3864 w 8256"/>
              <a:gd name="T97" fmla="*/ 9492 h 11437"/>
              <a:gd name="T98" fmla="*/ 909 w 8256"/>
              <a:gd name="T99" fmla="*/ 8002 h 11437"/>
              <a:gd name="T100" fmla="*/ 404 w 8256"/>
              <a:gd name="T101" fmla="*/ 9004 h 11437"/>
              <a:gd name="T102" fmla="*/ 1730 w 8256"/>
              <a:gd name="T103" fmla="*/ 9004 h 11437"/>
              <a:gd name="T104" fmla="*/ 6423 w 8256"/>
              <a:gd name="T105" fmla="*/ 9895 h 11437"/>
              <a:gd name="T106" fmla="*/ 6708 w 8256"/>
              <a:gd name="T107" fmla="*/ 4326 h 11437"/>
              <a:gd name="T108" fmla="*/ 263 w 8256"/>
              <a:gd name="T109" fmla="*/ 1312 h 1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56" h="11437">
                <a:moveTo>
                  <a:pt x="2007" y="3505"/>
                </a:moveTo>
                <a:cubicBezTo>
                  <a:pt x="1629" y="3505"/>
                  <a:pt x="1321" y="3194"/>
                  <a:pt x="1321" y="2813"/>
                </a:cubicBezTo>
                <a:cubicBezTo>
                  <a:pt x="1321" y="2432"/>
                  <a:pt x="1629" y="2122"/>
                  <a:pt x="2007" y="2122"/>
                </a:cubicBezTo>
                <a:cubicBezTo>
                  <a:pt x="2385" y="2122"/>
                  <a:pt x="2693" y="2430"/>
                  <a:pt x="2693" y="2813"/>
                </a:cubicBezTo>
                <a:cubicBezTo>
                  <a:pt x="2695" y="3197"/>
                  <a:pt x="2388" y="3505"/>
                  <a:pt x="2007" y="3505"/>
                </a:cubicBezTo>
                <a:close/>
                <a:moveTo>
                  <a:pt x="2371" y="5277"/>
                </a:moveTo>
                <a:cubicBezTo>
                  <a:pt x="2371" y="5209"/>
                  <a:pt x="2427" y="5153"/>
                  <a:pt x="2498" y="5150"/>
                </a:cubicBezTo>
                <a:cubicBezTo>
                  <a:pt x="2568" y="5150"/>
                  <a:pt x="2625" y="5206"/>
                  <a:pt x="2625" y="5277"/>
                </a:cubicBezTo>
                <a:cubicBezTo>
                  <a:pt x="2625" y="5348"/>
                  <a:pt x="2569" y="5404"/>
                  <a:pt x="2498" y="5404"/>
                </a:cubicBezTo>
                <a:cubicBezTo>
                  <a:pt x="2428" y="5404"/>
                  <a:pt x="2371" y="5348"/>
                  <a:pt x="2371" y="5277"/>
                </a:cubicBezTo>
                <a:close/>
                <a:moveTo>
                  <a:pt x="1507" y="1888"/>
                </a:moveTo>
                <a:cubicBezTo>
                  <a:pt x="1380" y="1888"/>
                  <a:pt x="1276" y="1783"/>
                  <a:pt x="1276" y="1654"/>
                </a:cubicBezTo>
                <a:cubicBezTo>
                  <a:pt x="1276" y="1524"/>
                  <a:pt x="1380" y="1419"/>
                  <a:pt x="1507" y="1419"/>
                </a:cubicBezTo>
                <a:cubicBezTo>
                  <a:pt x="1634" y="1419"/>
                  <a:pt x="1739" y="1524"/>
                  <a:pt x="1739" y="1654"/>
                </a:cubicBezTo>
                <a:cubicBezTo>
                  <a:pt x="1739" y="1783"/>
                  <a:pt x="1634" y="1888"/>
                  <a:pt x="1507" y="1888"/>
                </a:cubicBezTo>
                <a:close/>
                <a:moveTo>
                  <a:pt x="1829" y="4600"/>
                </a:moveTo>
                <a:cubicBezTo>
                  <a:pt x="1829" y="4529"/>
                  <a:pt x="1886" y="4473"/>
                  <a:pt x="1956" y="4473"/>
                </a:cubicBezTo>
                <a:cubicBezTo>
                  <a:pt x="2027" y="4473"/>
                  <a:pt x="2083" y="4529"/>
                  <a:pt x="2083" y="4600"/>
                </a:cubicBezTo>
                <a:cubicBezTo>
                  <a:pt x="2083" y="4670"/>
                  <a:pt x="2027" y="4727"/>
                  <a:pt x="1956" y="4727"/>
                </a:cubicBezTo>
                <a:cubicBezTo>
                  <a:pt x="1886" y="4727"/>
                  <a:pt x="1829" y="4670"/>
                  <a:pt x="1829" y="4600"/>
                </a:cubicBezTo>
                <a:close/>
                <a:moveTo>
                  <a:pt x="2955" y="4049"/>
                </a:moveTo>
                <a:cubicBezTo>
                  <a:pt x="2955" y="4258"/>
                  <a:pt x="2789" y="4425"/>
                  <a:pt x="2583" y="4425"/>
                </a:cubicBezTo>
                <a:cubicBezTo>
                  <a:pt x="2377" y="4425"/>
                  <a:pt x="2210" y="4255"/>
                  <a:pt x="2210" y="4049"/>
                </a:cubicBezTo>
                <a:cubicBezTo>
                  <a:pt x="2210" y="3841"/>
                  <a:pt x="2377" y="3674"/>
                  <a:pt x="2583" y="3674"/>
                </a:cubicBezTo>
                <a:cubicBezTo>
                  <a:pt x="2789" y="3674"/>
                  <a:pt x="2955" y="3843"/>
                  <a:pt x="2955" y="4049"/>
                </a:cubicBezTo>
                <a:close/>
                <a:moveTo>
                  <a:pt x="3497" y="6907"/>
                </a:moveTo>
                <a:cubicBezTo>
                  <a:pt x="3497" y="6851"/>
                  <a:pt x="3542" y="6808"/>
                  <a:pt x="3596" y="6805"/>
                </a:cubicBezTo>
                <a:cubicBezTo>
                  <a:pt x="3649" y="6805"/>
                  <a:pt x="3694" y="6851"/>
                  <a:pt x="3694" y="6907"/>
                </a:cubicBezTo>
                <a:cubicBezTo>
                  <a:pt x="3694" y="6963"/>
                  <a:pt x="3652" y="7009"/>
                  <a:pt x="3596" y="7009"/>
                </a:cubicBezTo>
                <a:cubicBezTo>
                  <a:pt x="3542" y="7009"/>
                  <a:pt x="3497" y="6963"/>
                  <a:pt x="3497" y="6907"/>
                </a:cubicBezTo>
                <a:close/>
                <a:moveTo>
                  <a:pt x="4389" y="6221"/>
                </a:moveTo>
                <a:cubicBezTo>
                  <a:pt x="4389" y="6281"/>
                  <a:pt x="4341" y="6329"/>
                  <a:pt x="4281" y="6329"/>
                </a:cubicBezTo>
                <a:cubicBezTo>
                  <a:pt x="4222" y="6329"/>
                  <a:pt x="4174" y="6281"/>
                  <a:pt x="4174" y="6221"/>
                </a:cubicBezTo>
                <a:cubicBezTo>
                  <a:pt x="4174" y="6162"/>
                  <a:pt x="4222" y="6114"/>
                  <a:pt x="4281" y="6114"/>
                </a:cubicBezTo>
                <a:cubicBezTo>
                  <a:pt x="4341" y="6114"/>
                  <a:pt x="4389" y="6162"/>
                  <a:pt x="4389" y="6221"/>
                </a:cubicBezTo>
                <a:close/>
                <a:moveTo>
                  <a:pt x="1990" y="714"/>
                </a:moveTo>
                <a:cubicBezTo>
                  <a:pt x="1990" y="1005"/>
                  <a:pt x="1756" y="1242"/>
                  <a:pt x="1465" y="1242"/>
                </a:cubicBezTo>
                <a:cubicBezTo>
                  <a:pt x="1174" y="1242"/>
                  <a:pt x="940" y="1005"/>
                  <a:pt x="940" y="714"/>
                </a:cubicBezTo>
                <a:cubicBezTo>
                  <a:pt x="940" y="423"/>
                  <a:pt x="1174" y="186"/>
                  <a:pt x="1465" y="186"/>
                </a:cubicBezTo>
                <a:cubicBezTo>
                  <a:pt x="1756" y="186"/>
                  <a:pt x="1990" y="423"/>
                  <a:pt x="1990" y="714"/>
                </a:cubicBezTo>
                <a:close/>
                <a:moveTo>
                  <a:pt x="4112" y="3570"/>
                </a:moveTo>
                <a:cubicBezTo>
                  <a:pt x="4581" y="3570"/>
                  <a:pt x="4962" y="3953"/>
                  <a:pt x="4964" y="4425"/>
                </a:cubicBezTo>
                <a:cubicBezTo>
                  <a:pt x="4964" y="4896"/>
                  <a:pt x="4583" y="5280"/>
                  <a:pt x="4112" y="5280"/>
                </a:cubicBezTo>
                <a:cubicBezTo>
                  <a:pt x="3641" y="5280"/>
                  <a:pt x="3260" y="4896"/>
                  <a:pt x="3260" y="4425"/>
                </a:cubicBezTo>
                <a:cubicBezTo>
                  <a:pt x="3260" y="3953"/>
                  <a:pt x="3641" y="3570"/>
                  <a:pt x="4112" y="3570"/>
                </a:cubicBezTo>
                <a:close/>
                <a:moveTo>
                  <a:pt x="4397" y="7268"/>
                </a:moveTo>
                <a:cubicBezTo>
                  <a:pt x="4222" y="7268"/>
                  <a:pt x="4078" y="7124"/>
                  <a:pt x="4078" y="6947"/>
                </a:cubicBezTo>
                <a:cubicBezTo>
                  <a:pt x="4078" y="6769"/>
                  <a:pt x="4219" y="6625"/>
                  <a:pt x="4397" y="6625"/>
                </a:cubicBezTo>
                <a:cubicBezTo>
                  <a:pt x="4572" y="6625"/>
                  <a:pt x="4716" y="6770"/>
                  <a:pt x="4716" y="6947"/>
                </a:cubicBezTo>
                <a:cubicBezTo>
                  <a:pt x="4716" y="7125"/>
                  <a:pt x="4575" y="7268"/>
                  <a:pt x="4397" y="7268"/>
                </a:cubicBezTo>
                <a:close/>
                <a:moveTo>
                  <a:pt x="5577" y="5277"/>
                </a:moveTo>
                <a:cubicBezTo>
                  <a:pt x="5343" y="5277"/>
                  <a:pt x="5153" y="5088"/>
                  <a:pt x="5153" y="4851"/>
                </a:cubicBezTo>
                <a:cubicBezTo>
                  <a:pt x="5153" y="4617"/>
                  <a:pt x="5343" y="4425"/>
                  <a:pt x="5577" y="4425"/>
                </a:cubicBezTo>
                <a:cubicBezTo>
                  <a:pt x="5811" y="4425"/>
                  <a:pt x="6000" y="4617"/>
                  <a:pt x="6000" y="4851"/>
                </a:cubicBezTo>
                <a:cubicBezTo>
                  <a:pt x="6000" y="5085"/>
                  <a:pt x="5811" y="5277"/>
                  <a:pt x="5577" y="5277"/>
                </a:cubicBezTo>
                <a:close/>
                <a:moveTo>
                  <a:pt x="5453" y="3700"/>
                </a:moveTo>
                <a:cubicBezTo>
                  <a:pt x="5165" y="3700"/>
                  <a:pt x="4931" y="3465"/>
                  <a:pt x="4931" y="3175"/>
                </a:cubicBezTo>
                <a:cubicBezTo>
                  <a:pt x="4931" y="2884"/>
                  <a:pt x="5166" y="2650"/>
                  <a:pt x="5453" y="2650"/>
                </a:cubicBezTo>
                <a:cubicBezTo>
                  <a:pt x="5741" y="2650"/>
                  <a:pt x="5975" y="2884"/>
                  <a:pt x="5975" y="3175"/>
                </a:cubicBezTo>
                <a:cubicBezTo>
                  <a:pt x="5975" y="3465"/>
                  <a:pt x="5740" y="3700"/>
                  <a:pt x="5453" y="3700"/>
                </a:cubicBezTo>
                <a:close/>
                <a:moveTo>
                  <a:pt x="3522" y="584"/>
                </a:moveTo>
                <a:cubicBezTo>
                  <a:pt x="3234" y="584"/>
                  <a:pt x="3000" y="350"/>
                  <a:pt x="3000" y="59"/>
                </a:cubicBezTo>
                <a:cubicBezTo>
                  <a:pt x="3000" y="40"/>
                  <a:pt x="3000" y="20"/>
                  <a:pt x="3003" y="0"/>
                </a:cubicBezTo>
                <a:lnTo>
                  <a:pt x="4042" y="0"/>
                </a:lnTo>
                <a:cubicBezTo>
                  <a:pt x="4044" y="20"/>
                  <a:pt x="4044" y="40"/>
                  <a:pt x="4044" y="59"/>
                </a:cubicBezTo>
                <a:cubicBezTo>
                  <a:pt x="4044" y="350"/>
                  <a:pt x="3810" y="584"/>
                  <a:pt x="3522" y="584"/>
                </a:cubicBezTo>
                <a:close/>
                <a:moveTo>
                  <a:pt x="3556" y="3166"/>
                </a:moveTo>
                <a:cubicBezTo>
                  <a:pt x="3556" y="3110"/>
                  <a:pt x="3601" y="3065"/>
                  <a:pt x="3655" y="3065"/>
                </a:cubicBezTo>
                <a:cubicBezTo>
                  <a:pt x="3709" y="3065"/>
                  <a:pt x="3754" y="3109"/>
                  <a:pt x="3754" y="3166"/>
                </a:cubicBezTo>
                <a:cubicBezTo>
                  <a:pt x="3754" y="3222"/>
                  <a:pt x="3711" y="3268"/>
                  <a:pt x="3655" y="3268"/>
                </a:cubicBezTo>
                <a:cubicBezTo>
                  <a:pt x="3601" y="3268"/>
                  <a:pt x="3556" y="3223"/>
                  <a:pt x="3556" y="3166"/>
                </a:cubicBezTo>
                <a:close/>
                <a:moveTo>
                  <a:pt x="3398" y="2108"/>
                </a:moveTo>
                <a:cubicBezTo>
                  <a:pt x="3398" y="1668"/>
                  <a:pt x="3754" y="1309"/>
                  <a:pt x="4194" y="1309"/>
                </a:cubicBezTo>
                <a:cubicBezTo>
                  <a:pt x="4634" y="1309"/>
                  <a:pt x="4990" y="1668"/>
                  <a:pt x="4990" y="2108"/>
                </a:cubicBezTo>
                <a:cubicBezTo>
                  <a:pt x="4990" y="2548"/>
                  <a:pt x="4631" y="2907"/>
                  <a:pt x="4194" y="2907"/>
                </a:cubicBezTo>
                <a:cubicBezTo>
                  <a:pt x="3754" y="2907"/>
                  <a:pt x="3398" y="2548"/>
                  <a:pt x="3398" y="2108"/>
                </a:cubicBezTo>
                <a:close/>
                <a:moveTo>
                  <a:pt x="3088" y="3558"/>
                </a:moveTo>
                <a:cubicBezTo>
                  <a:pt x="2995" y="3558"/>
                  <a:pt x="2918" y="3479"/>
                  <a:pt x="2916" y="3386"/>
                </a:cubicBezTo>
                <a:cubicBezTo>
                  <a:pt x="2916" y="3290"/>
                  <a:pt x="2992" y="3214"/>
                  <a:pt x="3088" y="3214"/>
                </a:cubicBezTo>
                <a:cubicBezTo>
                  <a:pt x="3184" y="3214"/>
                  <a:pt x="3260" y="3290"/>
                  <a:pt x="3260" y="3386"/>
                </a:cubicBezTo>
                <a:cubicBezTo>
                  <a:pt x="3260" y="3482"/>
                  <a:pt x="3184" y="3558"/>
                  <a:pt x="3088" y="3558"/>
                </a:cubicBezTo>
                <a:close/>
                <a:moveTo>
                  <a:pt x="5464" y="587"/>
                </a:moveTo>
                <a:cubicBezTo>
                  <a:pt x="5464" y="878"/>
                  <a:pt x="5230" y="1112"/>
                  <a:pt x="4942" y="1112"/>
                </a:cubicBezTo>
                <a:cubicBezTo>
                  <a:pt x="4654" y="1112"/>
                  <a:pt x="4420" y="878"/>
                  <a:pt x="4420" y="587"/>
                </a:cubicBezTo>
                <a:cubicBezTo>
                  <a:pt x="4420" y="296"/>
                  <a:pt x="4654" y="62"/>
                  <a:pt x="4942" y="62"/>
                </a:cubicBezTo>
                <a:cubicBezTo>
                  <a:pt x="5230" y="62"/>
                  <a:pt x="5464" y="296"/>
                  <a:pt x="5464" y="587"/>
                </a:cubicBezTo>
                <a:close/>
                <a:moveTo>
                  <a:pt x="2537" y="1800"/>
                </a:moveTo>
                <a:cubicBezTo>
                  <a:pt x="2537" y="1654"/>
                  <a:pt x="2656" y="1535"/>
                  <a:pt x="2800" y="1535"/>
                </a:cubicBezTo>
                <a:cubicBezTo>
                  <a:pt x="2944" y="1535"/>
                  <a:pt x="3062" y="1653"/>
                  <a:pt x="3062" y="1800"/>
                </a:cubicBezTo>
                <a:cubicBezTo>
                  <a:pt x="3062" y="1946"/>
                  <a:pt x="2947" y="2066"/>
                  <a:pt x="2800" y="2066"/>
                </a:cubicBezTo>
                <a:cubicBezTo>
                  <a:pt x="2656" y="2066"/>
                  <a:pt x="2537" y="1947"/>
                  <a:pt x="2537" y="1800"/>
                </a:cubicBezTo>
                <a:close/>
                <a:moveTo>
                  <a:pt x="2670" y="643"/>
                </a:moveTo>
                <a:cubicBezTo>
                  <a:pt x="2797" y="643"/>
                  <a:pt x="2901" y="751"/>
                  <a:pt x="2904" y="878"/>
                </a:cubicBezTo>
                <a:cubicBezTo>
                  <a:pt x="2904" y="1007"/>
                  <a:pt x="2800" y="1112"/>
                  <a:pt x="2670" y="1112"/>
                </a:cubicBezTo>
                <a:cubicBezTo>
                  <a:pt x="2540" y="1112"/>
                  <a:pt x="2436" y="1007"/>
                  <a:pt x="2436" y="878"/>
                </a:cubicBezTo>
                <a:cubicBezTo>
                  <a:pt x="2436" y="748"/>
                  <a:pt x="2540" y="643"/>
                  <a:pt x="2670" y="643"/>
                </a:cubicBezTo>
                <a:close/>
                <a:moveTo>
                  <a:pt x="2487" y="8024"/>
                </a:moveTo>
                <a:cubicBezTo>
                  <a:pt x="2487" y="8188"/>
                  <a:pt x="2357" y="8318"/>
                  <a:pt x="2196" y="8318"/>
                </a:cubicBezTo>
                <a:cubicBezTo>
                  <a:pt x="2035" y="8318"/>
                  <a:pt x="1905" y="8185"/>
                  <a:pt x="1905" y="8024"/>
                </a:cubicBezTo>
                <a:cubicBezTo>
                  <a:pt x="1905" y="7861"/>
                  <a:pt x="2035" y="7731"/>
                  <a:pt x="2196" y="7731"/>
                </a:cubicBezTo>
                <a:cubicBezTo>
                  <a:pt x="2357" y="7731"/>
                  <a:pt x="2487" y="7864"/>
                  <a:pt x="2487" y="8024"/>
                </a:cubicBezTo>
                <a:close/>
                <a:moveTo>
                  <a:pt x="7580" y="6628"/>
                </a:moveTo>
                <a:cubicBezTo>
                  <a:pt x="7425" y="6628"/>
                  <a:pt x="7301" y="6503"/>
                  <a:pt x="7301" y="6348"/>
                </a:cubicBezTo>
                <a:cubicBezTo>
                  <a:pt x="7301" y="6193"/>
                  <a:pt x="7425" y="6069"/>
                  <a:pt x="7580" y="6069"/>
                </a:cubicBezTo>
                <a:cubicBezTo>
                  <a:pt x="7736" y="6069"/>
                  <a:pt x="7860" y="6193"/>
                  <a:pt x="7860" y="6348"/>
                </a:cubicBezTo>
                <a:cubicBezTo>
                  <a:pt x="7860" y="6503"/>
                  <a:pt x="7736" y="6628"/>
                  <a:pt x="7580" y="6628"/>
                </a:cubicBezTo>
                <a:close/>
                <a:moveTo>
                  <a:pt x="6604" y="7644"/>
                </a:moveTo>
                <a:cubicBezTo>
                  <a:pt x="6604" y="7381"/>
                  <a:pt x="6816" y="7167"/>
                  <a:pt x="7078" y="7167"/>
                </a:cubicBezTo>
                <a:cubicBezTo>
                  <a:pt x="7341" y="7167"/>
                  <a:pt x="7552" y="7381"/>
                  <a:pt x="7552" y="7644"/>
                </a:cubicBezTo>
                <a:cubicBezTo>
                  <a:pt x="7552" y="7906"/>
                  <a:pt x="7341" y="8120"/>
                  <a:pt x="7078" y="8120"/>
                </a:cubicBezTo>
                <a:cubicBezTo>
                  <a:pt x="6816" y="8120"/>
                  <a:pt x="6604" y="7906"/>
                  <a:pt x="6604" y="7644"/>
                </a:cubicBezTo>
                <a:close/>
                <a:moveTo>
                  <a:pt x="7222" y="6913"/>
                </a:moveTo>
                <a:cubicBezTo>
                  <a:pt x="7222" y="6853"/>
                  <a:pt x="7270" y="6805"/>
                  <a:pt x="7329" y="6805"/>
                </a:cubicBezTo>
                <a:cubicBezTo>
                  <a:pt x="7389" y="6805"/>
                  <a:pt x="7437" y="6853"/>
                  <a:pt x="7437" y="6913"/>
                </a:cubicBezTo>
                <a:cubicBezTo>
                  <a:pt x="7437" y="6972"/>
                  <a:pt x="7389" y="7020"/>
                  <a:pt x="7329" y="7020"/>
                </a:cubicBezTo>
                <a:cubicBezTo>
                  <a:pt x="7270" y="7020"/>
                  <a:pt x="7222" y="6972"/>
                  <a:pt x="7222" y="6913"/>
                </a:cubicBezTo>
                <a:close/>
                <a:moveTo>
                  <a:pt x="6762" y="9131"/>
                </a:moveTo>
                <a:cubicBezTo>
                  <a:pt x="6762" y="8975"/>
                  <a:pt x="6886" y="8851"/>
                  <a:pt x="7041" y="8851"/>
                </a:cubicBezTo>
                <a:cubicBezTo>
                  <a:pt x="7197" y="8851"/>
                  <a:pt x="7321" y="8976"/>
                  <a:pt x="7321" y="9131"/>
                </a:cubicBezTo>
                <a:cubicBezTo>
                  <a:pt x="7321" y="9287"/>
                  <a:pt x="7197" y="9410"/>
                  <a:pt x="7041" y="9410"/>
                </a:cubicBezTo>
                <a:cubicBezTo>
                  <a:pt x="6886" y="9410"/>
                  <a:pt x="6762" y="9286"/>
                  <a:pt x="6762" y="9131"/>
                </a:cubicBezTo>
                <a:close/>
                <a:moveTo>
                  <a:pt x="7606" y="5869"/>
                </a:moveTo>
                <a:cubicBezTo>
                  <a:pt x="7547" y="5869"/>
                  <a:pt x="7499" y="5821"/>
                  <a:pt x="7499" y="5761"/>
                </a:cubicBezTo>
                <a:cubicBezTo>
                  <a:pt x="7499" y="5702"/>
                  <a:pt x="7547" y="5655"/>
                  <a:pt x="7606" y="5655"/>
                </a:cubicBezTo>
                <a:cubicBezTo>
                  <a:pt x="7665" y="5655"/>
                  <a:pt x="7713" y="5703"/>
                  <a:pt x="7713" y="5761"/>
                </a:cubicBezTo>
                <a:cubicBezTo>
                  <a:pt x="7713" y="5821"/>
                  <a:pt x="7665" y="5869"/>
                  <a:pt x="7606" y="5869"/>
                </a:cubicBezTo>
                <a:close/>
                <a:moveTo>
                  <a:pt x="6960" y="1290"/>
                </a:moveTo>
                <a:cubicBezTo>
                  <a:pt x="6960" y="1033"/>
                  <a:pt x="7168" y="827"/>
                  <a:pt x="7420" y="827"/>
                </a:cubicBezTo>
                <a:cubicBezTo>
                  <a:pt x="7674" y="827"/>
                  <a:pt x="7880" y="1033"/>
                  <a:pt x="7880" y="1290"/>
                </a:cubicBezTo>
                <a:cubicBezTo>
                  <a:pt x="7880" y="1546"/>
                  <a:pt x="7674" y="1752"/>
                  <a:pt x="7420" y="1752"/>
                </a:cubicBezTo>
                <a:cubicBezTo>
                  <a:pt x="7166" y="1752"/>
                  <a:pt x="6960" y="1546"/>
                  <a:pt x="6960" y="1290"/>
                </a:cubicBezTo>
                <a:close/>
                <a:moveTo>
                  <a:pt x="6359" y="166"/>
                </a:moveTo>
                <a:cubicBezTo>
                  <a:pt x="6359" y="110"/>
                  <a:pt x="6370" y="54"/>
                  <a:pt x="6390" y="0"/>
                </a:cubicBezTo>
                <a:lnTo>
                  <a:pt x="7298" y="0"/>
                </a:lnTo>
                <a:cubicBezTo>
                  <a:pt x="7318" y="51"/>
                  <a:pt x="7329" y="107"/>
                  <a:pt x="7329" y="166"/>
                </a:cubicBezTo>
                <a:cubicBezTo>
                  <a:pt x="7329" y="437"/>
                  <a:pt x="7112" y="655"/>
                  <a:pt x="6844" y="655"/>
                </a:cubicBezTo>
                <a:cubicBezTo>
                  <a:pt x="6576" y="655"/>
                  <a:pt x="6359" y="435"/>
                  <a:pt x="6359" y="166"/>
                </a:cubicBezTo>
                <a:close/>
                <a:moveTo>
                  <a:pt x="415" y="6470"/>
                </a:moveTo>
                <a:cubicBezTo>
                  <a:pt x="415" y="6196"/>
                  <a:pt x="635" y="5976"/>
                  <a:pt x="906" y="5976"/>
                </a:cubicBezTo>
                <a:cubicBezTo>
                  <a:pt x="1177" y="5976"/>
                  <a:pt x="1397" y="6197"/>
                  <a:pt x="1397" y="6470"/>
                </a:cubicBezTo>
                <a:cubicBezTo>
                  <a:pt x="1397" y="6744"/>
                  <a:pt x="1177" y="6963"/>
                  <a:pt x="906" y="6963"/>
                </a:cubicBezTo>
                <a:cubicBezTo>
                  <a:pt x="635" y="6963"/>
                  <a:pt x="415" y="6743"/>
                  <a:pt x="415" y="6470"/>
                </a:cubicBezTo>
                <a:close/>
                <a:moveTo>
                  <a:pt x="7411" y="4337"/>
                </a:moveTo>
                <a:cubicBezTo>
                  <a:pt x="7470" y="4337"/>
                  <a:pt x="7518" y="4385"/>
                  <a:pt x="7518" y="4444"/>
                </a:cubicBezTo>
                <a:cubicBezTo>
                  <a:pt x="7518" y="4504"/>
                  <a:pt x="7470" y="4552"/>
                  <a:pt x="7411" y="4552"/>
                </a:cubicBezTo>
                <a:cubicBezTo>
                  <a:pt x="7352" y="4552"/>
                  <a:pt x="7304" y="4504"/>
                  <a:pt x="7304" y="4444"/>
                </a:cubicBezTo>
                <a:cubicBezTo>
                  <a:pt x="7304" y="4385"/>
                  <a:pt x="7352" y="4337"/>
                  <a:pt x="7411" y="4337"/>
                </a:cubicBezTo>
                <a:close/>
                <a:moveTo>
                  <a:pt x="6359" y="2410"/>
                </a:moveTo>
                <a:cubicBezTo>
                  <a:pt x="6359" y="2348"/>
                  <a:pt x="6409" y="2297"/>
                  <a:pt x="6471" y="2297"/>
                </a:cubicBezTo>
                <a:cubicBezTo>
                  <a:pt x="6533" y="2297"/>
                  <a:pt x="6584" y="2348"/>
                  <a:pt x="6584" y="2410"/>
                </a:cubicBezTo>
                <a:cubicBezTo>
                  <a:pt x="6584" y="2472"/>
                  <a:pt x="6533" y="2523"/>
                  <a:pt x="6471" y="2523"/>
                </a:cubicBezTo>
                <a:cubicBezTo>
                  <a:pt x="6409" y="2523"/>
                  <a:pt x="6359" y="2472"/>
                  <a:pt x="6359" y="2410"/>
                </a:cubicBezTo>
                <a:close/>
                <a:moveTo>
                  <a:pt x="6344" y="5697"/>
                </a:moveTo>
                <a:cubicBezTo>
                  <a:pt x="6344" y="5756"/>
                  <a:pt x="6296" y="5804"/>
                  <a:pt x="6237" y="5804"/>
                </a:cubicBezTo>
                <a:cubicBezTo>
                  <a:pt x="6178" y="5804"/>
                  <a:pt x="6130" y="5756"/>
                  <a:pt x="6130" y="5697"/>
                </a:cubicBezTo>
                <a:cubicBezTo>
                  <a:pt x="6130" y="5638"/>
                  <a:pt x="6178" y="5590"/>
                  <a:pt x="6237" y="5590"/>
                </a:cubicBezTo>
                <a:cubicBezTo>
                  <a:pt x="6296" y="5590"/>
                  <a:pt x="6344" y="5638"/>
                  <a:pt x="6344" y="5697"/>
                </a:cubicBezTo>
                <a:close/>
                <a:moveTo>
                  <a:pt x="6539" y="7065"/>
                </a:moveTo>
                <a:cubicBezTo>
                  <a:pt x="6277" y="7065"/>
                  <a:pt x="6065" y="6851"/>
                  <a:pt x="6065" y="6588"/>
                </a:cubicBezTo>
                <a:cubicBezTo>
                  <a:pt x="6065" y="6326"/>
                  <a:pt x="6277" y="6111"/>
                  <a:pt x="6539" y="6111"/>
                </a:cubicBezTo>
                <a:cubicBezTo>
                  <a:pt x="6802" y="6111"/>
                  <a:pt x="7013" y="6326"/>
                  <a:pt x="7013" y="6588"/>
                </a:cubicBezTo>
                <a:cubicBezTo>
                  <a:pt x="7013" y="6851"/>
                  <a:pt x="6802" y="7065"/>
                  <a:pt x="6539" y="7065"/>
                </a:cubicBezTo>
                <a:close/>
                <a:moveTo>
                  <a:pt x="7174" y="5697"/>
                </a:moveTo>
                <a:cubicBezTo>
                  <a:pt x="7174" y="5849"/>
                  <a:pt x="7051" y="5976"/>
                  <a:pt x="6895" y="5976"/>
                </a:cubicBezTo>
                <a:cubicBezTo>
                  <a:pt x="6740" y="5976"/>
                  <a:pt x="6615" y="5852"/>
                  <a:pt x="6615" y="5697"/>
                </a:cubicBezTo>
                <a:cubicBezTo>
                  <a:pt x="6615" y="5541"/>
                  <a:pt x="6740" y="5418"/>
                  <a:pt x="6895" y="5418"/>
                </a:cubicBezTo>
                <a:cubicBezTo>
                  <a:pt x="7051" y="5418"/>
                  <a:pt x="7174" y="5542"/>
                  <a:pt x="7174" y="5697"/>
                </a:cubicBezTo>
                <a:close/>
                <a:moveTo>
                  <a:pt x="4149" y="5761"/>
                </a:moveTo>
                <a:cubicBezTo>
                  <a:pt x="4149" y="5990"/>
                  <a:pt x="3965" y="6173"/>
                  <a:pt x="3740" y="6173"/>
                </a:cubicBezTo>
                <a:cubicBezTo>
                  <a:pt x="3514" y="6173"/>
                  <a:pt x="3330" y="5990"/>
                  <a:pt x="3330" y="5761"/>
                </a:cubicBezTo>
                <a:cubicBezTo>
                  <a:pt x="3330" y="5533"/>
                  <a:pt x="3515" y="5350"/>
                  <a:pt x="3740" y="5350"/>
                </a:cubicBezTo>
                <a:cubicBezTo>
                  <a:pt x="3966" y="5350"/>
                  <a:pt x="4149" y="5534"/>
                  <a:pt x="4149" y="5761"/>
                </a:cubicBezTo>
                <a:close/>
                <a:moveTo>
                  <a:pt x="3376" y="6345"/>
                </a:moveTo>
                <a:cubicBezTo>
                  <a:pt x="3376" y="6834"/>
                  <a:pt x="2983" y="7229"/>
                  <a:pt x="2498" y="7229"/>
                </a:cubicBezTo>
                <a:cubicBezTo>
                  <a:pt x="2013" y="7229"/>
                  <a:pt x="1620" y="6834"/>
                  <a:pt x="1620" y="6345"/>
                </a:cubicBezTo>
                <a:cubicBezTo>
                  <a:pt x="1620" y="5857"/>
                  <a:pt x="2013" y="5463"/>
                  <a:pt x="2498" y="5463"/>
                </a:cubicBezTo>
                <a:cubicBezTo>
                  <a:pt x="2983" y="5463"/>
                  <a:pt x="3376" y="5857"/>
                  <a:pt x="3376" y="6345"/>
                </a:cubicBezTo>
                <a:close/>
                <a:moveTo>
                  <a:pt x="6124" y="1180"/>
                </a:moveTo>
                <a:cubicBezTo>
                  <a:pt x="6381" y="1180"/>
                  <a:pt x="6593" y="1388"/>
                  <a:pt x="6593" y="1651"/>
                </a:cubicBezTo>
                <a:cubicBezTo>
                  <a:pt x="6593" y="1910"/>
                  <a:pt x="6384" y="2122"/>
                  <a:pt x="6124" y="2122"/>
                </a:cubicBezTo>
                <a:cubicBezTo>
                  <a:pt x="5865" y="2122"/>
                  <a:pt x="5656" y="1910"/>
                  <a:pt x="5656" y="1651"/>
                </a:cubicBezTo>
                <a:cubicBezTo>
                  <a:pt x="5656" y="1391"/>
                  <a:pt x="5865" y="1180"/>
                  <a:pt x="6124" y="1180"/>
                </a:cubicBezTo>
                <a:close/>
                <a:moveTo>
                  <a:pt x="2309" y="7624"/>
                </a:moveTo>
                <a:cubicBezTo>
                  <a:pt x="2238" y="7624"/>
                  <a:pt x="2179" y="7567"/>
                  <a:pt x="2179" y="7494"/>
                </a:cubicBezTo>
                <a:cubicBezTo>
                  <a:pt x="2179" y="7423"/>
                  <a:pt x="2239" y="7364"/>
                  <a:pt x="2309" y="7364"/>
                </a:cubicBezTo>
                <a:cubicBezTo>
                  <a:pt x="2380" y="7364"/>
                  <a:pt x="2439" y="7421"/>
                  <a:pt x="2439" y="7494"/>
                </a:cubicBezTo>
                <a:cubicBezTo>
                  <a:pt x="2439" y="7565"/>
                  <a:pt x="2379" y="7624"/>
                  <a:pt x="2309" y="7624"/>
                </a:cubicBezTo>
                <a:close/>
                <a:moveTo>
                  <a:pt x="2007" y="9131"/>
                </a:moveTo>
                <a:cubicBezTo>
                  <a:pt x="2007" y="9035"/>
                  <a:pt x="2083" y="8959"/>
                  <a:pt x="2179" y="8959"/>
                </a:cubicBezTo>
                <a:cubicBezTo>
                  <a:pt x="2275" y="8959"/>
                  <a:pt x="2351" y="9035"/>
                  <a:pt x="2351" y="9131"/>
                </a:cubicBezTo>
                <a:cubicBezTo>
                  <a:pt x="2351" y="9227"/>
                  <a:pt x="2275" y="9303"/>
                  <a:pt x="2179" y="9303"/>
                </a:cubicBezTo>
                <a:cubicBezTo>
                  <a:pt x="2083" y="9303"/>
                  <a:pt x="2007" y="9227"/>
                  <a:pt x="2007" y="9131"/>
                </a:cubicBezTo>
                <a:close/>
                <a:moveTo>
                  <a:pt x="7580" y="2291"/>
                </a:moveTo>
                <a:cubicBezTo>
                  <a:pt x="7851" y="2291"/>
                  <a:pt x="8091" y="2416"/>
                  <a:pt x="8255" y="2607"/>
                </a:cubicBezTo>
                <a:lnTo>
                  <a:pt x="8255" y="3742"/>
                </a:lnTo>
                <a:cubicBezTo>
                  <a:pt x="8094" y="3934"/>
                  <a:pt x="7851" y="4058"/>
                  <a:pt x="7580" y="4058"/>
                </a:cubicBezTo>
                <a:cubicBezTo>
                  <a:pt x="7095" y="4058"/>
                  <a:pt x="6703" y="3663"/>
                  <a:pt x="6703" y="3175"/>
                </a:cubicBezTo>
                <a:cubicBezTo>
                  <a:pt x="6703" y="2686"/>
                  <a:pt x="7095" y="2291"/>
                  <a:pt x="7580" y="2291"/>
                </a:cubicBezTo>
                <a:close/>
                <a:moveTo>
                  <a:pt x="4598" y="10491"/>
                </a:moveTo>
                <a:cubicBezTo>
                  <a:pt x="4823" y="10491"/>
                  <a:pt x="5007" y="10677"/>
                  <a:pt x="5007" y="10903"/>
                </a:cubicBezTo>
                <a:cubicBezTo>
                  <a:pt x="5007" y="11131"/>
                  <a:pt x="4824" y="11315"/>
                  <a:pt x="4598" y="11315"/>
                </a:cubicBezTo>
                <a:cubicBezTo>
                  <a:pt x="4373" y="11315"/>
                  <a:pt x="4188" y="11132"/>
                  <a:pt x="4188" y="10903"/>
                </a:cubicBezTo>
                <a:cubicBezTo>
                  <a:pt x="4188" y="10675"/>
                  <a:pt x="4372" y="10491"/>
                  <a:pt x="4598" y="10491"/>
                </a:cubicBezTo>
                <a:close/>
                <a:moveTo>
                  <a:pt x="5461" y="9198"/>
                </a:moveTo>
                <a:cubicBezTo>
                  <a:pt x="5786" y="9198"/>
                  <a:pt x="6051" y="9464"/>
                  <a:pt x="6051" y="9791"/>
                </a:cubicBezTo>
                <a:cubicBezTo>
                  <a:pt x="6051" y="10118"/>
                  <a:pt x="5788" y="10384"/>
                  <a:pt x="5461" y="10384"/>
                </a:cubicBezTo>
                <a:cubicBezTo>
                  <a:pt x="5134" y="10384"/>
                  <a:pt x="4871" y="10118"/>
                  <a:pt x="4871" y="9791"/>
                </a:cubicBezTo>
                <a:cubicBezTo>
                  <a:pt x="4871" y="9464"/>
                  <a:pt x="5137" y="9198"/>
                  <a:pt x="5461" y="9198"/>
                </a:cubicBezTo>
                <a:close/>
                <a:moveTo>
                  <a:pt x="5540" y="10767"/>
                </a:moveTo>
                <a:cubicBezTo>
                  <a:pt x="5695" y="10767"/>
                  <a:pt x="5819" y="10895"/>
                  <a:pt x="5819" y="11050"/>
                </a:cubicBezTo>
                <a:cubicBezTo>
                  <a:pt x="5819" y="11206"/>
                  <a:pt x="5695" y="11332"/>
                  <a:pt x="5540" y="11332"/>
                </a:cubicBezTo>
                <a:cubicBezTo>
                  <a:pt x="5385" y="11332"/>
                  <a:pt x="5261" y="11206"/>
                  <a:pt x="5261" y="11050"/>
                </a:cubicBezTo>
                <a:cubicBezTo>
                  <a:pt x="5261" y="10895"/>
                  <a:pt x="5385" y="10767"/>
                  <a:pt x="5540" y="10767"/>
                </a:cubicBezTo>
                <a:close/>
                <a:moveTo>
                  <a:pt x="6593" y="10714"/>
                </a:moveTo>
                <a:cubicBezTo>
                  <a:pt x="6861" y="10714"/>
                  <a:pt x="7078" y="10934"/>
                  <a:pt x="7075" y="11202"/>
                </a:cubicBezTo>
                <a:cubicBezTo>
                  <a:pt x="7075" y="11287"/>
                  <a:pt x="7056" y="11366"/>
                  <a:pt x="7016" y="11436"/>
                </a:cubicBezTo>
                <a:lnTo>
                  <a:pt x="6167" y="11436"/>
                </a:lnTo>
                <a:cubicBezTo>
                  <a:pt x="6130" y="11368"/>
                  <a:pt x="6107" y="11287"/>
                  <a:pt x="6107" y="11202"/>
                </a:cubicBezTo>
                <a:cubicBezTo>
                  <a:pt x="6107" y="10931"/>
                  <a:pt x="6325" y="10714"/>
                  <a:pt x="6593" y="10714"/>
                </a:cubicBezTo>
                <a:close/>
                <a:moveTo>
                  <a:pt x="6268" y="9032"/>
                </a:moveTo>
                <a:cubicBezTo>
                  <a:pt x="6268" y="9094"/>
                  <a:pt x="6220" y="9142"/>
                  <a:pt x="6161" y="9139"/>
                </a:cubicBezTo>
                <a:cubicBezTo>
                  <a:pt x="6102" y="9139"/>
                  <a:pt x="6054" y="9091"/>
                  <a:pt x="6054" y="9032"/>
                </a:cubicBezTo>
                <a:cubicBezTo>
                  <a:pt x="6054" y="8973"/>
                  <a:pt x="6102" y="8925"/>
                  <a:pt x="6161" y="8925"/>
                </a:cubicBezTo>
                <a:cubicBezTo>
                  <a:pt x="6220" y="8925"/>
                  <a:pt x="6268" y="8973"/>
                  <a:pt x="6268" y="9032"/>
                </a:cubicBezTo>
                <a:close/>
                <a:moveTo>
                  <a:pt x="2811" y="10011"/>
                </a:moveTo>
                <a:cubicBezTo>
                  <a:pt x="3139" y="10011"/>
                  <a:pt x="3404" y="10276"/>
                  <a:pt x="3404" y="10607"/>
                </a:cubicBezTo>
                <a:cubicBezTo>
                  <a:pt x="3404" y="10934"/>
                  <a:pt x="3139" y="11202"/>
                  <a:pt x="2811" y="11202"/>
                </a:cubicBezTo>
                <a:cubicBezTo>
                  <a:pt x="2484" y="11202"/>
                  <a:pt x="2219" y="10937"/>
                  <a:pt x="2219" y="10607"/>
                </a:cubicBezTo>
                <a:cubicBezTo>
                  <a:pt x="2219" y="10279"/>
                  <a:pt x="2484" y="10011"/>
                  <a:pt x="2811" y="10011"/>
                </a:cubicBezTo>
                <a:close/>
                <a:moveTo>
                  <a:pt x="1928" y="9537"/>
                </a:moveTo>
                <a:cubicBezTo>
                  <a:pt x="2134" y="9537"/>
                  <a:pt x="2303" y="9706"/>
                  <a:pt x="2303" y="9915"/>
                </a:cubicBezTo>
                <a:cubicBezTo>
                  <a:pt x="2303" y="10124"/>
                  <a:pt x="2137" y="10293"/>
                  <a:pt x="1928" y="10293"/>
                </a:cubicBezTo>
                <a:cubicBezTo>
                  <a:pt x="1722" y="10293"/>
                  <a:pt x="1553" y="10124"/>
                  <a:pt x="1553" y="9915"/>
                </a:cubicBezTo>
                <a:cubicBezTo>
                  <a:pt x="1553" y="9706"/>
                  <a:pt x="1719" y="9537"/>
                  <a:pt x="1928" y="9537"/>
                </a:cubicBezTo>
                <a:close/>
                <a:moveTo>
                  <a:pt x="3757" y="10897"/>
                </a:moveTo>
                <a:cubicBezTo>
                  <a:pt x="3850" y="10897"/>
                  <a:pt x="3926" y="10973"/>
                  <a:pt x="3929" y="11069"/>
                </a:cubicBezTo>
                <a:cubicBezTo>
                  <a:pt x="3929" y="11165"/>
                  <a:pt x="3853" y="11241"/>
                  <a:pt x="3757" y="11241"/>
                </a:cubicBezTo>
                <a:cubicBezTo>
                  <a:pt x="3661" y="11241"/>
                  <a:pt x="3584" y="11165"/>
                  <a:pt x="3584" y="11069"/>
                </a:cubicBezTo>
                <a:cubicBezTo>
                  <a:pt x="3584" y="10973"/>
                  <a:pt x="3661" y="10897"/>
                  <a:pt x="3757" y="10897"/>
                </a:cubicBezTo>
                <a:close/>
                <a:moveTo>
                  <a:pt x="3926" y="10536"/>
                </a:moveTo>
                <a:cubicBezTo>
                  <a:pt x="3697" y="10536"/>
                  <a:pt x="3514" y="10353"/>
                  <a:pt x="3517" y="10124"/>
                </a:cubicBezTo>
                <a:cubicBezTo>
                  <a:pt x="3517" y="9895"/>
                  <a:pt x="3700" y="9712"/>
                  <a:pt x="3926" y="9712"/>
                </a:cubicBezTo>
                <a:cubicBezTo>
                  <a:pt x="4152" y="9712"/>
                  <a:pt x="4335" y="9895"/>
                  <a:pt x="4335" y="10124"/>
                </a:cubicBezTo>
                <a:cubicBezTo>
                  <a:pt x="4335" y="10353"/>
                  <a:pt x="4152" y="10536"/>
                  <a:pt x="3926" y="10536"/>
                </a:cubicBezTo>
                <a:close/>
                <a:moveTo>
                  <a:pt x="7990" y="9424"/>
                </a:moveTo>
                <a:cubicBezTo>
                  <a:pt x="7928" y="9486"/>
                  <a:pt x="7826" y="9486"/>
                  <a:pt x="7761" y="9424"/>
                </a:cubicBezTo>
                <a:cubicBezTo>
                  <a:pt x="7699" y="9362"/>
                  <a:pt x="7699" y="9258"/>
                  <a:pt x="7761" y="9196"/>
                </a:cubicBezTo>
                <a:cubicBezTo>
                  <a:pt x="7826" y="9134"/>
                  <a:pt x="7928" y="9134"/>
                  <a:pt x="7990" y="9196"/>
                </a:cubicBezTo>
                <a:cubicBezTo>
                  <a:pt x="8052" y="9258"/>
                  <a:pt x="8052" y="9362"/>
                  <a:pt x="7990" y="9424"/>
                </a:cubicBezTo>
                <a:close/>
                <a:moveTo>
                  <a:pt x="7871" y="5325"/>
                </a:moveTo>
                <a:cubicBezTo>
                  <a:pt x="7871" y="5023"/>
                  <a:pt x="8024" y="4755"/>
                  <a:pt x="8252" y="4597"/>
                </a:cubicBezTo>
                <a:lnTo>
                  <a:pt x="8252" y="6052"/>
                </a:lnTo>
                <a:cubicBezTo>
                  <a:pt x="8024" y="5894"/>
                  <a:pt x="7871" y="5627"/>
                  <a:pt x="7871" y="5325"/>
                </a:cubicBezTo>
                <a:close/>
                <a:moveTo>
                  <a:pt x="8097" y="1854"/>
                </a:moveTo>
                <a:cubicBezTo>
                  <a:pt x="8097" y="1795"/>
                  <a:pt x="8145" y="1747"/>
                  <a:pt x="8204" y="1741"/>
                </a:cubicBezTo>
                <a:cubicBezTo>
                  <a:pt x="8224" y="1741"/>
                  <a:pt x="8241" y="1747"/>
                  <a:pt x="8255" y="1755"/>
                </a:cubicBezTo>
                <a:lnTo>
                  <a:pt x="8255" y="1947"/>
                </a:lnTo>
                <a:cubicBezTo>
                  <a:pt x="8238" y="1956"/>
                  <a:pt x="8221" y="1961"/>
                  <a:pt x="8204" y="1961"/>
                </a:cubicBezTo>
                <a:cubicBezTo>
                  <a:pt x="8145" y="1961"/>
                  <a:pt x="8097" y="1913"/>
                  <a:pt x="8097" y="1854"/>
                </a:cubicBezTo>
                <a:close/>
                <a:moveTo>
                  <a:pt x="8043" y="330"/>
                </a:moveTo>
                <a:cubicBezTo>
                  <a:pt x="8043" y="240"/>
                  <a:pt x="8114" y="166"/>
                  <a:pt x="8204" y="166"/>
                </a:cubicBezTo>
                <a:cubicBezTo>
                  <a:pt x="8221" y="166"/>
                  <a:pt x="8238" y="169"/>
                  <a:pt x="8255" y="175"/>
                </a:cubicBezTo>
                <a:lnTo>
                  <a:pt x="8255" y="483"/>
                </a:lnTo>
                <a:cubicBezTo>
                  <a:pt x="8238" y="488"/>
                  <a:pt x="8221" y="491"/>
                  <a:pt x="8204" y="491"/>
                </a:cubicBezTo>
                <a:cubicBezTo>
                  <a:pt x="8117" y="491"/>
                  <a:pt x="8043" y="420"/>
                  <a:pt x="8043" y="330"/>
                </a:cubicBezTo>
                <a:close/>
                <a:moveTo>
                  <a:pt x="8097" y="6526"/>
                </a:moveTo>
                <a:cubicBezTo>
                  <a:pt x="8097" y="6467"/>
                  <a:pt x="8145" y="6416"/>
                  <a:pt x="8204" y="6419"/>
                </a:cubicBezTo>
                <a:cubicBezTo>
                  <a:pt x="8224" y="6419"/>
                  <a:pt x="8241" y="6422"/>
                  <a:pt x="8255" y="6430"/>
                </a:cubicBezTo>
                <a:lnTo>
                  <a:pt x="8255" y="6622"/>
                </a:lnTo>
                <a:cubicBezTo>
                  <a:pt x="8238" y="6628"/>
                  <a:pt x="8221" y="6633"/>
                  <a:pt x="8204" y="6633"/>
                </a:cubicBezTo>
                <a:cubicBezTo>
                  <a:pt x="8145" y="6633"/>
                  <a:pt x="8097" y="6585"/>
                  <a:pt x="8097" y="6526"/>
                </a:cubicBezTo>
                <a:close/>
                <a:moveTo>
                  <a:pt x="6993" y="10474"/>
                </a:moveTo>
                <a:cubicBezTo>
                  <a:pt x="6993" y="10014"/>
                  <a:pt x="7363" y="9639"/>
                  <a:pt x="7823" y="9641"/>
                </a:cubicBezTo>
                <a:cubicBezTo>
                  <a:pt x="7981" y="9641"/>
                  <a:pt x="8128" y="9687"/>
                  <a:pt x="8255" y="9763"/>
                </a:cubicBezTo>
                <a:lnTo>
                  <a:pt x="8255" y="11185"/>
                </a:lnTo>
                <a:cubicBezTo>
                  <a:pt x="8131" y="11261"/>
                  <a:pt x="7981" y="11306"/>
                  <a:pt x="7823" y="11306"/>
                </a:cubicBezTo>
                <a:cubicBezTo>
                  <a:pt x="7366" y="11306"/>
                  <a:pt x="6993" y="10934"/>
                  <a:pt x="6993" y="10474"/>
                </a:cubicBezTo>
                <a:close/>
                <a:moveTo>
                  <a:pt x="2038" y="11019"/>
                </a:moveTo>
                <a:cubicBezTo>
                  <a:pt x="2097" y="11019"/>
                  <a:pt x="2145" y="11067"/>
                  <a:pt x="2145" y="11126"/>
                </a:cubicBezTo>
                <a:cubicBezTo>
                  <a:pt x="2145" y="11185"/>
                  <a:pt x="2097" y="11233"/>
                  <a:pt x="2038" y="11233"/>
                </a:cubicBezTo>
                <a:cubicBezTo>
                  <a:pt x="1979" y="11233"/>
                  <a:pt x="1931" y="11185"/>
                  <a:pt x="1931" y="11126"/>
                </a:cubicBezTo>
                <a:cubicBezTo>
                  <a:pt x="1931" y="11067"/>
                  <a:pt x="1979" y="11019"/>
                  <a:pt x="2038" y="11019"/>
                </a:cubicBezTo>
                <a:close/>
                <a:moveTo>
                  <a:pt x="1383" y="5342"/>
                </a:moveTo>
                <a:cubicBezTo>
                  <a:pt x="1383" y="5506"/>
                  <a:pt x="1248" y="5641"/>
                  <a:pt x="1084" y="5641"/>
                </a:cubicBezTo>
                <a:cubicBezTo>
                  <a:pt x="918" y="5641"/>
                  <a:pt x="785" y="5508"/>
                  <a:pt x="785" y="5342"/>
                </a:cubicBezTo>
                <a:cubicBezTo>
                  <a:pt x="785" y="5178"/>
                  <a:pt x="920" y="5043"/>
                  <a:pt x="1084" y="5043"/>
                </a:cubicBezTo>
                <a:cubicBezTo>
                  <a:pt x="1251" y="5043"/>
                  <a:pt x="1383" y="5175"/>
                  <a:pt x="1383" y="5342"/>
                </a:cubicBezTo>
                <a:close/>
                <a:moveTo>
                  <a:pt x="7961" y="8171"/>
                </a:moveTo>
                <a:cubicBezTo>
                  <a:pt x="8122" y="8171"/>
                  <a:pt x="8255" y="8301"/>
                  <a:pt x="8252" y="8465"/>
                </a:cubicBezTo>
                <a:cubicBezTo>
                  <a:pt x="8252" y="8628"/>
                  <a:pt x="8122" y="8758"/>
                  <a:pt x="7961" y="8758"/>
                </a:cubicBezTo>
                <a:cubicBezTo>
                  <a:pt x="7801" y="8758"/>
                  <a:pt x="7671" y="8626"/>
                  <a:pt x="7671" y="8465"/>
                </a:cubicBezTo>
                <a:cubicBezTo>
                  <a:pt x="7671" y="8301"/>
                  <a:pt x="7801" y="8171"/>
                  <a:pt x="7961" y="8171"/>
                </a:cubicBezTo>
                <a:close/>
                <a:moveTo>
                  <a:pt x="7781" y="7494"/>
                </a:moveTo>
                <a:cubicBezTo>
                  <a:pt x="7781" y="7282"/>
                  <a:pt x="7950" y="7113"/>
                  <a:pt x="8162" y="7113"/>
                </a:cubicBezTo>
                <a:cubicBezTo>
                  <a:pt x="8193" y="7113"/>
                  <a:pt x="8224" y="7116"/>
                  <a:pt x="8255" y="7124"/>
                </a:cubicBezTo>
                <a:lnTo>
                  <a:pt x="8255" y="7864"/>
                </a:lnTo>
                <a:cubicBezTo>
                  <a:pt x="8224" y="7869"/>
                  <a:pt x="8193" y="7875"/>
                  <a:pt x="8162" y="7875"/>
                </a:cubicBezTo>
                <a:cubicBezTo>
                  <a:pt x="7950" y="7875"/>
                  <a:pt x="7781" y="7706"/>
                  <a:pt x="7781" y="7494"/>
                </a:cubicBezTo>
                <a:close/>
                <a:moveTo>
                  <a:pt x="5453" y="8959"/>
                </a:moveTo>
                <a:cubicBezTo>
                  <a:pt x="5393" y="8959"/>
                  <a:pt x="5345" y="8911"/>
                  <a:pt x="5345" y="8851"/>
                </a:cubicBezTo>
                <a:cubicBezTo>
                  <a:pt x="5345" y="8792"/>
                  <a:pt x="5393" y="8744"/>
                  <a:pt x="5453" y="8744"/>
                </a:cubicBezTo>
                <a:cubicBezTo>
                  <a:pt x="5512" y="8744"/>
                  <a:pt x="5560" y="8792"/>
                  <a:pt x="5560" y="8851"/>
                </a:cubicBezTo>
                <a:cubicBezTo>
                  <a:pt x="5560" y="8911"/>
                  <a:pt x="5512" y="8959"/>
                  <a:pt x="5453" y="8959"/>
                </a:cubicBezTo>
                <a:close/>
                <a:moveTo>
                  <a:pt x="5822" y="6715"/>
                </a:moveTo>
                <a:cubicBezTo>
                  <a:pt x="5822" y="6944"/>
                  <a:pt x="5639" y="7127"/>
                  <a:pt x="5413" y="7127"/>
                </a:cubicBezTo>
                <a:cubicBezTo>
                  <a:pt x="5187" y="7127"/>
                  <a:pt x="5004" y="6944"/>
                  <a:pt x="5004" y="6715"/>
                </a:cubicBezTo>
                <a:cubicBezTo>
                  <a:pt x="5004" y="6487"/>
                  <a:pt x="5187" y="6303"/>
                  <a:pt x="5413" y="6303"/>
                </a:cubicBezTo>
                <a:cubicBezTo>
                  <a:pt x="5639" y="6303"/>
                  <a:pt x="5822" y="6487"/>
                  <a:pt x="5822" y="6715"/>
                </a:cubicBezTo>
                <a:close/>
                <a:moveTo>
                  <a:pt x="5221" y="7821"/>
                </a:moveTo>
                <a:cubicBezTo>
                  <a:pt x="5049" y="7821"/>
                  <a:pt x="4911" y="7680"/>
                  <a:pt x="4911" y="7511"/>
                </a:cubicBezTo>
                <a:cubicBezTo>
                  <a:pt x="4911" y="7339"/>
                  <a:pt x="5049" y="7200"/>
                  <a:pt x="5221" y="7200"/>
                </a:cubicBezTo>
                <a:cubicBezTo>
                  <a:pt x="5393" y="7200"/>
                  <a:pt x="5532" y="7339"/>
                  <a:pt x="5532" y="7511"/>
                </a:cubicBezTo>
                <a:cubicBezTo>
                  <a:pt x="5532" y="7683"/>
                  <a:pt x="5393" y="7821"/>
                  <a:pt x="5221" y="7821"/>
                </a:cubicBezTo>
                <a:close/>
                <a:moveTo>
                  <a:pt x="6124" y="7644"/>
                </a:moveTo>
                <a:cubicBezTo>
                  <a:pt x="5969" y="7644"/>
                  <a:pt x="5845" y="7519"/>
                  <a:pt x="5845" y="7364"/>
                </a:cubicBezTo>
                <a:cubicBezTo>
                  <a:pt x="5845" y="7209"/>
                  <a:pt x="5969" y="7085"/>
                  <a:pt x="6124" y="7085"/>
                </a:cubicBezTo>
                <a:cubicBezTo>
                  <a:pt x="6279" y="7085"/>
                  <a:pt x="6404" y="7209"/>
                  <a:pt x="6404" y="7364"/>
                </a:cubicBezTo>
                <a:cubicBezTo>
                  <a:pt x="6404" y="7519"/>
                  <a:pt x="6279" y="7644"/>
                  <a:pt x="6124" y="7644"/>
                </a:cubicBezTo>
                <a:close/>
                <a:moveTo>
                  <a:pt x="5763" y="8355"/>
                </a:moveTo>
                <a:cubicBezTo>
                  <a:pt x="5707" y="8355"/>
                  <a:pt x="5661" y="8310"/>
                  <a:pt x="5661" y="8253"/>
                </a:cubicBezTo>
                <a:cubicBezTo>
                  <a:pt x="5661" y="8197"/>
                  <a:pt x="5707" y="8151"/>
                  <a:pt x="5763" y="8151"/>
                </a:cubicBezTo>
                <a:cubicBezTo>
                  <a:pt x="5819" y="8151"/>
                  <a:pt x="5865" y="8197"/>
                  <a:pt x="5865" y="8253"/>
                </a:cubicBezTo>
                <a:cubicBezTo>
                  <a:pt x="5865" y="8310"/>
                  <a:pt x="5819" y="8355"/>
                  <a:pt x="5763" y="8355"/>
                </a:cubicBezTo>
                <a:close/>
                <a:moveTo>
                  <a:pt x="1448" y="10378"/>
                </a:moveTo>
                <a:cubicBezTo>
                  <a:pt x="1674" y="10378"/>
                  <a:pt x="1860" y="10561"/>
                  <a:pt x="1857" y="10790"/>
                </a:cubicBezTo>
                <a:cubicBezTo>
                  <a:pt x="1857" y="11019"/>
                  <a:pt x="1674" y="11202"/>
                  <a:pt x="1448" y="11202"/>
                </a:cubicBezTo>
                <a:cubicBezTo>
                  <a:pt x="1222" y="11202"/>
                  <a:pt x="1039" y="11019"/>
                  <a:pt x="1039" y="10790"/>
                </a:cubicBezTo>
                <a:cubicBezTo>
                  <a:pt x="1039" y="10561"/>
                  <a:pt x="1222" y="10378"/>
                  <a:pt x="1448" y="10378"/>
                </a:cubicBezTo>
                <a:close/>
                <a:moveTo>
                  <a:pt x="1623" y="4061"/>
                </a:moveTo>
                <a:cubicBezTo>
                  <a:pt x="1623" y="4334"/>
                  <a:pt x="1403" y="4555"/>
                  <a:pt x="1132" y="4555"/>
                </a:cubicBezTo>
                <a:cubicBezTo>
                  <a:pt x="861" y="4555"/>
                  <a:pt x="641" y="4334"/>
                  <a:pt x="641" y="4061"/>
                </a:cubicBezTo>
                <a:cubicBezTo>
                  <a:pt x="641" y="3787"/>
                  <a:pt x="861" y="3567"/>
                  <a:pt x="1132" y="3567"/>
                </a:cubicBezTo>
                <a:cubicBezTo>
                  <a:pt x="1403" y="3567"/>
                  <a:pt x="1623" y="3787"/>
                  <a:pt x="1623" y="4061"/>
                </a:cubicBezTo>
                <a:close/>
                <a:moveTo>
                  <a:pt x="2749" y="9729"/>
                </a:moveTo>
                <a:cubicBezTo>
                  <a:pt x="2653" y="9729"/>
                  <a:pt x="2577" y="9650"/>
                  <a:pt x="2577" y="9557"/>
                </a:cubicBezTo>
                <a:cubicBezTo>
                  <a:pt x="2577" y="9461"/>
                  <a:pt x="2653" y="9385"/>
                  <a:pt x="2749" y="9385"/>
                </a:cubicBezTo>
                <a:cubicBezTo>
                  <a:pt x="2845" y="9385"/>
                  <a:pt x="2921" y="9461"/>
                  <a:pt x="2921" y="9557"/>
                </a:cubicBezTo>
                <a:cubicBezTo>
                  <a:pt x="2921" y="9653"/>
                  <a:pt x="2845" y="9729"/>
                  <a:pt x="2749" y="9729"/>
                </a:cubicBezTo>
                <a:close/>
                <a:moveTo>
                  <a:pt x="3864" y="9492"/>
                </a:moveTo>
                <a:cubicBezTo>
                  <a:pt x="3299" y="9492"/>
                  <a:pt x="2839" y="9032"/>
                  <a:pt x="2839" y="8465"/>
                </a:cubicBezTo>
                <a:cubicBezTo>
                  <a:pt x="2839" y="7898"/>
                  <a:pt x="3299" y="7438"/>
                  <a:pt x="3864" y="7438"/>
                </a:cubicBezTo>
                <a:cubicBezTo>
                  <a:pt x="4431" y="7438"/>
                  <a:pt x="4888" y="7898"/>
                  <a:pt x="4888" y="8465"/>
                </a:cubicBezTo>
                <a:cubicBezTo>
                  <a:pt x="4888" y="9032"/>
                  <a:pt x="4428" y="9492"/>
                  <a:pt x="3864" y="9492"/>
                </a:cubicBezTo>
                <a:close/>
                <a:moveTo>
                  <a:pt x="5131" y="6114"/>
                </a:moveTo>
                <a:cubicBezTo>
                  <a:pt x="4979" y="6114"/>
                  <a:pt x="4852" y="5991"/>
                  <a:pt x="4852" y="5835"/>
                </a:cubicBezTo>
                <a:cubicBezTo>
                  <a:pt x="4852" y="5680"/>
                  <a:pt x="4976" y="5556"/>
                  <a:pt x="5131" y="5556"/>
                </a:cubicBezTo>
                <a:cubicBezTo>
                  <a:pt x="5286" y="5556"/>
                  <a:pt x="5410" y="5680"/>
                  <a:pt x="5410" y="5835"/>
                </a:cubicBezTo>
                <a:cubicBezTo>
                  <a:pt x="5410" y="5991"/>
                  <a:pt x="5286" y="6114"/>
                  <a:pt x="5131" y="6114"/>
                </a:cubicBezTo>
                <a:close/>
                <a:moveTo>
                  <a:pt x="1039" y="7872"/>
                </a:moveTo>
                <a:cubicBezTo>
                  <a:pt x="1039" y="7945"/>
                  <a:pt x="980" y="8005"/>
                  <a:pt x="909" y="8002"/>
                </a:cubicBezTo>
                <a:cubicBezTo>
                  <a:pt x="839" y="8002"/>
                  <a:pt x="779" y="7943"/>
                  <a:pt x="779" y="7872"/>
                </a:cubicBezTo>
                <a:cubicBezTo>
                  <a:pt x="779" y="7802"/>
                  <a:pt x="839" y="7742"/>
                  <a:pt x="909" y="7742"/>
                </a:cubicBezTo>
                <a:cubicBezTo>
                  <a:pt x="980" y="7742"/>
                  <a:pt x="1039" y="7799"/>
                  <a:pt x="1039" y="7872"/>
                </a:cubicBezTo>
                <a:close/>
                <a:moveTo>
                  <a:pt x="531" y="9131"/>
                </a:moveTo>
                <a:cubicBezTo>
                  <a:pt x="531" y="9201"/>
                  <a:pt x="475" y="9258"/>
                  <a:pt x="404" y="9258"/>
                </a:cubicBezTo>
                <a:cubicBezTo>
                  <a:pt x="334" y="9258"/>
                  <a:pt x="277" y="9202"/>
                  <a:pt x="277" y="9131"/>
                </a:cubicBezTo>
                <a:cubicBezTo>
                  <a:pt x="277" y="9061"/>
                  <a:pt x="334" y="9004"/>
                  <a:pt x="404" y="9004"/>
                </a:cubicBezTo>
                <a:cubicBezTo>
                  <a:pt x="475" y="9004"/>
                  <a:pt x="531" y="9060"/>
                  <a:pt x="531" y="9131"/>
                </a:cubicBezTo>
                <a:close/>
                <a:moveTo>
                  <a:pt x="531" y="10911"/>
                </a:moveTo>
                <a:cubicBezTo>
                  <a:pt x="590" y="10911"/>
                  <a:pt x="638" y="10960"/>
                  <a:pt x="638" y="11019"/>
                </a:cubicBezTo>
                <a:cubicBezTo>
                  <a:pt x="638" y="11079"/>
                  <a:pt x="590" y="11126"/>
                  <a:pt x="531" y="11126"/>
                </a:cubicBezTo>
                <a:cubicBezTo>
                  <a:pt x="472" y="11126"/>
                  <a:pt x="424" y="11079"/>
                  <a:pt x="424" y="11019"/>
                </a:cubicBezTo>
                <a:cubicBezTo>
                  <a:pt x="424" y="10960"/>
                  <a:pt x="472" y="10911"/>
                  <a:pt x="531" y="10911"/>
                </a:cubicBezTo>
                <a:close/>
                <a:moveTo>
                  <a:pt x="1730" y="9004"/>
                </a:moveTo>
                <a:cubicBezTo>
                  <a:pt x="1730" y="9232"/>
                  <a:pt x="1547" y="9416"/>
                  <a:pt x="1321" y="9416"/>
                </a:cubicBezTo>
                <a:cubicBezTo>
                  <a:pt x="1095" y="9416"/>
                  <a:pt x="912" y="9233"/>
                  <a:pt x="912" y="9004"/>
                </a:cubicBezTo>
                <a:cubicBezTo>
                  <a:pt x="912" y="8776"/>
                  <a:pt x="1095" y="8592"/>
                  <a:pt x="1321" y="8592"/>
                </a:cubicBezTo>
                <a:cubicBezTo>
                  <a:pt x="1547" y="8592"/>
                  <a:pt x="1730" y="8775"/>
                  <a:pt x="1730" y="9004"/>
                </a:cubicBezTo>
                <a:close/>
                <a:moveTo>
                  <a:pt x="6652" y="10124"/>
                </a:moveTo>
                <a:cubicBezTo>
                  <a:pt x="6590" y="10189"/>
                  <a:pt x="6488" y="10189"/>
                  <a:pt x="6423" y="10124"/>
                </a:cubicBezTo>
                <a:cubicBezTo>
                  <a:pt x="6361" y="10062"/>
                  <a:pt x="6361" y="9958"/>
                  <a:pt x="6423" y="9895"/>
                </a:cubicBezTo>
                <a:cubicBezTo>
                  <a:pt x="6488" y="9833"/>
                  <a:pt x="6590" y="9833"/>
                  <a:pt x="6652" y="9895"/>
                </a:cubicBezTo>
                <a:cubicBezTo>
                  <a:pt x="6714" y="9958"/>
                  <a:pt x="6714" y="10062"/>
                  <a:pt x="6652" y="10124"/>
                </a:cubicBezTo>
                <a:close/>
                <a:moveTo>
                  <a:pt x="6708" y="4326"/>
                </a:moveTo>
                <a:cubicBezTo>
                  <a:pt x="6971" y="4326"/>
                  <a:pt x="7183" y="4540"/>
                  <a:pt x="7183" y="4803"/>
                </a:cubicBezTo>
                <a:cubicBezTo>
                  <a:pt x="7183" y="5065"/>
                  <a:pt x="6971" y="5280"/>
                  <a:pt x="6708" y="5280"/>
                </a:cubicBezTo>
                <a:cubicBezTo>
                  <a:pt x="6446" y="5280"/>
                  <a:pt x="6234" y="5065"/>
                  <a:pt x="6234" y="4803"/>
                </a:cubicBezTo>
                <a:cubicBezTo>
                  <a:pt x="6234" y="4540"/>
                  <a:pt x="6446" y="4326"/>
                  <a:pt x="6708" y="4326"/>
                </a:cubicBezTo>
                <a:close/>
                <a:moveTo>
                  <a:pt x="6401" y="3567"/>
                </a:moveTo>
                <a:cubicBezTo>
                  <a:pt x="6556" y="3567"/>
                  <a:pt x="6680" y="3691"/>
                  <a:pt x="6680" y="3846"/>
                </a:cubicBezTo>
                <a:cubicBezTo>
                  <a:pt x="6680" y="4001"/>
                  <a:pt x="6556" y="4126"/>
                  <a:pt x="6401" y="4126"/>
                </a:cubicBezTo>
                <a:cubicBezTo>
                  <a:pt x="6246" y="4126"/>
                  <a:pt x="6121" y="4001"/>
                  <a:pt x="6121" y="3846"/>
                </a:cubicBezTo>
                <a:cubicBezTo>
                  <a:pt x="6121" y="3691"/>
                  <a:pt x="6246" y="3567"/>
                  <a:pt x="6401" y="3567"/>
                </a:cubicBezTo>
                <a:close/>
                <a:moveTo>
                  <a:pt x="525" y="1047"/>
                </a:moveTo>
                <a:cubicBezTo>
                  <a:pt x="525" y="1191"/>
                  <a:pt x="407" y="1309"/>
                  <a:pt x="263" y="1312"/>
                </a:cubicBezTo>
                <a:cubicBezTo>
                  <a:pt x="119" y="1312"/>
                  <a:pt x="0" y="1194"/>
                  <a:pt x="0" y="1047"/>
                </a:cubicBezTo>
                <a:cubicBezTo>
                  <a:pt x="0" y="903"/>
                  <a:pt x="119" y="784"/>
                  <a:pt x="263" y="784"/>
                </a:cubicBezTo>
                <a:cubicBezTo>
                  <a:pt x="407" y="784"/>
                  <a:pt x="525" y="900"/>
                  <a:pt x="525" y="1047"/>
                </a:cubicBezTo>
                <a:close/>
              </a:path>
            </a:pathLst>
          </a:custGeom>
          <a:solidFill>
            <a:srgbClr val="275D38"/>
          </a:solidFill>
          <a:ln>
            <a:noFill/>
          </a:ln>
          <a:effectLst/>
        </p:spPr>
        <p:txBody>
          <a:bodyPr wrap="none" anchor="ctr"/>
          <a:lstStyle/>
          <a:p>
            <a:endParaRPr lang="en-US"/>
          </a:p>
        </p:txBody>
      </p:sp>
    </p:spTree>
    <p:extLst>
      <p:ext uri="{BB962C8B-B14F-4D97-AF65-F5344CB8AC3E}">
        <p14:creationId xmlns:p14="http://schemas.microsoft.com/office/powerpoint/2010/main" val="3745989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gue 4">
    <p:bg>
      <p:bgPr>
        <a:solidFill>
          <a:schemeClr val="accent5"/>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814DE8C-7F3C-B14C-98A1-C8D48A38B38D}"/>
              </a:ext>
            </a:extLst>
          </p:cNvPr>
          <p:cNvSpPr/>
          <p:nvPr userDrawn="1"/>
        </p:nvSpPr>
        <p:spPr>
          <a:xfrm>
            <a:off x="0" y="0"/>
            <a:ext cx="9143999" cy="51435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iscoSansTT Light" panose="020B0503020201020303" pitchFamily="34" charset="0"/>
            </a:endParaRPr>
          </a:p>
        </p:txBody>
      </p:sp>
      <p:sp>
        <p:nvSpPr>
          <p:cNvPr id="42" name="Title 7"/>
          <p:cNvSpPr>
            <a:spLocks noGrp="1"/>
          </p:cNvSpPr>
          <p:nvPr>
            <p:ph type="title" hasCustomPrompt="1"/>
          </p:nvPr>
        </p:nvSpPr>
        <p:spPr bwMode="white">
          <a:xfrm>
            <a:off x="420010" y="1291590"/>
            <a:ext cx="4754880" cy="2560320"/>
          </a:xfrm>
        </p:spPr>
        <p:txBody>
          <a:bodyPr anchor="ct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stStyle>
          <a:p>
            <a:r>
              <a:rPr lang="en-US" dirty="0"/>
              <a:t>Segue</a:t>
            </a:r>
          </a:p>
        </p:txBody>
      </p:sp>
      <p:sp>
        <p:nvSpPr>
          <p:cNvPr id="61" name="Freeform 1">
            <a:extLst>
              <a:ext uri="{FF2B5EF4-FFF2-40B4-BE49-F238E27FC236}">
                <a16:creationId xmlns:a16="http://schemas.microsoft.com/office/drawing/2014/main" id="{1EB3D9F7-EE03-40ED-9C59-F5DE3B2C7545}"/>
              </a:ext>
            </a:extLst>
          </p:cNvPr>
          <p:cNvSpPr>
            <a:spLocks noChangeAspect="1" noChangeArrowheads="1"/>
          </p:cNvSpPr>
          <p:nvPr userDrawn="1"/>
        </p:nvSpPr>
        <p:spPr bwMode="white">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
        <p:nvSpPr>
          <p:cNvPr id="6" name="Freeform 1">
            <a:extLst>
              <a:ext uri="{FF2B5EF4-FFF2-40B4-BE49-F238E27FC236}">
                <a16:creationId xmlns:a16="http://schemas.microsoft.com/office/drawing/2014/main" id="{FFCAACB4-B9BE-48FB-AA1E-333724EBB63F}"/>
              </a:ext>
            </a:extLst>
          </p:cNvPr>
          <p:cNvSpPr>
            <a:spLocks noChangeAspect="1" noChangeArrowheads="1"/>
          </p:cNvSpPr>
          <p:nvPr userDrawn="1"/>
        </p:nvSpPr>
        <p:spPr bwMode="auto">
          <a:xfrm>
            <a:off x="5369375" y="0"/>
            <a:ext cx="3774625" cy="5148072"/>
          </a:xfrm>
          <a:custGeom>
            <a:avLst/>
            <a:gdLst>
              <a:gd name="T0" fmla="*/ 9437 w 12375"/>
              <a:gd name="T1" fmla="*/ 12405 h 16875"/>
              <a:gd name="T2" fmla="*/ 12374 w 12375"/>
              <a:gd name="T3" fmla="*/ 10030 h 16875"/>
              <a:gd name="T4" fmla="*/ 9561 w 12375"/>
              <a:gd name="T5" fmla="*/ 9530 h 16875"/>
              <a:gd name="T6" fmla="*/ 12374 w 12375"/>
              <a:gd name="T7" fmla="*/ 16405 h 16875"/>
              <a:gd name="T8" fmla="*/ 9905 w 12375"/>
              <a:gd name="T9" fmla="*/ 12905 h 16875"/>
              <a:gd name="T10" fmla="*/ 12374 w 12375"/>
              <a:gd name="T11" fmla="*/ 13905 h 16875"/>
              <a:gd name="T12" fmla="*/ 9030 w 12375"/>
              <a:gd name="T13" fmla="*/ 11030 h 16875"/>
              <a:gd name="T14" fmla="*/ 12374 w 12375"/>
              <a:gd name="T15" fmla="*/ 3344 h 16875"/>
              <a:gd name="T16" fmla="*/ 12374 w 12375"/>
              <a:gd name="T17" fmla="*/ 3469 h 16875"/>
              <a:gd name="T18" fmla="*/ 12374 w 12375"/>
              <a:gd name="T19" fmla="*/ 15062 h 16875"/>
              <a:gd name="T20" fmla="*/ 12374 w 12375"/>
              <a:gd name="T21" fmla="*/ 6344 h 16875"/>
              <a:gd name="T22" fmla="*/ 12374 w 12375"/>
              <a:gd name="T23" fmla="*/ 6500 h 16875"/>
              <a:gd name="T24" fmla="*/ 12374 w 12375"/>
              <a:gd name="T25" fmla="*/ 2844 h 16875"/>
              <a:gd name="T26" fmla="*/ 12374 w 12375"/>
              <a:gd name="T27" fmla="*/ 2969 h 16875"/>
              <a:gd name="T28" fmla="*/ 9186 w 12375"/>
              <a:gd name="T29" fmla="*/ 7875 h 16875"/>
              <a:gd name="T30" fmla="*/ 9905 w 12375"/>
              <a:gd name="T31" fmla="*/ 16062 h 16875"/>
              <a:gd name="T32" fmla="*/ 3344 w 12375"/>
              <a:gd name="T33" fmla="*/ 2844 h 16875"/>
              <a:gd name="T34" fmla="*/ 3344 w 12375"/>
              <a:gd name="T35" fmla="*/ 8000 h 16875"/>
              <a:gd name="T36" fmla="*/ 0 w 12375"/>
              <a:gd name="T37" fmla="*/ 14062 h 16875"/>
              <a:gd name="T38" fmla="*/ 3500 w 12375"/>
              <a:gd name="T39" fmla="*/ 15062 h 16875"/>
              <a:gd name="T40" fmla="*/ 156 w 12375"/>
              <a:gd name="T41" fmla="*/ 9030 h 16875"/>
              <a:gd name="T42" fmla="*/ 156 w 12375"/>
              <a:gd name="T43" fmla="*/ 4844 h 16875"/>
              <a:gd name="T44" fmla="*/ 0 w 12375"/>
              <a:gd name="T45" fmla="*/ 1969 h 16875"/>
              <a:gd name="T46" fmla="*/ 3750 w 12375"/>
              <a:gd name="T47" fmla="*/ 6344 h 16875"/>
              <a:gd name="T48" fmla="*/ 3750 w 12375"/>
              <a:gd name="T49" fmla="*/ 10530 h 16875"/>
              <a:gd name="T50" fmla="*/ 406 w 12375"/>
              <a:gd name="T51" fmla="*/ 16562 h 16875"/>
              <a:gd name="T52" fmla="*/ 3906 w 12375"/>
              <a:gd name="T53" fmla="*/ 15562 h 16875"/>
              <a:gd name="T54" fmla="*/ 563 w 12375"/>
              <a:gd name="T55" fmla="*/ 9530 h 16875"/>
              <a:gd name="T56" fmla="*/ 563 w 12375"/>
              <a:gd name="T57" fmla="*/ 4344 h 16875"/>
              <a:gd name="T58" fmla="*/ 3906 w 12375"/>
              <a:gd name="T59" fmla="*/ 0 h 16875"/>
              <a:gd name="T60" fmla="*/ 12374 w 12375"/>
              <a:gd name="T61" fmla="*/ 1813 h 16875"/>
              <a:gd name="T62" fmla="*/ 12374 w 12375"/>
              <a:gd name="T63" fmla="*/ 1313 h 16875"/>
              <a:gd name="T64" fmla="*/ 12374 w 12375"/>
              <a:gd name="T65" fmla="*/ 1469 h 16875"/>
              <a:gd name="T66" fmla="*/ 8655 w 12375"/>
              <a:gd name="T67" fmla="*/ 4000 h 16875"/>
              <a:gd name="T68" fmla="*/ 5406 w 12375"/>
              <a:gd name="T69" fmla="*/ 10030 h 16875"/>
              <a:gd name="T70" fmla="*/ 5406 w 12375"/>
              <a:gd name="T71" fmla="*/ 15905 h 16875"/>
              <a:gd name="T72" fmla="*/ 12061 w 12375"/>
              <a:gd name="T73" fmla="*/ 14405 h 16875"/>
              <a:gd name="T74" fmla="*/ 12061 w 12375"/>
              <a:gd name="T75" fmla="*/ 8530 h 16875"/>
              <a:gd name="T76" fmla="*/ 8812 w 12375"/>
              <a:gd name="T77" fmla="*/ 2469 h 16875"/>
              <a:gd name="T78" fmla="*/ 5406 w 12375"/>
              <a:gd name="T79" fmla="*/ 813 h 16875"/>
              <a:gd name="T80" fmla="*/ 4531 w 12375"/>
              <a:gd name="T81" fmla="*/ 5844 h 16875"/>
              <a:gd name="T82" fmla="*/ 7874 w 12375"/>
              <a:gd name="T83" fmla="*/ 11874 h 16875"/>
              <a:gd name="T84" fmla="*/ 4688 w 12375"/>
              <a:gd name="T85" fmla="*/ 16874 h 16875"/>
              <a:gd name="T86" fmla="*/ 8030 w 12375"/>
              <a:gd name="T87" fmla="*/ 10874 h 16875"/>
              <a:gd name="T88" fmla="*/ 8030 w 12375"/>
              <a:gd name="T89" fmla="*/ 6000 h 16875"/>
              <a:gd name="T90" fmla="*/ 4688 w 12375"/>
              <a:gd name="T91" fmla="*/ 0 h 16875"/>
              <a:gd name="T92" fmla="*/ 4125 w 12375"/>
              <a:gd name="T93" fmla="*/ 3844 h 16875"/>
              <a:gd name="T94" fmla="*/ 4125 w 12375"/>
              <a:gd name="T95" fmla="*/ 7000 h 16875"/>
              <a:gd name="T96" fmla="*/ 875 w 12375"/>
              <a:gd name="T97" fmla="*/ 13030 h 16875"/>
              <a:gd name="T98" fmla="*/ 4281 w 12375"/>
              <a:gd name="T99" fmla="*/ 16874 h 16875"/>
              <a:gd name="T100" fmla="*/ 7562 w 12375"/>
              <a:gd name="T101" fmla="*/ 11374 h 16875"/>
              <a:gd name="T102" fmla="*/ 7562 w 12375"/>
              <a:gd name="T103" fmla="*/ 5500 h 16875"/>
              <a:gd name="T104" fmla="*/ 4281 w 12375"/>
              <a:gd name="T105" fmla="*/ 0 h 16875"/>
              <a:gd name="T106" fmla="*/ 4938 w 12375"/>
              <a:gd name="T107" fmla="*/ 4500 h 16875"/>
              <a:gd name="T108" fmla="*/ 8280 w 12375"/>
              <a:gd name="T109" fmla="*/ 8438 h 16875"/>
              <a:gd name="T110" fmla="*/ 4938 w 12375"/>
              <a:gd name="T111" fmla="*/ 13530 h 16875"/>
              <a:gd name="T112" fmla="*/ 8405 w 12375"/>
              <a:gd name="T113" fmla="*/ 16874 h 16875"/>
              <a:gd name="T114" fmla="*/ 5063 w 12375"/>
              <a:gd name="T115" fmla="*/ 12530 h 16875"/>
              <a:gd name="T116" fmla="*/ 8405 w 12375"/>
              <a:gd name="T117" fmla="*/ 8406 h 16875"/>
              <a:gd name="T118" fmla="*/ 5063 w 12375"/>
              <a:gd name="T119" fmla="*/ 3469 h 16875"/>
              <a:gd name="T120" fmla="*/ 8280 w 12375"/>
              <a:gd name="T121" fmla="*/ 0 h 16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75" h="16875">
                <a:moveTo>
                  <a:pt x="12374" y="12530"/>
                </a:moveTo>
                <a:lnTo>
                  <a:pt x="9561" y="12530"/>
                </a:lnTo>
                <a:lnTo>
                  <a:pt x="9561" y="13405"/>
                </a:lnTo>
                <a:lnTo>
                  <a:pt x="12374" y="13405"/>
                </a:lnTo>
                <a:lnTo>
                  <a:pt x="12374" y="13530"/>
                </a:lnTo>
                <a:lnTo>
                  <a:pt x="9437" y="13530"/>
                </a:lnTo>
                <a:lnTo>
                  <a:pt x="9437" y="12405"/>
                </a:lnTo>
                <a:lnTo>
                  <a:pt x="12374" y="12405"/>
                </a:lnTo>
                <a:lnTo>
                  <a:pt x="12374" y="12530"/>
                </a:lnTo>
                <a:close/>
                <a:moveTo>
                  <a:pt x="12374" y="10030"/>
                </a:moveTo>
                <a:lnTo>
                  <a:pt x="12374" y="9874"/>
                </a:lnTo>
                <a:lnTo>
                  <a:pt x="9905" y="9874"/>
                </a:lnTo>
                <a:lnTo>
                  <a:pt x="9905" y="10030"/>
                </a:lnTo>
                <a:lnTo>
                  <a:pt x="12374" y="10030"/>
                </a:lnTo>
                <a:close/>
                <a:moveTo>
                  <a:pt x="12374" y="9374"/>
                </a:moveTo>
                <a:lnTo>
                  <a:pt x="9437" y="9374"/>
                </a:lnTo>
                <a:lnTo>
                  <a:pt x="9437" y="10530"/>
                </a:lnTo>
                <a:lnTo>
                  <a:pt x="12374" y="10530"/>
                </a:lnTo>
                <a:lnTo>
                  <a:pt x="12374" y="10374"/>
                </a:lnTo>
                <a:lnTo>
                  <a:pt x="9561" y="10374"/>
                </a:lnTo>
                <a:lnTo>
                  <a:pt x="9561" y="9530"/>
                </a:lnTo>
                <a:lnTo>
                  <a:pt x="12374" y="9530"/>
                </a:lnTo>
                <a:lnTo>
                  <a:pt x="12374" y="9374"/>
                </a:lnTo>
                <a:close/>
                <a:moveTo>
                  <a:pt x="12374" y="15405"/>
                </a:moveTo>
                <a:lnTo>
                  <a:pt x="9437" y="15405"/>
                </a:lnTo>
                <a:lnTo>
                  <a:pt x="9437" y="16562"/>
                </a:lnTo>
                <a:lnTo>
                  <a:pt x="12374" y="16562"/>
                </a:lnTo>
                <a:lnTo>
                  <a:pt x="12374" y="16405"/>
                </a:lnTo>
                <a:lnTo>
                  <a:pt x="9561" y="16405"/>
                </a:lnTo>
                <a:lnTo>
                  <a:pt x="9561" y="15562"/>
                </a:lnTo>
                <a:lnTo>
                  <a:pt x="12374" y="15562"/>
                </a:lnTo>
                <a:lnTo>
                  <a:pt x="12374" y="15405"/>
                </a:lnTo>
                <a:close/>
                <a:moveTo>
                  <a:pt x="12374" y="13030"/>
                </a:moveTo>
                <a:lnTo>
                  <a:pt x="12374" y="12905"/>
                </a:lnTo>
                <a:lnTo>
                  <a:pt x="9905" y="12905"/>
                </a:lnTo>
                <a:lnTo>
                  <a:pt x="9905" y="13030"/>
                </a:lnTo>
                <a:lnTo>
                  <a:pt x="12374" y="13030"/>
                </a:lnTo>
                <a:close/>
                <a:moveTo>
                  <a:pt x="12374" y="11874"/>
                </a:moveTo>
                <a:lnTo>
                  <a:pt x="9030" y="11874"/>
                </a:lnTo>
                <a:lnTo>
                  <a:pt x="9030" y="14062"/>
                </a:lnTo>
                <a:lnTo>
                  <a:pt x="12374" y="14062"/>
                </a:lnTo>
                <a:lnTo>
                  <a:pt x="12374" y="13905"/>
                </a:lnTo>
                <a:lnTo>
                  <a:pt x="9186" y="13905"/>
                </a:lnTo>
                <a:lnTo>
                  <a:pt x="9186" y="12030"/>
                </a:lnTo>
                <a:lnTo>
                  <a:pt x="12374" y="12030"/>
                </a:lnTo>
                <a:lnTo>
                  <a:pt x="12374" y="11874"/>
                </a:lnTo>
                <a:close/>
                <a:moveTo>
                  <a:pt x="12374" y="8874"/>
                </a:moveTo>
                <a:lnTo>
                  <a:pt x="9030" y="8874"/>
                </a:lnTo>
                <a:lnTo>
                  <a:pt x="9030" y="11030"/>
                </a:lnTo>
                <a:lnTo>
                  <a:pt x="12374" y="11030"/>
                </a:lnTo>
                <a:lnTo>
                  <a:pt x="12374" y="10874"/>
                </a:lnTo>
                <a:lnTo>
                  <a:pt x="9186" y="10874"/>
                </a:lnTo>
                <a:lnTo>
                  <a:pt x="9186" y="9030"/>
                </a:lnTo>
                <a:lnTo>
                  <a:pt x="12374" y="9030"/>
                </a:lnTo>
                <a:lnTo>
                  <a:pt x="12374" y="8874"/>
                </a:lnTo>
                <a:close/>
                <a:moveTo>
                  <a:pt x="12374" y="3344"/>
                </a:moveTo>
                <a:lnTo>
                  <a:pt x="9437" y="3344"/>
                </a:lnTo>
                <a:lnTo>
                  <a:pt x="9437" y="4500"/>
                </a:lnTo>
                <a:lnTo>
                  <a:pt x="12374" y="4500"/>
                </a:lnTo>
                <a:lnTo>
                  <a:pt x="12374" y="4344"/>
                </a:lnTo>
                <a:lnTo>
                  <a:pt x="9561" y="4344"/>
                </a:lnTo>
                <a:lnTo>
                  <a:pt x="9561" y="3469"/>
                </a:lnTo>
                <a:lnTo>
                  <a:pt x="12374" y="3469"/>
                </a:lnTo>
                <a:lnTo>
                  <a:pt x="12374" y="3344"/>
                </a:lnTo>
                <a:close/>
                <a:moveTo>
                  <a:pt x="12374" y="4000"/>
                </a:moveTo>
                <a:lnTo>
                  <a:pt x="12374" y="3844"/>
                </a:lnTo>
                <a:lnTo>
                  <a:pt x="9905" y="3844"/>
                </a:lnTo>
                <a:lnTo>
                  <a:pt x="9905" y="4000"/>
                </a:lnTo>
                <a:lnTo>
                  <a:pt x="12374" y="4000"/>
                </a:lnTo>
                <a:close/>
                <a:moveTo>
                  <a:pt x="12374" y="15062"/>
                </a:moveTo>
                <a:lnTo>
                  <a:pt x="12374" y="14905"/>
                </a:lnTo>
                <a:lnTo>
                  <a:pt x="9030" y="14905"/>
                </a:lnTo>
                <a:lnTo>
                  <a:pt x="9030" y="16874"/>
                </a:lnTo>
                <a:lnTo>
                  <a:pt x="9186" y="16874"/>
                </a:lnTo>
                <a:lnTo>
                  <a:pt x="9186" y="15062"/>
                </a:lnTo>
                <a:lnTo>
                  <a:pt x="12374" y="15062"/>
                </a:lnTo>
                <a:close/>
                <a:moveTo>
                  <a:pt x="12374" y="6344"/>
                </a:moveTo>
                <a:lnTo>
                  <a:pt x="9437" y="6344"/>
                </a:lnTo>
                <a:lnTo>
                  <a:pt x="9437" y="7500"/>
                </a:lnTo>
                <a:lnTo>
                  <a:pt x="12374" y="7500"/>
                </a:lnTo>
                <a:lnTo>
                  <a:pt x="12374" y="7344"/>
                </a:lnTo>
                <a:lnTo>
                  <a:pt x="9561" y="7344"/>
                </a:lnTo>
                <a:lnTo>
                  <a:pt x="9561" y="6500"/>
                </a:lnTo>
                <a:lnTo>
                  <a:pt x="12374" y="6500"/>
                </a:lnTo>
                <a:lnTo>
                  <a:pt x="12374" y="6344"/>
                </a:lnTo>
                <a:close/>
                <a:moveTo>
                  <a:pt x="12374" y="7000"/>
                </a:moveTo>
                <a:lnTo>
                  <a:pt x="12374" y="6844"/>
                </a:lnTo>
                <a:lnTo>
                  <a:pt x="9905" y="6844"/>
                </a:lnTo>
                <a:lnTo>
                  <a:pt x="9905" y="7000"/>
                </a:lnTo>
                <a:lnTo>
                  <a:pt x="12374" y="7000"/>
                </a:lnTo>
                <a:close/>
                <a:moveTo>
                  <a:pt x="12374" y="2844"/>
                </a:moveTo>
                <a:lnTo>
                  <a:pt x="9030" y="2844"/>
                </a:lnTo>
                <a:lnTo>
                  <a:pt x="9030" y="5000"/>
                </a:lnTo>
                <a:lnTo>
                  <a:pt x="12374" y="5000"/>
                </a:lnTo>
                <a:lnTo>
                  <a:pt x="12374" y="4844"/>
                </a:lnTo>
                <a:lnTo>
                  <a:pt x="9186" y="4844"/>
                </a:lnTo>
                <a:lnTo>
                  <a:pt x="9186" y="2969"/>
                </a:lnTo>
                <a:lnTo>
                  <a:pt x="12374" y="2969"/>
                </a:lnTo>
                <a:lnTo>
                  <a:pt x="12374" y="2844"/>
                </a:lnTo>
                <a:close/>
                <a:moveTo>
                  <a:pt x="12374" y="5844"/>
                </a:moveTo>
                <a:lnTo>
                  <a:pt x="9030" y="5844"/>
                </a:lnTo>
                <a:lnTo>
                  <a:pt x="9030" y="8000"/>
                </a:lnTo>
                <a:lnTo>
                  <a:pt x="12374" y="8000"/>
                </a:lnTo>
                <a:lnTo>
                  <a:pt x="12374" y="7875"/>
                </a:lnTo>
                <a:lnTo>
                  <a:pt x="9186" y="7875"/>
                </a:lnTo>
                <a:lnTo>
                  <a:pt x="9186" y="6000"/>
                </a:lnTo>
                <a:lnTo>
                  <a:pt x="12374" y="6000"/>
                </a:lnTo>
                <a:lnTo>
                  <a:pt x="12374" y="5844"/>
                </a:lnTo>
                <a:close/>
                <a:moveTo>
                  <a:pt x="12374" y="16062"/>
                </a:moveTo>
                <a:lnTo>
                  <a:pt x="12374" y="15905"/>
                </a:lnTo>
                <a:lnTo>
                  <a:pt x="9905" y="15905"/>
                </a:lnTo>
                <a:lnTo>
                  <a:pt x="9905" y="16062"/>
                </a:lnTo>
                <a:lnTo>
                  <a:pt x="12374" y="16062"/>
                </a:lnTo>
                <a:close/>
                <a:moveTo>
                  <a:pt x="9905" y="969"/>
                </a:moveTo>
                <a:lnTo>
                  <a:pt x="12374" y="969"/>
                </a:lnTo>
                <a:lnTo>
                  <a:pt x="12374" y="813"/>
                </a:lnTo>
                <a:lnTo>
                  <a:pt x="9905" y="813"/>
                </a:lnTo>
                <a:lnTo>
                  <a:pt x="9905" y="969"/>
                </a:lnTo>
                <a:close/>
                <a:moveTo>
                  <a:pt x="3344" y="2844"/>
                </a:moveTo>
                <a:lnTo>
                  <a:pt x="0" y="2844"/>
                </a:lnTo>
                <a:lnTo>
                  <a:pt x="0" y="5000"/>
                </a:lnTo>
                <a:lnTo>
                  <a:pt x="3344" y="5000"/>
                </a:lnTo>
                <a:lnTo>
                  <a:pt x="3344" y="5844"/>
                </a:lnTo>
                <a:lnTo>
                  <a:pt x="0" y="5844"/>
                </a:lnTo>
                <a:lnTo>
                  <a:pt x="0" y="8000"/>
                </a:lnTo>
                <a:lnTo>
                  <a:pt x="3344" y="8000"/>
                </a:lnTo>
                <a:lnTo>
                  <a:pt x="3344" y="8874"/>
                </a:lnTo>
                <a:lnTo>
                  <a:pt x="0" y="8874"/>
                </a:lnTo>
                <a:lnTo>
                  <a:pt x="0" y="11030"/>
                </a:lnTo>
                <a:lnTo>
                  <a:pt x="3344" y="11030"/>
                </a:lnTo>
                <a:lnTo>
                  <a:pt x="3344" y="11874"/>
                </a:lnTo>
                <a:lnTo>
                  <a:pt x="0" y="11874"/>
                </a:lnTo>
                <a:lnTo>
                  <a:pt x="0" y="14062"/>
                </a:lnTo>
                <a:lnTo>
                  <a:pt x="3344" y="14062"/>
                </a:lnTo>
                <a:lnTo>
                  <a:pt x="3344" y="14905"/>
                </a:lnTo>
                <a:lnTo>
                  <a:pt x="0" y="14905"/>
                </a:lnTo>
                <a:lnTo>
                  <a:pt x="0" y="16874"/>
                </a:lnTo>
                <a:lnTo>
                  <a:pt x="156" y="16874"/>
                </a:lnTo>
                <a:lnTo>
                  <a:pt x="156" y="15062"/>
                </a:lnTo>
                <a:lnTo>
                  <a:pt x="3500" y="15062"/>
                </a:lnTo>
                <a:lnTo>
                  <a:pt x="3500" y="13905"/>
                </a:lnTo>
                <a:lnTo>
                  <a:pt x="156" y="13905"/>
                </a:lnTo>
                <a:lnTo>
                  <a:pt x="156" y="12030"/>
                </a:lnTo>
                <a:lnTo>
                  <a:pt x="3500" y="12030"/>
                </a:lnTo>
                <a:lnTo>
                  <a:pt x="3500" y="10874"/>
                </a:lnTo>
                <a:lnTo>
                  <a:pt x="156" y="10874"/>
                </a:lnTo>
                <a:lnTo>
                  <a:pt x="156" y="9030"/>
                </a:lnTo>
                <a:lnTo>
                  <a:pt x="3500" y="9030"/>
                </a:lnTo>
                <a:lnTo>
                  <a:pt x="3500" y="7875"/>
                </a:lnTo>
                <a:lnTo>
                  <a:pt x="156" y="7875"/>
                </a:lnTo>
                <a:lnTo>
                  <a:pt x="156" y="6000"/>
                </a:lnTo>
                <a:lnTo>
                  <a:pt x="3500" y="6000"/>
                </a:lnTo>
                <a:lnTo>
                  <a:pt x="3500" y="4844"/>
                </a:lnTo>
                <a:lnTo>
                  <a:pt x="156" y="4844"/>
                </a:lnTo>
                <a:lnTo>
                  <a:pt x="156" y="2969"/>
                </a:lnTo>
                <a:lnTo>
                  <a:pt x="3500" y="2969"/>
                </a:lnTo>
                <a:lnTo>
                  <a:pt x="3500" y="1813"/>
                </a:lnTo>
                <a:lnTo>
                  <a:pt x="156" y="1813"/>
                </a:lnTo>
                <a:lnTo>
                  <a:pt x="156" y="0"/>
                </a:lnTo>
                <a:lnTo>
                  <a:pt x="0" y="0"/>
                </a:lnTo>
                <a:lnTo>
                  <a:pt x="0" y="1969"/>
                </a:lnTo>
                <a:lnTo>
                  <a:pt x="3344" y="1969"/>
                </a:lnTo>
                <a:lnTo>
                  <a:pt x="3344" y="2844"/>
                </a:lnTo>
                <a:close/>
                <a:moveTo>
                  <a:pt x="3750" y="3344"/>
                </a:moveTo>
                <a:lnTo>
                  <a:pt x="406" y="3344"/>
                </a:lnTo>
                <a:lnTo>
                  <a:pt x="406" y="4500"/>
                </a:lnTo>
                <a:lnTo>
                  <a:pt x="3750" y="4500"/>
                </a:lnTo>
                <a:lnTo>
                  <a:pt x="3750" y="6344"/>
                </a:lnTo>
                <a:lnTo>
                  <a:pt x="406" y="6344"/>
                </a:lnTo>
                <a:lnTo>
                  <a:pt x="406" y="7500"/>
                </a:lnTo>
                <a:lnTo>
                  <a:pt x="3750" y="7500"/>
                </a:lnTo>
                <a:lnTo>
                  <a:pt x="3750" y="9374"/>
                </a:lnTo>
                <a:lnTo>
                  <a:pt x="406" y="9374"/>
                </a:lnTo>
                <a:lnTo>
                  <a:pt x="406" y="10530"/>
                </a:lnTo>
                <a:lnTo>
                  <a:pt x="3750" y="10530"/>
                </a:lnTo>
                <a:lnTo>
                  <a:pt x="3750" y="12405"/>
                </a:lnTo>
                <a:lnTo>
                  <a:pt x="406" y="12405"/>
                </a:lnTo>
                <a:lnTo>
                  <a:pt x="406" y="13530"/>
                </a:lnTo>
                <a:lnTo>
                  <a:pt x="3750" y="13530"/>
                </a:lnTo>
                <a:lnTo>
                  <a:pt x="3750" y="15405"/>
                </a:lnTo>
                <a:lnTo>
                  <a:pt x="406" y="15405"/>
                </a:lnTo>
                <a:lnTo>
                  <a:pt x="406" y="16562"/>
                </a:lnTo>
                <a:lnTo>
                  <a:pt x="3750" y="16562"/>
                </a:lnTo>
                <a:lnTo>
                  <a:pt x="3750" y="16874"/>
                </a:lnTo>
                <a:lnTo>
                  <a:pt x="3906" y="16874"/>
                </a:lnTo>
                <a:lnTo>
                  <a:pt x="3906" y="16405"/>
                </a:lnTo>
                <a:lnTo>
                  <a:pt x="563" y="16405"/>
                </a:lnTo>
                <a:lnTo>
                  <a:pt x="563" y="15562"/>
                </a:lnTo>
                <a:lnTo>
                  <a:pt x="3906" y="15562"/>
                </a:lnTo>
                <a:lnTo>
                  <a:pt x="3906" y="13405"/>
                </a:lnTo>
                <a:lnTo>
                  <a:pt x="563" y="13405"/>
                </a:lnTo>
                <a:lnTo>
                  <a:pt x="563" y="12530"/>
                </a:lnTo>
                <a:lnTo>
                  <a:pt x="3906" y="12530"/>
                </a:lnTo>
                <a:lnTo>
                  <a:pt x="3906" y="10374"/>
                </a:lnTo>
                <a:lnTo>
                  <a:pt x="563" y="10374"/>
                </a:lnTo>
                <a:lnTo>
                  <a:pt x="563" y="9530"/>
                </a:lnTo>
                <a:lnTo>
                  <a:pt x="3906" y="9530"/>
                </a:lnTo>
                <a:lnTo>
                  <a:pt x="3906" y="7344"/>
                </a:lnTo>
                <a:lnTo>
                  <a:pt x="563" y="7344"/>
                </a:lnTo>
                <a:lnTo>
                  <a:pt x="563" y="6500"/>
                </a:lnTo>
                <a:lnTo>
                  <a:pt x="3906" y="6500"/>
                </a:lnTo>
                <a:lnTo>
                  <a:pt x="3906" y="4344"/>
                </a:lnTo>
                <a:lnTo>
                  <a:pt x="563" y="4344"/>
                </a:lnTo>
                <a:lnTo>
                  <a:pt x="563" y="3469"/>
                </a:lnTo>
                <a:lnTo>
                  <a:pt x="3906" y="3469"/>
                </a:lnTo>
                <a:lnTo>
                  <a:pt x="3906" y="1313"/>
                </a:lnTo>
                <a:lnTo>
                  <a:pt x="563" y="1313"/>
                </a:lnTo>
                <a:lnTo>
                  <a:pt x="563" y="469"/>
                </a:lnTo>
                <a:lnTo>
                  <a:pt x="3906" y="469"/>
                </a:lnTo>
                <a:lnTo>
                  <a:pt x="3906" y="0"/>
                </a:lnTo>
                <a:lnTo>
                  <a:pt x="3750" y="0"/>
                </a:lnTo>
                <a:lnTo>
                  <a:pt x="3750" y="313"/>
                </a:lnTo>
                <a:lnTo>
                  <a:pt x="406" y="313"/>
                </a:lnTo>
                <a:lnTo>
                  <a:pt x="406" y="1469"/>
                </a:lnTo>
                <a:lnTo>
                  <a:pt x="3750" y="1469"/>
                </a:lnTo>
                <a:lnTo>
                  <a:pt x="3750" y="3344"/>
                </a:lnTo>
                <a:close/>
                <a:moveTo>
                  <a:pt x="12374" y="1813"/>
                </a:moveTo>
                <a:lnTo>
                  <a:pt x="9186" y="1813"/>
                </a:lnTo>
                <a:lnTo>
                  <a:pt x="9186" y="0"/>
                </a:lnTo>
                <a:lnTo>
                  <a:pt x="9030" y="0"/>
                </a:lnTo>
                <a:lnTo>
                  <a:pt x="9030" y="1969"/>
                </a:lnTo>
                <a:lnTo>
                  <a:pt x="12374" y="1969"/>
                </a:lnTo>
                <a:lnTo>
                  <a:pt x="12374" y="1813"/>
                </a:lnTo>
                <a:close/>
                <a:moveTo>
                  <a:pt x="12374" y="1313"/>
                </a:moveTo>
                <a:lnTo>
                  <a:pt x="9561" y="1313"/>
                </a:lnTo>
                <a:lnTo>
                  <a:pt x="9561" y="469"/>
                </a:lnTo>
                <a:lnTo>
                  <a:pt x="12374" y="469"/>
                </a:lnTo>
                <a:lnTo>
                  <a:pt x="12374" y="313"/>
                </a:lnTo>
                <a:lnTo>
                  <a:pt x="9437" y="313"/>
                </a:lnTo>
                <a:lnTo>
                  <a:pt x="9437" y="1469"/>
                </a:lnTo>
                <a:lnTo>
                  <a:pt x="12374" y="1469"/>
                </a:lnTo>
                <a:lnTo>
                  <a:pt x="12374" y="1313"/>
                </a:lnTo>
                <a:close/>
                <a:moveTo>
                  <a:pt x="5406" y="969"/>
                </a:moveTo>
                <a:lnTo>
                  <a:pt x="8655" y="969"/>
                </a:lnTo>
                <a:lnTo>
                  <a:pt x="8655" y="3844"/>
                </a:lnTo>
                <a:lnTo>
                  <a:pt x="5406" y="3844"/>
                </a:lnTo>
                <a:lnTo>
                  <a:pt x="5406" y="4000"/>
                </a:lnTo>
                <a:lnTo>
                  <a:pt x="8655" y="4000"/>
                </a:lnTo>
                <a:lnTo>
                  <a:pt x="8655" y="6844"/>
                </a:lnTo>
                <a:lnTo>
                  <a:pt x="5406" y="6844"/>
                </a:lnTo>
                <a:lnTo>
                  <a:pt x="5406" y="7000"/>
                </a:lnTo>
                <a:lnTo>
                  <a:pt x="8655" y="7000"/>
                </a:lnTo>
                <a:lnTo>
                  <a:pt x="8655" y="9874"/>
                </a:lnTo>
                <a:lnTo>
                  <a:pt x="5406" y="9874"/>
                </a:lnTo>
                <a:lnTo>
                  <a:pt x="5406" y="10030"/>
                </a:lnTo>
                <a:lnTo>
                  <a:pt x="8655" y="10030"/>
                </a:lnTo>
                <a:lnTo>
                  <a:pt x="8655" y="12905"/>
                </a:lnTo>
                <a:lnTo>
                  <a:pt x="5406" y="12905"/>
                </a:lnTo>
                <a:lnTo>
                  <a:pt x="5406" y="13030"/>
                </a:lnTo>
                <a:lnTo>
                  <a:pt x="8655" y="13030"/>
                </a:lnTo>
                <a:lnTo>
                  <a:pt x="8655" y="15905"/>
                </a:lnTo>
                <a:lnTo>
                  <a:pt x="5406" y="15905"/>
                </a:lnTo>
                <a:lnTo>
                  <a:pt x="5406" y="16062"/>
                </a:lnTo>
                <a:lnTo>
                  <a:pt x="8655" y="16062"/>
                </a:lnTo>
                <a:lnTo>
                  <a:pt x="8655" y="16874"/>
                </a:lnTo>
                <a:lnTo>
                  <a:pt x="8812" y="16874"/>
                </a:lnTo>
                <a:lnTo>
                  <a:pt x="8812" y="14562"/>
                </a:lnTo>
                <a:lnTo>
                  <a:pt x="12061" y="14562"/>
                </a:lnTo>
                <a:lnTo>
                  <a:pt x="12061" y="14405"/>
                </a:lnTo>
                <a:lnTo>
                  <a:pt x="8812" y="14405"/>
                </a:lnTo>
                <a:lnTo>
                  <a:pt x="8812" y="11530"/>
                </a:lnTo>
                <a:lnTo>
                  <a:pt x="12061" y="11530"/>
                </a:lnTo>
                <a:lnTo>
                  <a:pt x="12061" y="11374"/>
                </a:lnTo>
                <a:lnTo>
                  <a:pt x="8812" y="11374"/>
                </a:lnTo>
                <a:lnTo>
                  <a:pt x="8812" y="8530"/>
                </a:lnTo>
                <a:lnTo>
                  <a:pt x="12061" y="8530"/>
                </a:lnTo>
                <a:lnTo>
                  <a:pt x="12061" y="8375"/>
                </a:lnTo>
                <a:lnTo>
                  <a:pt x="8812" y="8375"/>
                </a:lnTo>
                <a:lnTo>
                  <a:pt x="8812" y="5500"/>
                </a:lnTo>
                <a:lnTo>
                  <a:pt x="12061" y="5500"/>
                </a:lnTo>
                <a:lnTo>
                  <a:pt x="12061" y="5344"/>
                </a:lnTo>
                <a:lnTo>
                  <a:pt x="8812" y="5344"/>
                </a:lnTo>
                <a:lnTo>
                  <a:pt x="8812" y="2469"/>
                </a:lnTo>
                <a:lnTo>
                  <a:pt x="12061" y="2469"/>
                </a:lnTo>
                <a:lnTo>
                  <a:pt x="12061" y="2344"/>
                </a:lnTo>
                <a:lnTo>
                  <a:pt x="8812" y="2344"/>
                </a:lnTo>
                <a:lnTo>
                  <a:pt x="8812" y="0"/>
                </a:lnTo>
                <a:lnTo>
                  <a:pt x="8655" y="0"/>
                </a:lnTo>
                <a:lnTo>
                  <a:pt x="8655" y="813"/>
                </a:lnTo>
                <a:lnTo>
                  <a:pt x="5406" y="813"/>
                </a:lnTo>
                <a:lnTo>
                  <a:pt x="5406" y="969"/>
                </a:lnTo>
                <a:close/>
                <a:moveTo>
                  <a:pt x="7874" y="2844"/>
                </a:moveTo>
                <a:lnTo>
                  <a:pt x="4531" y="2844"/>
                </a:lnTo>
                <a:lnTo>
                  <a:pt x="4531" y="5000"/>
                </a:lnTo>
                <a:lnTo>
                  <a:pt x="7874" y="5000"/>
                </a:lnTo>
                <a:lnTo>
                  <a:pt x="7874" y="5844"/>
                </a:lnTo>
                <a:lnTo>
                  <a:pt x="4531" y="5844"/>
                </a:lnTo>
                <a:lnTo>
                  <a:pt x="4531" y="8000"/>
                </a:lnTo>
                <a:lnTo>
                  <a:pt x="7874" y="8000"/>
                </a:lnTo>
                <a:lnTo>
                  <a:pt x="7874" y="8874"/>
                </a:lnTo>
                <a:lnTo>
                  <a:pt x="4531" y="8874"/>
                </a:lnTo>
                <a:lnTo>
                  <a:pt x="4531" y="11030"/>
                </a:lnTo>
                <a:lnTo>
                  <a:pt x="7874" y="11030"/>
                </a:lnTo>
                <a:lnTo>
                  <a:pt x="7874" y="11874"/>
                </a:lnTo>
                <a:lnTo>
                  <a:pt x="4531" y="11874"/>
                </a:lnTo>
                <a:lnTo>
                  <a:pt x="4531" y="14062"/>
                </a:lnTo>
                <a:lnTo>
                  <a:pt x="7874" y="14062"/>
                </a:lnTo>
                <a:lnTo>
                  <a:pt x="7874" y="14905"/>
                </a:lnTo>
                <a:lnTo>
                  <a:pt x="4531" y="14905"/>
                </a:lnTo>
                <a:lnTo>
                  <a:pt x="4531" y="16874"/>
                </a:lnTo>
                <a:lnTo>
                  <a:pt x="4688" y="16874"/>
                </a:lnTo>
                <a:lnTo>
                  <a:pt x="4688" y="15062"/>
                </a:lnTo>
                <a:lnTo>
                  <a:pt x="8030" y="15062"/>
                </a:lnTo>
                <a:lnTo>
                  <a:pt x="8030" y="13905"/>
                </a:lnTo>
                <a:lnTo>
                  <a:pt x="4688" y="13905"/>
                </a:lnTo>
                <a:lnTo>
                  <a:pt x="4688" y="12030"/>
                </a:lnTo>
                <a:lnTo>
                  <a:pt x="8030" y="12030"/>
                </a:lnTo>
                <a:lnTo>
                  <a:pt x="8030" y="10874"/>
                </a:lnTo>
                <a:lnTo>
                  <a:pt x="4688" y="10874"/>
                </a:lnTo>
                <a:lnTo>
                  <a:pt x="4688" y="9030"/>
                </a:lnTo>
                <a:lnTo>
                  <a:pt x="8030" y="9030"/>
                </a:lnTo>
                <a:lnTo>
                  <a:pt x="8030" y="7875"/>
                </a:lnTo>
                <a:lnTo>
                  <a:pt x="4688" y="7875"/>
                </a:lnTo>
                <a:lnTo>
                  <a:pt x="4688" y="6000"/>
                </a:lnTo>
                <a:lnTo>
                  <a:pt x="8030" y="6000"/>
                </a:lnTo>
                <a:lnTo>
                  <a:pt x="8030" y="4844"/>
                </a:lnTo>
                <a:lnTo>
                  <a:pt x="4688" y="4844"/>
                </a:lnTo>
                <a:lnTo>
                  <a:pt x="4688" y="2969"/>
                </a:lnTo>
                <a:lnTo>
                  <a:pt x="8030" y="2969"/>
                </a:lnTo>
                <a:lnTo>
                  <a:pt x="8030" y="1813"/>
                </a:lnTo>
                <a:lnTo>
                  <a:pt x="4688" y="1813"/>
                </a:lnTo>
                <a:lnTo>
                  <a:pt x="4688" y="0"/>
                </a:lnTo>
                <a:lnTo>
                  <a:pt x="4531" y="0"/>
                </a:lnTo>
                <a:lnTo>
                  <a:pt x="4531" y="1969"/>
                </a:lnTo>
                <a:lnTo>
                  <a:pt x="7874" y="1969"/>
                </a:lnTo>
                <a:lnTo>
                  <a:pt x="7874" y="2844"/>
                </a:lnTo>
                <a:close/>
                <a:moveTo>
                  <a:pt x="875" y="969"/>
                </a:moveTo>
                <a:lnTo>
                  <a:pt x="4125" y="969"/>
                </a:lnTo>
                <a:lnTo>
                  <a:pt x="4125" y="3844"/>
                </a:lnTo>
                <a:lnTo>
                  <a:pt x="875" y="3844"/>
                </a:lnTo>
                <a:lnTo>
                  <a:pt x="875" y="4000"/>
                </a:lnTo>
                <a:lnTo>
                  <a:pt x="4125" y="4000"/>
                </a:lnTo>
                <a:lnTo>
                  <a:pt x="4125" y="6844"/>
                </a:lnTo>
                <a:lnTo>
                  <a:pt x="875" y="6844"/>
                </a:lnTo>
                <a:lnTo>
                  <a:pt x="875" y="7000"/>
                </a:lnTo>
                <a:lnTo>
                  <a:pt x="4125" y="7000"/>
                </a:lnTo>
                <a:lnTo>
                  <a:pt x="4125" y="9874"/>
                </a:lnTo>
                <a:lnTo>
                  <a:pt x="875" y="9874"/>
                </a:lnTo>
                <a:lnTo>
                  <a:pt x="875" y="10030"/>
                </a:lnTo>
                <a:lnTo>
                  <a:pt x="4125" y="10030"/>
                </a:lnTo>
                <a:lnTo>
                  <a:pt x="4125" y="12905"/>
                </a:lnTo>
                <a:lnTo>
                  <a:pt x="875" y="12905"/>
                </a:lnTo>
                <a:lnTo>
                  <a:pt x="875" y="13030"/>
                </a:lnTo>
                <a:lnTo>
                  <a:pt x="4125" y="13030"/>
                </a:lnTo>
                <a:lnTo>
                  <a:pt x="4125" y="15905"/>
                </a:lnTo>
                <a:lnTo>
                  <a:pt x="875" y="15905"/>
                </a:lnTo>
                <a:lnTo>
                  <a:pt x="875" y="16062"/>
                </a:lnTo>
                <a:lnTo>
                  <a:pt x="4125" y="16062"/>
                </a:lnTo>
                <a:lnTo>
                  <a:pt x="4125" y="16874"/>
                </a:lnTo>
                <a:lnTo>
                  <a:pt x="4281" y="16874"/>
                </a:lnTo>
                <a:lnTo>
                  <a:pt x="4281" y="14562"/>
                </a:lnTo>
                <a:lnTo>
                  <a:pt x="7562" y="14562"/>
                </a:lnTo>
                <a:lnTo>
                  <a:pt x="7562" y="14405"/>
                </a:lnTo>
                <a:lnTo>
                  <a:pt x="4281" y="14405"/>
                </a:lnTo>
                <a:lnTo>
                  <a:pt x="4281" y="11530"/>
                </a:lnTo>
                <a:lnTo>
                  <a:pt x="7562" y="11530"/>
                </a:lnTo>
                <a:lnTo>
                  <a:pt x="7562" y="11374"/>
                </a:lnTo>
                <a:lnTo>
                  <a:pt x="4281" y="11374"/>
                </a:lnTo>
                <a:lnTo>
                  <a:pt x="4281" y="8530"/>
                </a:lnTo>
                <a:lnTo>
                  <a:pt x="7562" y="8530"/>
                </a:lnTo>
                <a:lnTo>
                  <a:pt x="7562" y="8375"/>
                </a:lnTo>
                <a:lnTo>
                  <a:pt x="4281" y="8375"/>
                </a:lnTo>
                <a:lnTo>
                  <a:pt x="4281" y="5500"/>
                </a:lnTo>
                <a:lnTo>
                  <a:pt x="7562" y="5500"/>
                </a:lnTo>
                <a:lnTo>
                  <a:pt x="7562" y="5344"/>
                </a:lnTo>
                <a:lnTo>
                  <a:pt x="4281" y="5344"/>
                </a:lnTo>
                <a:lnTo>
                  <a:pt x="4281" y="2469"/>
                </a:lnTo>
                <a:lnTo>
                  <a:pt x="7562" y="2469"/>
                </a:lnTo>
                <a:lnTo>
                  <a:pt x="7562" y="2344"/>
                </a:lnTo>
                <a:lnTo>
                  <a:pt x="4281" y="2344"/>
                </a:lnTo>
                <a:lnTo>
                  <a:pt x="4281" y="0"/>
                </a:lnTo>
                <a:lnTo>
                  <a:pt x="4125" y="0"/>
                </a:lnTo>
                <a:lnTo>
                  <a:pt x="4125" y="813"/>
                </a:lnTo>
                <a:lnTo>
                  <a:pt x="875" y="813"/>
                </a:lnTo>
                <a:lnTo>
                  <a:pt x="875" y="969"/>
                </a:lnTo>
                <a:close/>
                <a:moveTo>
                  <a:pt x="8280" y="3344"/>
                </a:moveTo>
                <a:lnTo>
                  <a:pt x="4938" y="3344"/>
                </a:lnTo>
                <a:lnTo>
                  <a:pt x="4938" y="4500"/>
                </a:lnTo>
                <a:lnTo>
                  <a:pt x="8280" y="4500"/>
                </a:lnTo>
                <a:lnTo>
                  <a:pt x="8280" y="6344"/>
                </a:lnTo>
                <a:lnTo>
                  <a:pt x="4938" y="6344"/>
                </a:lnTo>
                <a:lnTo>
                  <a:pt x="4938" y="7500"/>
                </a:lnTo>
                <a:lnTo>
                  <a:pt x="8280" y="7500"/>
                </a:lnTo>
                <a:lnTo>
                  <a:pt x="8280" y="8406"/>
                </a:lnTo>
                <a:lnTo>
                  <a:pt x="8280" y="8438"/>
                </a:lnTo>
                <a:lnTo>
                  <a:pt x="8280" y="9374"/>
                </a:lnTo>
                <a:lnTo>
                  <a:pt x="4938" y="9374"/>
                </a:lnTo>
                <a:lnTo>
                  <a:pt x="4938" y="10530"/>
                </a:lnTo>
                <a:lnTo>
                  <a:pt x="8280" y="10530"/>
                </a:lnTo>
                <a:lnTo>
                  <a:pt x="8280" y="12405"/>
                </a:lnTo>
                <a:lnTo>
                  <a:pt x="4938" y="12405"/>
                </a:lnTo>
                <a:lnTo>
                  <a:pt x="4938" y="13530"/>
                </a:lnTo>
                <a:lnTo>
                  <a:pt x="8280" y="13530"/>
                </a:lnTo>
                <a:lnTo>
                  <a:pt x="8280" y="15405"/>
                </a:lnTo>
                <a:lnTo>
                  <a:pt x="4938" y="15405"/>
                </a:lnTo>
                <a:lnTo>
                  <a:pt x="4938" y="16562"/>
                </a:lnTo>
                <a:lnTo>
                  <a:pt x="8280" y="16562"/>
                </a:lnTo>
                <a:lnTo>
                  <a:pt x="8280" y="16874"/>
                </a:lnTo>
                <a:lnTo>
                  <a:pt x="8405" y="16874"/>
                </a:lnTo>
                <a:lnTo>
                  <a:pt x="8405" y="16405"/>
                </a:lnTo>
                <a:lnTo>
                  <a:pt x="5063" y="16405"/>
                </a:lnTo>
                <a:lnTo>
                  <a:pt x="5063" y="15562"/>
                </a:lnTo>
                <a:lnTo>
                  <a:pt x="8405" y="15562"/>
                </a:lnTo>
                <a:lnTo>
                  <a:pt x="8405" y="13405"/>
                </a:lnTo>
                <a:lnTo>
                  <a:pt x="5063" y="13405"/>
                </a:lnTo>
                <a:lnTo>
                  <a:pt x="5063" y="12530"/>
                </a:lnTo>
                <a:lnTo>
                  <a:pt x="8405" y="12530"/>
                </a:lnTo>
                <a:lnTo>
                  <a:pt x="8405" y="10374"/>
                </a:lnTo>
                <a:lnTo>
                  <a:pt x="5063" y="10374"/>
                </a:lnTo>
                <a:lnTo>
                  <a:pt x="5063" y="9530"/>
                </a:lnTo>
                <a:lnTo>
                  <a:pt x="8405" y="9530"/>
                </a:lnTo>
                <a:lnTo>
                  <a:pt x="8405" y="8438"/>
                </a:lnTo>
                <a:lnTo>
                  <a:pt x="8405" y="8406"/>
                </a:lnTo>
                <a:lnTo>
                  <a:pt x="8405" y="7344"/>
                </a:lnTo>
                <a:lnTo>
                  <a:pt x="5063" y="7344"/>
                </a:lnTo>
                <a:lnTo>
                  <a:pt x="5063" y="6500"/>
                </a:lnTo>
                <a:lnTo>
                  <a:pt x="8405" y="6500"/>
                </a:lnTo>
                <a:lnTo>
                  <a:pt x="8405" y="4344"/>
                </a:lnTo>
                <a:lnTo>
                  <a:pt x="5063" y="4344"/>
                </a:lnTo>
                <a:lnTo>
                  <a:pt x="5063" y="3469"/>
                </a:lnTo>
                <a:lnTo>
                  <a:pt x="8405" y="3469"/>
                </a:lnTo>
                <a:lnTo>
                  <a:pt x="8405" y="1313"/>
                </a:lnTo>
                <a:lnTo>
                  <a:pt x="5063" y="1313"/>
                </a:lnTo>
                <a:lnTo>
                  <a:pt x="5063" y="469"/>
                </a:lnTo>
                <a:lnTo>
                  <a:pt x="8405" y="469"/>
                </a:lnTo>
                <a:lnTo>
                  <a:pt x="8405" y="0"/>
                </a:lnTo>
                <a:lnTo>
                  <a:pt x="8280" y="0"/>
                </a:lnTo>
                <a:lnTo>
                  <a:pt x="8280" y="313"/>
                </a:lnTo>
                <a:lnTo>
                  <a:pt x="4938" y="313"/>
                </a:lnTo>
                <a:lnTo>
                  <a:pt x="4938" y="1469"/>
                </a:lnTo>
                <a:lnTo>
                  <a:pt x="8280" y="1469"/>
                </a:lnTo>
                <a:lnTo>
                  <a:pt x="8280" y="3344"/>
                </a:lnTo>
                <a:close/>
              </a:path>
            </a:pathLst>
          </a:custGeom>
          <a:solidFill>
            <a:schemeClr val="accent6"/>
          </a:solidFill>
          <a:ln w="9525" cap="flat">
            <a:noFill/>
            <a:bevel/>
            <a:headEnd/>
            <a:tailEnd/>
          </a:ln>
          <a:effectLst/>
        </p:spPr>
        <p:txBody>
          <a:bodyPr wrap="none" anchor="ctr"/>
          <a:lstStyle/>
          <a:p>
            <a:endParaRPr lang="en-US"/>
          </a:p>
        </p:txBody>
      </p:sp>
    </p:spTree>
    <p:extLst>
      <p:ext uri="{BB962C8B-B14F-4D97-AF65-F5344CB8AC3E}">
        <p14:creationId xmlns:p14="http://schemas.microsoft.com/office/powerpoint/2010/main" val="3347765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CiscoSansTT Light" panose="020B0503020201020303" pitchFamily="34" charset="0"/>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1475640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CiscoSansTT Light" panose="020B0503020201020303" pitchFamily="34" charset="0"/>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254962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CiscoSansTT Light" panose="020B0503020201020303" pitchFamily="34" charset="0"/>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tx2"/>
                </a:solidFill>
                <a:latin typeface="CiscoSansTT Light" panose="020B0503020201020303" pitchFamily="34" charset="0"/>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9358578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CiscoSansTT Light" panose="020B0503020201020303" pitchFamily="34" charset="0"/>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CiscoSansTT Light" panose="020B0503020201020303" pitchFamily="34" charset="0"/>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CiscoSansTT Light" panose="020B0503020201020303" pitchFamily="34" charset="0"/>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latin typeface="CiscoSansTT Light" panose="020B0503020201020303" pitchFamily="34" charset="0"/>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CiscoSansTT Light" panose="020B0503020201020303" pitchFamily="34" charset="0"/>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CiscoSansTT Light" panose="020B0503020201020303" pitchFamily="34" charset="0"/>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CiscoSansTT Light" panose="020B0503020201020303" pitchFamily="34" charset="0"/>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2092556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ullet_with_Cod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CiscoSansTT Light" panose="020B0503020201020303" pitchFamily="34" charset="0"/>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CiscoSansTT Light" panose="020B0503020201020303" pitchFamily="34" charset="0"/>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CiscoSansTT Light" panose="020B0503020201020303" pitchFamily="34" charset="0"/>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latin typeface="CiscoSansTT Light" panose="020B0503020201020303" pitchFamily="34" charset="0"/>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a:solidFill>
            <a:schemeClr val="tx1"/>
          </a:solidFill>
        </p:spPr>
        <p:txBody>
          <a:bodyPr lIns="0" tIns="45710" rIns="0" bIns="45710">
            <a:noAutofit/>
          </a:bodyPr>
          <a:lstStyle>
            <a:lvl1pPr>
              <a:defRPr lang="en-US" sz="1600" b="0" i="0" baseline="0" dirty="0">
                <a:solidFill>
                  <a:schemeClr val="bg2"/>
                </a:solidFill>
                <a:latin typeface="Courier New" panose="02070309020205020404" pitchFamily="49" charset="0"/>
                <a:cs typeface="Courier New" panose="02070309020205020404" pitchFamily="49" charset="0"/>
              </a:defRPr>
            </a:lvl1pPr>
            <a:lvl2pPr>
              <a:defRPr lang="en-US" sz="1600" b="0" i="0" dirty="0">
                <a:solidFill>
                  <a:schemeClr val="bg2"/>
                </a:solidFill>
                <a:latin typeface="Courier New" panose="02070309020205020404" pitchFamily="49" charset="0"/>
                <a:cs typeface="Courier New" panose="02070309020205020404" pitchFamily="49" charset="0"/>
              </a:defRPr>
            </a:lvl2pPr>
            <a:lvl3pPr>
              <a:defRPr lang="en-US" sz="1600" b="0" i="0" dirty="0">
                <a:solidFill>
                  <a:schemeClr val="bg2"/>
                </a:solidFill>
                <a:latin typeface="Courier New" panose="02070309020205020404" pitchFamily="49" charset="0"/>
                <a:cs typeface="Courier New" panose="02070309020205020404" pitchFamily="49" charset="0"/>
              </a:defRPr>
            </a:lvl3pPr>
          </a:lstStyle>
          <a:p>
            <a:pPr marL="76199" lvl="0" indent="0" defTabSz="912261">
              <a:spcBef>
                <a:spcPts val="0"/>
              </a:spcBef>
              <a:buClr>
                <a:schemeClr val="tx1"/>
              </a:buClr>
              <a:buSzPct val="60000"/>
              <a:buFont typeface="Arial"/>
              <a:buNone/>
            </a:pPr>
            <a:r>
              <a:rPr lang="en-US" dirty="0"/>
              <a:t>Enter code</a:t>
            </a:r>
          </a:p>
        </p:txBody>
      </p:sp>
    </p:spTree>
    <p:extLst>
      <p:ext uri="{BB962C8B-B14F-4D97-AF65-F5344CB8AC3E}">
        <p14:creationId xmlns:p14="http://schemas.microsoft.com/office/powerpoint/2010/main" val="366335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5073"/>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ullet_with_Code_Horizontal">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8284616" cy="1125178"/>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CiscoSansTT Light" panose="020B0503020201020303" pitchFamily="34" charset="0"/>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CiscoSansTT Light" panose="020B0503020201020303" pitchFamily="34" charset="0"/>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CiscoSansTT Light" panose="020B0503020201020303" pitchFamily="34" charset="0"/>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latin typeface="CiscoSansTT Light" panose="020B0503020201020303" pitchFamily="34" charset="0"/>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45200" y="2459864"/>
            <a:ext cx="8284616" cy="1829127"/>
          </a:xfrm>
          <a:prstGeom prst="rect">
            <a:avLst/>
          </a:prstGeom>
          <a:solidFill>
            <a:schemeClr val="tx1"/>
          </a:solidFill>
        </p:spPr>
        <p:txBody>
          <a:bodyPr lIns="0" tIns="45710" rIns="0" bIns="45710">
            <a:noAutofit/>
          </a:bodyPr>
          <a:lstStyle>
            <a:lvl1pPr>
              <a:defRPr lang="en-US" sz="1600" b="0" i="0" baseline="0" dirty="0">
                <a:solidFill>
                  <a:schemeClr val="bg2"/>
                </a:solidFill>
                <a:latin typeface="Courier New" panose="02070309020205020404" pitchFamily="49" charset="0"/>
                <a:cs typeface="Courier New" panose="02070309020205020404" pitchFamily="49" charset="0"/>
              </a:defRPr>
            </a:lvl1pPr>
            <a:lvl2pPr>
              <a:defRPr lang="en-US" sz="1600" b="0" i="0" dirty="0">
                <a:solidFill>
                  <a:schemeClr val="bg2"/>
                </a:solidFill>
                <a:latin typeface="Courier New" panose="02070309020205020404" pitchFamily="49" charset="0"/>
                <a:cs typeface="Courier New" panose="02070309020205020404" pitchFamily="49" charset="0"/>
              </a:defRPr>
            </a:lvl2pPr>
            <a:lvl3pPr>
              <a:defRPr lang="en-US" sz="1600" b="0" i="0" dirty="0">
                <a:solidFill>
                  <a:schemeClr val="bg2"/>
                </a:solidFill>
                <a:latin typeface="Courier New" panose="02070309020205020404" pitchFamily="49" charset="0"/>
                <a:cs typeface="Courier New" panose="02070309020205020404" pitchFamily="49" charset="0"/>
              </a:defRPr>
            </a:lvl3pPr>
          </a:lstStyle>
          <a:p>
            <a:pPr marL="76199" lvl="0" indent="0" defTabSz="912261">
              <a:spcBef>
                <a:spcPts val="0"/>
              </a:spcBef>
              <a:buClr>
                <a:schemeClr val="tx1"/>
              </a:buClr>
              <a:buSzPct val="60000"/>
              <a:buFont typeface="Arial"/>
              <a:buNone/>
            </a:pPr>
            <a:r>
              <a:rPr lang="en-US" dirty="0"/>
              <a:t>Enter code</a:t>
            </a:r>
          </a:p>
        </p:txBody>
      </p:sp>
    </p:spTree>
    <p:extLst>
      <p:ext uri="{BB962C8B-B14F-4D97-AF65-F5344CB8AC3E}">
        <p14:creationId xmlns:p14="http://schemas.microsoft.com/office/powerpoint/2010/main" val="2053746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de">
    <p:spTree>
      <p:nvGrpSpPr>
        <p:cNvPr id="1" name=""/>
        <p:cNvGrpSpPr/>
        <p:nvPr/>
      </p:nvGrpSpPr>
      <p:grpSpPr>
        <a:xfrm>
          <a:off x="0" y="0"/>
          <a:ext cx="0" cy="0"/>
          <a:chOff x="0" y="0"/>
          <a:chExt cx="0" cy="0"/>
        </a:xfrm>
      </p:grpSpPr>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latin typeface="CiscoSansTT Light" panose="020B0503020201020303" pitchFamily="34" charset="0"/>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45200" y="1205898"/>
            <a:ext cx="8284616" cy="3083094"/>
          </a:xfrm>
          <a:prstGeom prst="rect">
            <a:avLst/>
          </a:prstGeom>
          <a:solidFill>
            <a:schemeClr val="tx1"/>
          </a:solidFill>
        </p:spPr>
        <p:txBody>
          <a:bodyPr lIns="0" tIns="45710" rIns="0" bIns="45710">
            <a:noAutofit/>
          </a:bodyPr>
          <a:lstStyle>
            <a:lvl1pPr>
              <a:defRPr lang="en-US" sz="1600" b="0" i="0" baseline="0" dirty="0">
                <a:solidFill>
                  <a:schemeClr val="bg2"/>
                </a:solidFill>
                <a:latin typeface="Courier New" panose="02070309020205020404" pitchFamily="49" charset="0"/>
                <a:cs typeface="Courier New" panose="02070309020205020404" pitchFamily="49" charset="0"/>
              </a:defRPr>
            </a:lvl1pPr>
            <a:lvl2pPr>
              <a:defRPr lang="en-US" sz="1600" b="0" i="0" dirty="0">
                <a:solidFill>
                  <a:schemeClr val="bg2"/>
                </a:solidFill>
                <a:latin typeface="Courier New" panose="02070309020205020404" pitchFamily="49" charset="0"/>
                <a:cs typeface="Courier New" panose="02070309020205020404" pitchFamily="49" charset="0"/>
              </a:defRPr>
            </a:lvl2pPr>
            <a:lvl3pPr>
              <a:defRPr lang="en-US" sz="1600" b="0" i="0" dirty="0">
                <a:solidFill>
                  <a:schemeClr val="bg2"/>
                </a:solidFill>
                <a:latin typeface="Courier New" panose="02070309020205020404" pitchFamily="49" charset="0"/>
                <a:cs typeface="Courier New" panose="02070309020205020404" pitchFamily="49" charset="0"/>
              </a:defRPr>
            </a:lvl3pPr>
          </a:lstStyle>
          <a:p>
            <a:pPr marL="76199" lvl="0" indent="0" defTabSz="912261">
              <a:spcBef>
                <a:spcPts val="0"/>
              </a:spcBef>
              <a:buClr>
                <a:schemeClr val="tx1"/>
              </a:buClr>
              <a:buSzPct val="60000"/>
              <a:buFont typeface="Arial"/>
              <a:buNone/>
            </a:pPr>
            <a:r>
              <a:rPr lang="en-US" dirty="0"/>
              <a:t>Enter code</a:t>
            </a:r>
          </a:p>
        </p:txBody>
      </p:sp>
    </p:spTree>
    <p:extLst>
      <p:ext uri="{BB962C8B-B14F-4D97-AF65-F5344CB8AC3E}">
        <p14:creationId xmlns:p14="http://schemas.microsoft.com/office/powerpoint/2010/main" val="952805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tx2"/>
                </a:solidFill>
                <a:latin typeface="CiscoSansTT Light" panose="020B0503020201020303" pitchFamily="34" charset="0"/>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092437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tx2"/>
                </a:solidFill>
                <a:latin typeface="CiscoSansTT Light" panose="020B0503020201020303" pitchFamily="34" charset="0"/>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4416549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tx2"/>
                </a:solidFill>
                <a:latin typeface="CiscoSansTT Light" panose="020B0503020201020303" pitchFamily="34" charset="0"/>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3059397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CiscoSansTT Light" panose="020B0503020201020303" pitchFamily="34" charset="0"/>
              </a:defRPr>
            </a:lvl1pPr>
            <a:lvl2pPr marL="231775" indent="-115888">
              <a:spcBef>
                <a:spcPts val="600"/>
              </a:spcBef>
              <a:buClr>
                <a:schemeClr val="tx1"/>
              </a:buClr>
              <a:buSzPct val="60000"/>
              <a:defRPr sz="1600">
                <a:solidFill>
                  <a:schemeClr val="tx1"/>
                </a:solidFill>
                <a:latin typeface="CiscoSansTT Light" panose="020B0503020201020303" pitchFamily="34" charset="0"/>
              </a:defRPr>
            </a:lvl2pPr>
            <a:lvl3pPr marL="341313" indent="-109538">
              <a:spcBef>
                <a:spcPts val="600"/>
              </a:spcBef>
              <a:buClr>
                <a:schemeClr val="tx1"/>
              </a:buClr>
              <a:buSzPct val="60000"/>
              <a:defRPr sz="1400">
                <a:solidFill>
                  <a:schemeClr val="tx1"/>
                </a:solidFill>
                <a:latin typeface="CiscoSansTT Light" panose="020B0503020201020303" pitchFamily="34" charset="0"/>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sz="1800">
                <a:solidFill>
                  <a:schemeClr val="tx2"/>
                </a:solidFill>
                <a:latin typeface="CiscoSansTT Light" panose="020B0503020201020303" pitchFamily="34" charset="0"/>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CiscoSansTT Light" panose="020B0503020201020303" pitchFamily="34" charset="0"/>
              </a:defRPr>
            </a:lvl1pPr>
            <a:lvl2pPr marL="231775" indent="-115888">
              <a:spcBef>
                <a:spcPts val="600"/>
              </a:spcBef>
              <a:buClr>
                <a:schemeClr val="tx1"/>
              </a:buClr>
              <a:buSzPct val="60000"/>
              <a:defRPr sz="1600">
                <a:solidFill>
                  <a:schemeClr val="tx1"/>
                </a:solidFill>
                <a:latin typeface="CiscoSansTT Light" panose="020B0503020201020303" pitchFamily="34" charset="0"/>
              </a:defRPr>
            </a:lvl2pPr>
            <a:lvl3pPr marL="341313" indent="-109538">
              <a:spcBef>
                <a:spcPts val="600"/>
              </a:spcBef>
              <a:buClr>
                <a:schemeClr val="tx1"/>
              </a:buClr>
              <a:buSzPct val="60000"/>
              <a:defRPr sz="1400">
                <a:solidFill>
                  <a:schemeClr val="tx1"/>
                </a:solidFill>
                <a:latin typeface="CiscoSansTT Light" panose="020B0503020201020303" pitchFamily="34" charset="0"/>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9464329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CiscoSansTT Light" panose="020B0503020201020303" pitchFamily="34" charset="0"/>
              </a:defRPr>
            </a:lvl1pPr>
            <a:lvl2pPr marL="231775" indent="-115888">
              <a:spcBef>
                <a:spcPts val="600"/>
              </a:spcBef>
              <a:buClr>
                <a:schemeClr val="tx1"/>
              </a:buClr>
              <a:buSzPct val="60000"/>
              <a:defRPr sz="1400">
                <a:solidFill>
                  <a:schemeClr val="tx1"/>
                </a:solidFill>
                <a:latin typeface="CiscoSansTT Light" panose="020B0503020201020303" pitchFamily="34" charset="0"/>
              </a:defRPr>
            </a:lvl2pPr>
            <a:lvl3pPr marL="341313" indent="-115888">
              <a:spcBef>
                <a:spcPts val="600"/>
              </a:spcBef>
              <a:buClr>
                <a:schemeClr val="tx1"/>
              </a:buClr>
              <a:buSzPct val="60000"/>
              <a:defRPr sz="1200">
                <a:solidFill>
                  <a:schemeClr val="tx1"/>
                </a:solidFill>
                <a:latin typeface="CiscoSansTT Light" panose="020B0503020201020303" pitchFamily="34" charset="0"/>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CiscoSansTT Light" panose="020B0503020201020303" pitchFamily="34" charset="0"/>
              </a:defRPr>
            </a:lvl1pPr>
            <a:lvl2pPr marL="231775" indent="-115888">
              <a:spcBef>
                <a:spcPts val="600"/>
              </a:spcBef>
              <a:buClr>
                <a:schemeClr val="tx1"/>
              </a:buClr>
              <a:buSzPct val="60000"/>
              <a:defRPr sz="1400">
                <a:solidFill>
                  <a:schemeClr val="tx1"/>
                </a:solidFill>
                <a:latin typeface="CiscoSansTT Light" panose="020B0503020201020303" pitchFamily="34" charset="0"/>
              </a:defRPr>
            </a:lvl2pPr>
            <a:lvl3pPr marL="341313" indent="-115888">
              <a:spcBef>
                <a:spcPts val="600"/>
              </a:spcBef>
              <a:buClr>
                <a:schemeClr val="tx1"/>
              </a:buClr>
              <a:buSzPct val="60000"/>
              <a:defRPr sz="1200">
                <a:solidFill>
                  <a:schemeClr val="tx1"/>
                </a:solidFill>
                <a:latin typeface="CiscoSansTT Light" panose="020B0503020201020303" pitchFamily="34" charset="0"/>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CiscoSansTT Light" panose="020B0503020201020303" pitchFamily="34" charset="0"/>
              </a:defRPr>
            </a:lvl1pPr>
            <a:lvl2pPr marL="231775" indent="-115888">
              <a:spcBef>
                <a:spcPts val="600"/>
              </a:spcBef>
              <a:buClr>
                <a:schemeClr val="tx1"/>
              </a:buClr>
              <a:buSzPct val="60000"/>
              <a:defRPr sz="1400">
                <a:solidFill>
                  <a:schemeClr val="tx1"/>
                </a:solidFill>
                <a:latin typeface="CiscoSansTT Light" panose="020B0503020201020303" pitchFamily="34" charset="0"/>
              </a:defRPr>
            </a:lvl2pPr>
            <a:lvl3pPr marL="341313" indent="-115888">
              <a:spcBef>
                <a:spcPts val="600"/>
              </a:spcBef>
              <a:buClr>
                <a:schemeClr val="tx1"/>
              </a:buClr>
              <a:buSzPct val="60000"/>
              <a:defRPr sz="1200">
                <a:solidFill>
                  <a:schemeClr val="tx1"/>
                </a:solidFill>
                <a:latin typeface="CiscoSansTT Light" panose="020B0503020201020303" pitchFamily="34" charset="0"/>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539034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6" name="Title 1"/>
          <p:cNvSpPr>
            <a:spLocks noGrp="1"/>
          </p:cNvSpPr>
          <p:nvPr>
            <p:ph type="title"/>
          </p:nvPr>
        </p:nvSpPr>
        <p:spPr>
          <a:xfrm>
            <a:off x="443996" y="192024"/>
            <a:ext cx="8266113" cy="434974"/>
          </a:xfrm>
        </p:spPr>
        <p:txBody>
          <a:bodyPr anchor="b" anchorCtr="0"/>
          <a:lstStyle>
            <a:lvl1pPr marL="6251" indent="-6251" algn="l" defTabSz="457200" rtl="0" eaLnBrk="0" fontAlgn="base" hangingPunct="0">
              <a:lnSpc>
                <a:spcPct val="80000"/>
              </a:lnSpc>
              <a:spcBef>
                <a:spcPct val="0"/>
              </a:spcBef>
              <a:spcAft>
                <a:spcPct val="0"/>
              </a:spcAft>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93656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tx2"/>
                </a:solidFill>
                <a:latin typeface="CiscoSansTT Light" panose="020B0503020201020303" pitchFamily="34" charset="0"/>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7767053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tx2"/>
                </a:solidFill>
                <a:latin typeface="CiscoSansTT Light" panose="020B0503020201020303" pitchFamily="34" charset="0"/>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latin typeface="CiscoSansTT Light" panose="020B0503020201020303" pitchFamily="34" charset="0"/>
              </a:defRPr>
            </a:lvl1pPr>
            <a:lvl2pPr marL="341313" indent="-171450">
              <a:spcBef>
                <a:spcPts val="600"/>
              </a:spcBef>
              <a:buClr>
                <a:schemeClr val="tx1"/>
              </a:buClr>
              <a:buSzPct val="80000"/>
              <a:defRPr sz="1800">
                <a:latin typeface="CiscoSansTT Light" panose="020B0503020201020303" pitchFamily="34" charset="0"/>
              </a:defRPr>
            </a:lvl2pPr>
            <a:lvl3pPr marL="511175" indent="-169863">
              <a:spcBef>
                <a:spcPts val="600"/>
              </a:spcBef>
              <a:buClr>
                <a:schemeClr val="tx1"/>
              </a:buClr>
              <a:buSzPct val="80000"/>
              <a:defRPr sz="1600">
                <a:latin typeface="CiscoSansTT Light" panose="020B0503020201020303" pitchFamily="34" charset="0"/>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14150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44558859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tx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latin typeface="CiscoSansTT Light" panose="020B0503020201020303" pitchFamily="34" charset="0"/>
              </a:defRPr>
            </a:lvl1pPr>
            <a:lvl2pPr marL="341313" indent="-171450">
              <a:spcBef>
                <a:spcPts val="600"/>
              </a:spcBef>
              <a:buClr>
                <a:schemeClr val="tx1"/>
              </a:buClr>
              <a:buSzPct val="80000"/>
              <a:defRPr sz="1800">
                <a:latin typeface="CiscoSansTT Light" panose="020B0503020201020303" pitchFamily="34" charset="0"/>
              </a:defRPr>
            </a:lvl2pPr>
            <a:lvl3pPr marL="511175" indent="-169863">
              <a:spcBef>
                <a:spcPts val="600"/>
              </a:spcBef>
              <a:buClr>
                <a:schemeClr val="tx1"/>
              </a:buClr>
              <a:buSzPct val="80000"/>
              <a:defRPr sz="1600">
                <a:latin typeface="CiscoSansTT Light" panose="020B0503020201020303" pitchFamily="34" charset="0"/>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2468195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800541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gue Vide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D33911A-FC3B-43D3-9816-3ACC5A56169A}"/>
              </a:ext>
            </a:extLst>
          </p:cNvPr>
          <p:cNvGrpSpPr/>
          <p:nvPr userDrawn="1"/>
        </p:nvGrpSpPr>
        <p:grpSpPr>
          <a:xfrm>
            <a:off x="0" y="2583180"/>
            <a:ext cx="9144000" cy="2560320"/>
            <a:chOff x="0" y="2583180"/>
            <a:chExt cx="9144000" cy="2560320"/>
          </a:xfrm>
        </p:grpSpPr>
        <p:sp>
          <p:nvSpPr>
            <p:cNvPr id="44" name="Rectangle 43">
              <a:extLst>
                <a:ext uri="{FF2B5EF4-FFF2-40B4-BE49-F238E27FC236}">
                  <a16:creationId xmlns:a16="http://schemas.microsoft.com/office/drawing/2014/main" id="{D429A084-4ABA-4634-AA27-44942FC8D15D}"/>
                </a:ext>
              </a:extLst>
            </p:cNvPr>
            <p:cNvSpPr/>
            <p:nvPr userDrawn="1"/>
          </p:nvSpPr>
          <p:spPr>
            <a:xfrm>
              <a:off x="0" y="2583180"/>
              <a:ext cx="9144000" cy="25603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1">
              <a:extLst>
                <a:ext uri="{FF2B5EF4-FFF2-40B4-BE49-F238E27FC236}">
                  <a16:creationId xmlns:a16="http://schemas.microsoft.com/office/drawing/2014/main" id="{CE50AF08-79BC-432A-9C58-49A517E6A3D8}"/>
                </a:ext>
              </a:extLst>
            </p:cNvPr>
            <p:cNvSpPr>
              <a:spLocks noChangeAspect="1" noChangeArrowheads="1"/>
            </p:cNvSpPr>
            <p:nvPr userDrawn="1"/>
          </p:nvSpPr>
          <p:spPr bwMode="auto">
            <a:xfrm>
              <a:off x="0" y="2583180"/>
              <a:ext cx="9144000" cy="2560320"/>
            </a:xfrm>
            <a:custGeom>
              <a:avLst/>
              <a:gdLst>
                <a:gd name="T0" fmla="*/ 19803 w 27999"/>
                <a:gd name="T1" fmla="*/ 0 h 7816"/>
                <a:gd name="T2" fmla="*/ 12250 w 27999"/>
                <a:gd name="T3" fmla="*/ 0 h 7816"/>
                <a:gd name="T4" fmla="*/ 5659 w 27999"/>
                <a:gd name="T5" fmla="*/ 846 h 7816"/>
                <a:gd name="T6" fmla="*/ 0 w 27999"/>
                <a:gd name="T7" fmla="*/ 350 h 7816"/>
                <a:gd name="T8" fmla="*/ 1254 w 27999"/>
                <a:gd name="T9" fmla="*/ 3062 h 7816"/>
                <a:gd name="T10" fmla="*/ 0 w 27999"/>
                <a:gd name="T11" fmla="*/ 5774 h 7816"/>
                <a:gd name="T12" fmla="*/ 0 w 27999"/>
                <a:gd name="T13" fmla="*/ 6327 h 7816"/>
                <a:gd name="T14" fmla="*/ 1633 w 27999"/>
                <a:gd name="T15" fmla="*/ 7320 h 7816"/>
                <a:gd name="T16" fmla="*/ 5542 w 27999"/>
                <a:gd name="T17" fmla="*/ 7291 h 7816"/>
                <a:gd name="T18" fmla="*/ 7612 w 27999"/>
                <a:gd name="T19" fmla="*/ 7815 h 7816"/>
                <a:gd name="T20" fmla="*/ 9916 w 27999"/>
                <a:gd name="T21" fmla="*/ 7815 h 7816"/>
                <a:gd name="T22" fmla="*/ 11987 w 27999"/>
                <a:gd name="T23" fmla="*/ 6386 h 7816"/>
                <a:gd name="T24" fmla="*/ 15924 w 27999"/>
                <a:gd name="T25" fmla="*/ 6386 h 7816"/>
                <a:gd name="T26" fmla="*/ 17994 w 27999"/>
                <a:gd name="T27" fmla="*/ 7815 h 7816"/>
                <a:gd name="T28" fmla="*/ 20298 w 27999"/>
                <a:gd name="T29" fmla="*/ 7815 h 7816"/>
                <a:gd name="T30" fmla="*/ 22369 w 27999"/>
                <a:gd name="T31" fmla="*/ 7291 h 7816"/>
                <a:gd name="T32" fmla="*/ 26277 w 27999"/>
                <a:gd name="T33" fmla="*/ 7291 h 7816"/>
                <a:gd name="T34" fmla="*/ 27998 w 27999"/>
                <a:gd name="T35" fmla="*/ 6299 h 7816"/>
                <a:gd name="T36" fmla="*/ 27998 w 27999"/>
                <a:gd name="T37" fmla="*/ 5803 h 7816"/>
                <a:gd name="T38" fmla="*/ 26657 w 27999"/>
                <a:gd name="T39" fmla="*/ 3062 h 7816"/>
                <a:gd name="T40" fmla="*/ 27998 w 27999"/>
                <a:gd name="T41" fmla="*/ 292 h 7816"/>
                <a:gd name="T42" fmla="*/ 26277 w 27999"/>
                <a:gd name="T43" fmla="*/ 1050 h 7816"/>
                <a:gd name="T44" fmla="*/ 24207 w 27999"/>
                <a:gd name="T45" fmla="*/ 117 h 7816"/>
                <a:gd name="T46" fmla="*/ 22136 w 27999"/>
                <a:gd name="T47" fmla="*/ 1050 h 7816"/>
                <a:gd name="T48" fmla="*/ 20065 w 27999"/>
                <a:gd name="T49" fmla="*/ 117 h 7816"/>
                <a:gd name="T50" fmla="*/ 17994 w 27999"/>
                <a:gd name="T51" fmla="*/ 1050 h 7816"/>
                <a:gd name="T52" fmla="*/ 15924 w 27999"/>
                <a:gd name="T53" fmla="*/ 117 h 7816"/>
                <a:gd name="T54" fmla="*/ 13825 w 27999"/>
                <a:gd name="T55" fmla="*/ 1050 h 7816"/>
                <a:gd name="T56" fmla="*/ 11754 w 27999"/>
                <a:gd name="T57" fmla="*/ 117 h 7816"/>
                <a:gd name="T58" fmla="*/ 9683 w 27999"/>
                <a:gd name="T59" fmla="*/ 1050 h 7816"/>
                <a:gd name="T60" fmla="*/ 7612 w 27999"/>
                <a:gd name="T61" fmla="*/ 117 h 7816"/>
                <a:gd name="T62" fmla="*/ 5542 w 27999"/>
                <a:gd name="T63" fmla="*/ 1050 h 7816"/>
                <a:gd name="T64" fmla="*/ 3471 w 27999"/>
                <a:gd name="T65" fmla="*/ 117 h 7816"/>
                <a:gd name="T66" fmla="*/ 1633 w 27999"/>
                <a:gd name="T67" fmla="*/ 5074 h 7816"/>
                <a:gd name="T68" fmla="*/ 1779 w 27999"/>
                <a:gd name="T69" fmla="*/ 3062 h 7816"/>
                <a:gd name="T70" fmla="*/ 5542 w 27999"/>
                <a:gd name="T71" fmla="*/ 3237 h 7816"/>
                <a:gd name="T72" fmla="*/ 3850 w 27999"/>
                <a:gd name="T73" fmla="*/ 6182 h 7816"/>
                <a:gd name="T74" fmla="*/ 5775 w 27999"/>
                <a:gd name="T75" fmla="*/ 5074 h 7816"/>
                <a:gd name="T76" fmla="*/ 5921 w 27999"/>
                <a:gd name="T77" fmla="*/ 3062 h 7816"/>
                <a:gd name="T78" fmla="*/ 9683 w 27999"/>
                <a:gd name="T79" fmla="*/ 3237 h 7816"/>
                <a:gd name="T80" fmla="*/ 7992 w 27999"/>
                <a:gd name="T81" fmla="*/ 6182 h 7816"/>
                <a:gd name="T82" fmla="*/ 9916 w 27999"/>
                <a:gd name="T83" fmla="*/ 5074 h 7816"/>
                <a:gd name="T84" fmla="*/ 10062 w 27999"/>
                <a:gd name="T85" fmla="*/ 3062 h 7816"/>
                <a:gd name="T86" fmla="*/ 13854 w 27999"/>
                <a:gd name="T87" fmla="*/ 3237 h 7816"/>
                <a:gd name="T88" fmla="*/ 12162 w 27999"/>
                <a:gd name="T89" fmla="*/ 6182 h 7816"/>
                <a:gd name="T90" fmla="*/ 14086 w 27999"/>
                <a:gd name="T91" fmla="*/ 5074 h 7816"/>
                <a:gd name="T92" fmla="*/ 14232 w 27999"/>
                <a:gd name="T93" fmla="*/ 3062 h 7816"/>
                <a:gd name="T94" fmla="*/ 17994 w 27999"/>
                <a:gd name="T95" fmla="*/ 3237 h 7816"/>
                <a:gd name="T96" fmla="*/ 16303 w 27999"/>
                <a:gd name="T97" fmla="*/ 6182 h 7816"/>
                <a:gd name="T98" fmla="*/ 18227 w 27999"/>
                <a:gd name="T99" fmla="*/ 5074 h 7816"/>
                <a:gd name="T100" fmla="*/ 18374 w 27999"/>
                <a:gd name="T101" fmla="*/ 3062 h 7816"/>
                <a:gd name="T102" fmla="*/ 22136 w 27999"/>
                <a:gd name="T103" fmla="*/ 3237 h 7816"/>
                <a:gd name="T104" fmla="*/ 20444 w 27999"/>
                <a:gd name="T105" fmla="*/ 6182 h 7816"/>
                <a:gd name="T106" fmla="*/ 22369 w 27999"/>
                <a:gd name="T107" fmla="*/ 5074 h 7816"/>
                <a:gd name="T108" fmla="*/ 22515 w 27999"/>
                <a:gd name="T109" fmla="*/ 3062 h 7816"/>
                <a:gd name="T110" fmla="*/ 24469 w 27999"/>
                <a:gd name="T111" fmla="*/ 6007 h 7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999" h="7816">
                  <a:moveTo>
                    <a:pt x="24703" y="0"/>
                  </a:moveTo>
                  <a:lnTo>
                    <a:pt x="23944" y="0"/>
                  </a:lnTo>
                  <a:lnTo>
                    <a:pt x="22253" y="846"/>
                  </a:lnTo>
                  <a:lnTo>
                    <a:pt x="20561" y="0"/>
                  </a:lnTo>
                  <a:lnTo>
                    <a:pt x="19803" y="0"/>
                  </a:lnTo>
                  <a:lnTo>
                    <a:pt x="18111" y="846"/>
                  </a:lnTo>
                  <a:lnTo>
                    <a:pt x="16420" y="0"/>
                  </a:lnTo>
                  <a:lnTo>
                    <a:pt x="15661" y="0"/>
                  </a:lnTo>
                  <a:lnTo>
                    <a:pt x="13942" y="846"/>
                  </a:lnTo>
                  <a:lnTo>
                    <a:pt x="12250" y="0"/>
                  </a:lnTo>
                  <a:lnTo>
                    <a:pt x="11492" y="0"/>
                  </a:lnTo>
                  <a:lnTo>
                    <a:pt x="9800" y="846"/>
                  </a:lnTo>
                  <a:lnTo>
                    <a:pt x="8109" y="0"/>
                  </a:lnTo>
                  <a:lnTo>
                    <a:pt x="7350" y="0"/>
                  </a:lnTo>
                  <a:lnTo>
                    <a:pt x="5659" y="846"/>
                  </a:lnTo>
                  <a:lnTo>
                    <a:pt x="3967" y="0"/>
                  </a:lnTo>
                  <a:lnTo>
                    <a:pt x="3209" y="0"/>
                  </a:lnTo>
                  <a:lnTo>
                    <a:pt x="1517" y="846"/>
                  </a:lnTo>
                  <a:lnTo>
                    <a:pt x="0" y="88"/>
                  </a:lnTo>
                  <a:lnTo>
                    <a:pt x="0" y="350"/>
                  </a:lnTo>
                  <a:lnTo>
                    <a:pt x="1400" y="1050"/>
                  </a:lnTo>
                  <a:lnTo>
                    <a:pt x="1400" y="2859"/>
                  </a:lnTo>
                  <a:lnTo>
                    <a:pt x="0" y="2188"/>
                  </a:lnTo>
                  <a:lnTo>
                    <a:pt x="0" y="2421"/>
                  </a:lnTo>
                  <a:lnTo>
                    <a:pt x="1254" y="3062"/>
                  </a:lnTo>
                  <a:lnTo>
                    <a:pt x="0" y="3675"/>
                  </a:lnTo>
                  <a:lnTo>
                    <a:pt x="0" y="3936"/>
                  </a:lnTo>
                  <a:lnTo>
                    <a:pt x="1400" y="3237"/>
                  </a:lnTo>
                  <a:lnTo>
                    <a:pt x="1400" y="5074"/>
                  </a:lnTo>
                  <a:lnTo>
                    <a:pt x="0" y="5774"/>
                  </a:lnTo>
                  <a:lnTo>
                    <a:pt x="0" y="6036"/>
                  </a:lnTo>
                  <a:lnTo>
                    <a:pt x="1517" y="5278"/>
                  </a:lnTo>
                  <a:lnTo>
                    <a:pt x="3325" y="6182"/>
                  </a:lnTo>
                  <a:lnTo>
                    <a:pt x="1517" y="7086"/>
                  </a:lnTo>
                  <a:lnTo>
                    <a:pt x="0" y="6327"/>
                  </a:lnTo>
                  <a:lnTo>
                    <a:pt x="0" y="6620"/>
                  </a:lnTo>
                  <a:lnTo>
                    <a:pt x="1400" y="7291"/>
                  </a:lnTo>
                  <a:lnTo>
                    <a:pt x="1400" y="7815"/>
                  </a:lnTo>
                  <a:lnTo>
                    <a:pt x="1633" y="7815"/>
                  </a:lnTo>
                  <a:lnTo>
                    <a:pt x="1633" y="7320"/>
                  </a:lnTo>
                  <a:lnTo>
                    <a:pt x="3471" y="6386"/>
                  </a:lnTo>
                  <a:lnTo>
                    <a:pt x="3471" y="7815"/>
                  </a:lnTo>
                  <a:lnTo>
                    <a:pt x="3704" y="7815"/>
                  </a:lnTo>
                  <a:lnTo>
                    <a:pt x="3704" y="6386"/>
                  </a:lnTo>
                  <a:lnTo>
                    <a:pt x="5542" y="7291"/>
                  </a:lnTo>
                  <a:lnTo>
                    <a:pt x="5542" y="7815"/>
                  </a:lnTo>
                  <a:lnTo>
                    <a:pt x="5775" y="7815"/>
                  </a:lnTo>
                  <a:lnTo>
                    <a:pt x="5775" y="7320"/>
                  </a:lnTo>
                  <a:lnTo>
                    <a:pt x="7612" y="6386"/>
                  </a:lnTo>
                  <a:lnTo>
                    <a:pt x="7612" y="7815"/>
                  </a:lnTo>
                  <a:lnTo>
                    <a:pt x="7845" y="7815"/>
                  </a:lnTo>
                  <a:lnTo>
                    <a:pt x="7845" y="6386"/>
                  </a:lnTo>
                  <a:lnTo>
                    <a:pt x="9683" y="7291"/>
                  </a:lnTo>
                  <a:lnTo>
                    <a:pt x="9683" y="7815"/>
                  </a:lnTo>
                  <a:lnTo>
                    <a:pt x="9916" y="7815"/>
                  </a:lnTo>
                  <a:lnTo>
                    <a:pt x="9916" y="7291"/>
                  </a:lnTo>
                  <a:lnTo>
                    <a:pt x="11754" y="6386"/>
                  </a:lnTo>
                  <a:lnTo>
                    <a:pt x="11754" y="7815"/>
                  </a:lnTo>
                  <a:lnTo>
                    <a:pt x="11987" y="7815"/>
                  </a:lnTo>
                  <a:lnTo>
                    <a:pt x="11987" y="6386"/>
                  </a:lnTo>
                  <a:lnTo>
                    <a:pt x="13825" y="7291"/>
                  </a:lnTo>
                  <a:lnTo>
                    <a:pt x="13825" y="7815"/>
                  </a:lnTo>
                  <a:lnTo>
                    <a:pt x="14057" y="7815"/>
                  </a:lnTo>
                  <a:lnTo>
                    <a:pt x="14057" y="7320"/>
                  </a:lnTo>
                  <a:lnTo>
                    <a:pt x="15924" y="6386"/>
                  </a:lnTo>
                  <a:lnTo>
                    <a:pt x="15924" y="7815"/>
                  </a:lnTo>
                  <a:lnTo>
                    <a:pt x="16157" y="7815"/>
                  </a:lnTo>
                  <a:lnTo>
                    <a:pt x="16157" y="6386"/>
                  </a:lnTo>
                  <a:lnTo>
                    <a:pt x="17994" y="7291"/>
                  </a:lnTo>
                  <a:lnTo>
                    <a:pt x="17994" y="7815"/>
                  </a:lnTo>
                  <a:lnTo>
                    <a:pt x="18227" y="7815"/>
                  </a:lnTo>
                  <a:lnTo>
                    <a:pt x="18227" y="7320"/>
                  </a:lnTo>
                  <a:lnTo>
                    <a:pt x="20065" y="6386"/>
                  </a:lnTo>
                  <a:lnTo>
                    <a:pt x="20065" y="7815"/>
                  </a:lnTo>
                  <a:lnTo>
                    <a:pt x="20298" y="7815"/>
                  </a:lnTo>
                  <a:lnTo>
                    <a:pt x="20298" y="6386"/>
                  </a:lnTo>
                  <a:lnTo>
                    <a:pt x="22136" y="7291"/>
                  </a:lnTo>
                  <a:lnTo>
                    <a:pt x="22136" y="7815"/>
                  </a:lnTo>
                  <a:lnTo>
                    <a:pt x="22369" y="7815"/>
                  </a:lnTo>
                  <a:lnTo>
                    <a:pt x="22369" y="7291"/>
                  </a:lnTo>
                  <a:lnTo>
                    <a:pt x="24207" y="6386"/>
                  </a:lnTo>
                  <a:lnTo>
                    <a:pt x="24207" y="7815"/>
                  </a:lnTo>
                  <a:lnTo>
                    <a:pt x="24440" y="7815"/>
                  </a:lnTo>
                  <a:lnTo>
                    <a:pt x="24440" y="6386"/>
                  </a:lnTo>
                  <a:lnTo>
                    <a:pt x="26277" y="7291"/>
                  </a:lnTo>
                  <a:lnTo>
                    <a:pt x="26277" y="7815"/>
                  </a:lnTo>
                  <a:lnTo>
                    <a:pt x="26510" y="7815"/>
                  </a:lnTo>
                  <a:lnTo>
                    <a:pt x="26510" y="7320"/>
                  </a:lnTo>
                  <a:lnTo>
                    <a:pt x="27998" y="6561"/>
                  </a:lnTo>
                  <a:lnTo>
                    <a:pt x="27998" y="6299"/>
                  </a:lnTo>
                  <a:lnTo>
                    <a:pt x="26424" y="7086"/>
                  </a:lnTo>
                  <a:lnTo>
                    <a:pt x="24615" y="6182"/>
                  </a:lnTo>
                  <a:lnTo>
                    <a:pt x="26424" y="5278"/>
                  </a:lnTo>
                  <a:lnTo>
                    <a:pt x="27998" y="6065"/>
                  </a:lnTo>
                  <a:lnTo>
                    <a:pt x="27998" y="5803"/>
                  </a:lnTo>
                  <a:lnTo>
                    <a:pt x="26540" y="5074"/>
                  </a:lnTo>
                  <a:lnTo>
                    <a:pt x="26540" y="3266"/>
                  </a:lnTo>
                  <a:lnTo>
                    <a:pt x="27998" y="3994"/>
                  </a:lnTo>
                  <a:lnTo>
                    <a:pt x="27998" y="3733"/>
                  </a:lnTo>
                  <a:lnTo>
                    <a:pt x="26657" y="3062"/>
                  </a:lnTo>
                  <a:lnTo>
                    <a:pt x="27998" y="2392"/>
                  </a:lnTo>
                  <a:lnTo>
                    <a:pt x="27998" y="2129"/>
                  </a:lnTo>
                  <a:lnTo>
                    <a:pt x="26510" y="2859"/>
                  </a:lnTo>
                  <a:lnTo>
                    <a:pt x="26510" y="1050"/>
                  </a:lnTo>
                  <a:lnTo>
                    <a:pt x="27998" y="292"/>
                  </a:lnTo>
                  <a:lnTo>
                    <a:pt x="27998" y="29"/>
                  </a:lnTo>
                  <a:lnTo>
                    <a:pt x="26394" y="846"/>
                  </a:lnTo>
                  <a:lnTo>
                    <a:pt x="24703" y="0"/>
                  </a:lnTo>
                  <a:close/>
                  <a:moveTo>
                    <a:pt x="24440" y="117"/>
                  </a:moveTo>
                  <a:lnTo>
                    <a:pt x="26277" y="1050"/>
                  </a:lnTo>
                  <a:lnTo>
                    <a:pt x="26277" y="2859"/>
                  </a:lnTo>
                  <a:lnTo>
                    <a:pt x="24440" y="1954"/>
                  </a:lnTo>
                  <a:lnTo>
                    <a:pt x="24440" y="117"/>
                  </a:lnTo>
                  <a:close/>
                  <a:moveTo>
                    <a:pt x="22369" y="1050"/>
                  </a:moveTo>
                  <a:lnTo>
                    <a:pt x="24207" y="117"/>
                  </a:lnTo>
                  <a:lnTo>
                    <a:pt x="24207" y="1954"/>
                  </a:lnTo>
                  <a:lnTo>
                    <a:pt x="22369" y="2859"/>
                  </a:lnTo>
                  <a:lnTo>
                    <a:pt x="22369" y="1050"/>
                  </a:lnTo>
                  <a:close/>
                  <a:moveTo>
                    <a:pt x="20298" y="117"/>
                  </a:moveTo>
                  <a:lnTo>
                    <a:pt x="22136" y="1050"/>
                  </a:lnTo>
                  <a:lnTo>
                    <a:pt x="22136" y="2859"/>
                  </a:lnTo>
                  <a:lnTo>
                    <a:pt x="20298" y="1954"/>
                  </a:lnTo>
                  <a:lnTo>
                    <a:pt x="20298" y="117"/>
                  </a:lnTo>
                  <a:close/>
                  <a:moveTo>
                    <a:pt x="18227" y="1050"/>
                  </a:moveTo>
                  <a:lnTo>
                    <a:pt x="20065" y="117"/>
                  </a:lnTo>
                  <a:lnTo>
                    <a:pt x="20065" y="1954"/>
                  </a:lnTo>
                  <a:lnTo>
                    <a:pt x="18227" y="2859"/>
                  </a:lnTo>
                  <a:lnTo>
                    <a:pt x="18227" y="1050"/>
                  </a:lnTo>
                  <a:close/>
                  <a:moveTo>
                    <a:pt x="16157" y="117"/>
                  </a:moveTo>
                  <a:lnTo>
                    <a:pt x="17994" y="1050"/>
                  </a:lnTo>
                  <a:lnTo>
                    <a:pt x="17994" y="2859"/>
                  </a:lnTo>
                  <a:lnTo>
                    <a:pt x="16157" y="1954"/>
                  </a:lnTo>
                  <a:lnTo>
                    <a:pt x="16157" y="117"/>
                  </a:lnTo>
                  <a:close/>
                  <a:moveTo>
                    <a:pt x="14057" y="1050"/>
                  </a:moveTo>
                  <a:lnTo>
                    <a:pt x="15924" y="117"/>
                  </a:lnTo>
                  <a:lnTo>
                    <a:pt x="15924" y="1954"/>
                  </a:lnTo>
                  <a:lnTo>
                    <a:pt x="14057" y="2859"/>
                  </a:lnTo>
                  <a:lnTo>
                    <a:pt x="14057" y="1050"/>
                  </a:lnTo>
                  <a:close/>
                  <a:moveTo>
                    <a:pt x="11987" y="117"/>
                  </a:moveTo>
                  <a:lnTo>
                    <a:pt x="13825" y="1050"/>
                  </a:lnTo>
                  <a:lnTo>
                    <a:pt x="13825" y="2859"/>
                  </a:lnTo>
                  <a:lnTo>
                    <a:pt x="11987" y="1954"/>
                  </a:lnTo>
                  <a:lnTo>
                    <a:pt x="11987" y="117"/>
                  </a:lnTo>
                  <a:close/>
                  <a:moveTo>
                    <a:pt x="9916" y="1050"/>
                  </a:moveTo>
                  <a:lnTo>
                    <a:pt x="11754" y="117"/>
                  </a:lnTo>
                  <a:lnTo>
                    <a:pt x="11754" y="1954"/>
                  </a:lnTo>
                  <a:lnTo>
                    <a:pt x="9916" y="2859"/>
                  </a:lnTo>
                  <a:lnTo>
                    <a:pt x="9916" y="1050"/>
                  </a:lnTo>
                  <a:close/>
                  <a:moveTo>
                    <a:pt x="7845" y="117"/>
                  </a:moveTo>
                  <a:lnTo>
                    <a:pt x="9683" y="1050"/>
                  </a:lnTo>
                  <a:lnTo>
                    <a:pt x="9683" y="2859"/>
                  </a:lnTo>
                  <a:lnTo>
                    <a:pt x="7845" y="1954"/>
                  </a:lnTo>
                  <a:lnTo>
                    <a:pt x="7845" y="117"/>
                  </a:lnTo>
                  <a:close/>
                  <a:moveTo>
                    <a:pt x="5775" y="1050"/>
                  </a:moveTo>
                  <a:lnTo>
                    <a:pt x="7612" y="117"/>
                  </a:lnTo>
                  <a:lnTo>
                    <a:pt x="7612" y="1954"/>
                  </a:lnTo>
                  <a:lnTo>
                    <a:pt x="5775" y="2859"/>
                  </a:lnTo>
                  <a:lnTo>
                    <a:pt x="5775" y="1050"/>
                  </a:lnTo>
                  <a:close/>
                  <a:moveTo>
                    <a:pt x="3704" y="117"/>
                  </a:moveTo>
                  <a:lnTo>
                    <a:pt x="5542" y="1050"/>
                  </a:lnTo>
                  <a:lnTo>
                    <a:pt x="5542" y="2859"/>
                  </a:lnTo>
                  <a:lnTo>
                    <a:pt x="3704" y="1954"/>
                  </a:lnTo>
                  <a:lnTo>
                    <a:pt x="3704" y="117"/>
                  </a:lnTo>
                  <a:close/>
                  <a:moveTo>
                    <a:pt x="1633" y="1050"/>
                  </a:moveTo>
                  <a:lnTo>
                    <a:pt x="3471" y="117"/>
                  </a:lnTo>
                  <a:lnTo>
                    <a:pt x="3471" y="1954"/>
                  </a:lnTo>
                  <a:lnTo>
                    <a:pt x="1633" y="2859"/>
                  </a:lnTo>
                  <a:lnTo>
                    <a:pt x="1633" y="1050"/>
                  </a:lnTo>
                  <a:close/>
                  <a:moveTo>
                    <a:pt x="3471" y="6007"/>
                  </a:moveTo>
                  <a:lnTo>
                    <a:pt x="1633" y="5074"/>
                  </a:lnTo>
                  <a:lnTo>
                    <a:pt x="1633" y="3266"/>
                  </a:lnTo>
                  <a:lnTo>
                    <a:pt x="3471" y="4170"/>
                  </a:lnTo>
                  <a:lnTo>
                    <a:pt x="3471" y="6007"/>
                  </a:lnTo>
                  <a:close/>
                  <a:moveTo>
                    <a:pt x="3588" y="3965"/>
                  </a:moveTo>
                  <a:lnTo>
                    <a:pt x="1779" y="3062"/>
                  </a:lnTo>
                  <a:lnTo>
                    <a:pt x="3588" y="2159"/>
                  </a:lnTo>
                  <a:lnTo>
                    <a:pt x="5395" y="3062"/>
                  </a:lnTo>
                  <a:lnTo>
                    <a:pt x="3588" y="3965"/>
                  </a:lnTo>
                  <a:close/>
                  <a:moveTo>
                    <a:pt x="3704" y="4170"/>
                  </a:moveTo>
                  <a:lnTo>
                    <a:pt x="5542" y="3237"/>
                  </a:lnTo>
                  <a:lnTo>
                    <a:pt x="5542" y="5074"/>
                  </a:lnTo>
                  <a:lnTo>
                    <a:pt x="3704" y="6007"/>
                  </a:lnTo>
                  <a:lnTo>
                    <a:pt x="3704" y="4170"/>
                  </a:lnTo>
                  <a:close/>
                  <a:moveTo>
                    <a:pt x="5659" y="7086"/>
                  </a:moveTo>
                  <a:lnTo>
                    <a:pt x="3850" y="6182"/>
                  </a:lnTo>
                  <a:lnTo>
                    <a:pt x="5659" y="5278"/>
                  </a:lnTo>
                  <a:lnTo>
                    <a:pt x="7466" y="6182"/>
                  </a:lnTo>
                  <a:lnTo>
                    <a:pt x="5659" y="7086"/>
                  </a:lnTo>
                  <a:close/>
                  <a:moveTo>
                    <a:pt x="7612" y="6007"/>
                  </a:moveTo>
                  <a:lnTo>
                    <a:pt x="5775" y="5074"/>
                  </a:lnTo>
                  <a:lnTo>
                    <a:pt x="5775" y="3266"/>
                  </a:lnTo>
                  <a:lnTo>
                    <a:pt x="7612" y="4170"/>
                  </a:lnTo>
                  <a:lnTo>
                    <a:pt x="7612" y="6007"/>
                  </a:lnTo>
                  <a:close/>
                  <a:moveTo>
                    <a:pt x="7729" y="3965"/>
                  </a:moveTo>
                  <a:lnTo>
                    <a:pt x="5921" y="3062"/>
                  </a:lnTo>
                  <a:lnTo>
                    <a:pt x="7729" y="2159"/>
                  </a:lnTo>
                  <a:lnTo>
                    <a:pt x="9537" y="3062"/>
                  </a:lnTo>
                  <a:lnTo>
                    <a:pt x="7729" y="3965"/>
                  </a:lnTo>
                  <a:close/>
                  <a:moveTo>
                    <a:pt x="7845" y="4170"/>
                  </a:moveTo>
                  <a:lnTo>
                    <a:pt x="9683" y="3237"/>
                  </a:lnTo>
                  <a:lnTo>
                    <a:pt x="9683" y="5074"/>
                  </a:lnTo>
                  <a:lnTo>
                    <a:pt x="7845" y="6007"/>
                  </a:lnTo>
                  <a:lnTo>
                    <a:pt x="7845" y="4170"/>
                  </a:lnTo>
                  <a:close/>
                  <a:moveTo>
                    <a:pt x="9800" y="7086"/>
                  </a:moveTo>
                  <a:lnTo>
                    <a:pt x="7992" y="6182"/>
                  </a:lnTo>
                  <a:lnTo>
                    <a:pt x="9800" y="5278"/>
                  </a:lnTo>
                  <a:lnTo>
                    <a:pt x="11608" y="6182"/>
                  </a:lnTo>
                  <a:lnTo>
                    <a:pt x="9800" y="7086"/>
                  </a:lnTo>
                  <a:close/>
                  <a:moveTo>
                    <a:pt x="11754" y="6007"/>
                  </a:moveTo>
                  <a:lnTo>
                    <a:pt x="9916" y="5074"/>
                  </a:lnTo>
                  <a:lnTo>
                    <a:pt x="9916" y="3266"/>
                  </a:lnTo>
                  <a:lnTo>
                    <a:pt x="11754" y="4170"/>
                  </a:lnTo>
                  <a:lnTo>
                    <a:pt x="11754" y="6007"/>
                  </a:lnTo>
                  <a:close/>
                  <a:moveTo>
                    <a:pt x="11871" y="3965"/>
                  </a:moveTo>
                  <a:lnTo>
                    <a:pt x="10062" y="3062"/>
                  </a:lnTo>
                  <a:lnTo>
                    <a:pt x="11871" y="2159"/>
                  </a:lnTo>
                  <a:lnTo>
                    <a:pt x="13678" y="3062"/>
                  </a:lnTo>
                  <a:lnTo>
                    <a:pt x="11871" y="3965"/>
                  </a:lnTo>
                  <a:close/>
                  <a:moveTo>
                    <a:pt x="12016" y="4170"/>
                  </a:moveTo>
                  <a:lnTo>
                    <a:pt x="13854" y="3237"/>
                  </a:lnTo>
                  <a:lnTo>
                    <a:pt x="13854" y="5074"/>
                  </a:lnTo>
                  <a:lnTo>
                    <a:pt x="12016" y="6007"/>
                  </a:lnTo>
                  <a:lnTo>
                    <a:pt x="12016" y="4170"/>
                  </a:lnTo>
                  <a:close/>
                  <a:moveTo>
                    <a:pt x="13971" y="7086"/>
                  </a:moveTo>
                  <a:lnTo>
                    <a:pt x="12162" y="6182"/>
                  </a:lnTo>
                  <a:lnTo>
                    <a:pt x="13971" y="5278"/>
                  </a:lnTo>
                  <a:lnTo>
                    <a:pt x="15777" y="6182"/>
                  </a:lnTo>
                  <a:lnTo>
                    <a:pt x="13971" y="7086"/>
                  </a:lnTo>
                  <a:close/>
                  <a:moveTo>
                    <a:pt x="15924" y="6007"/>
                  </a:moveTo>
                  <a:lnTo>
                    <a:pt x="14086" y="5074"/>
                  </a:lnTo>
                  <a:lnTo>
                    <a:pt x="14086" y="3266"/>
                  </a:lnTo>
                  <a:lnTo>
                    <a:pt x="15924" y="4170"/>
                  </a:lnTo>
                  <a:lnTo>
                    <a:pt x="15924" y="6007"/>
                  </a:lnTo>
                  <a:close/>
                  <a:moveTo>
                    <a:pt x="16041" y="3965"/>
                  </a:moveTo>
                  <a:lnTo>
                    <a:pt x="14232" y="3062"/>
                  </a:lnTo>
                  <a:lnTo>
                    <a:pt x="16041" y="2159"/>
                  </a:lnTo>
                  <a:lnTo>
                    <a:pt x="17848" y="3062"/>
                  </a:lnTo>
                  <a:lnTo>
                    <a:pt x="16041" y="3965"/>
                  </a:lnTo>
                  <a:close/>
                  <a:moveTo>
                    <a:pt x="16157" y="4170"/>
                  </a:moveTo>
                  <a:lnTo>
                    <a:pt x="17994" y="3237"/>
                  </a:lnTo>
                  <a:lnTo>
                    <a:pt x="17994" y="5074"/>
                  </a:lnTo>
                  <a:lnTo>
                    <a:pt x="16157" y="6007"/>
                  </a:lnTo>
                  <a:lnTo>
                    <a:pt x="16157" y="4170"/>
                  </a:lnTo>
                  <a:close/>
                  <a:moveTo>
                    <a:pt x="18111" y="7086"/>
                  </a:moveTo>
                  <a:lnTo>
                    <a:pt x="16303" y="6182"/>
                  </a:lnTo>
                  <a:lnTo>
                    <a:pt x="18111" y="5278"/>
                  </a:lnTo>
                  <a:lnTo>
                    <a:pt x="19919" y="6182"/>
                  </a:lnTo>
                  <a:lnTo>
                    <a:pt x="18111" y="7086"/>
                  </a:lnTo>
                  <a:close/>
                  <a:moveTo>
                    <a:pt x="20065" y="6007"/>
                  </a:moveTo>
                  <a:lnTo>
                    <a:pt x="18227" y="5074"/>
                  </a:lnTo>
                  <a:lnTo>
                    <a:pt x="18227" y="3266"/>
                  </a:lnTo>
                  <a:lnTo>
                    <a:pt x="20065" y="4170"/>
                  </a:lnTo>
                  <a:lnTo>
                    <a:pt x="20065" y="6007"/>
                  </a:lnTo>
                  <a:close/>
                  <a:moveTo>
                    <a:pt x="20182" y="3965"/>
                  </a:moveTo>
                  <a:lnTo>
                    <a:pt x="18374" y="3062"/>
                  </a:lnTo>
                  <a:lnTo>
                    <a:pt x="20182" y="2159"/>
                  </a:lnTo>
                  <a:lnTo>
                    <a:pt x="21990" y="3062"/>
                  </a:lnTo>
                  <a:lnTo>
                    <a:pt x="20182" y="3965"/>
                  </a:lnTo>
                  <a:close/>
                  <a:moveTo>
                    <a:pt x="20298" y="4170"/>
                  </a:moveTo>
                  <a:lnTo>
                    <a:pt x="22136" y="3237"/>
                  </a:lnTo>
                  <a:lnTo>
                    <a:pt x="22136" y="5074"/>
                  </a:lnTo>
                  <a:lnTo>
                    <a:pt x="20298" y="6007"/>
                  </a:lnTo>
                  <a:lnTo>
                    <a:pt x="20298" y="4170"/>
                  </a:lnTo>
                  <a:close/>
                  <a:moveTo>
                    <a:pt x="22253" y="7086"/>
                  </a:moveTo>
                  <a:lnTo>
                    <a:pt x="20444" y="6182"/>
                  </a:lnTo>
                  <a:lnTo>
                    <a:pt x="22253" y="5278"/>
                  </a:lnTo>
                  <a:lnTo>
                    <a:pt x="24060" y="6182"/>
                  </a:lnTo>
                  <a:lnTo>
                    <a:pt x="22253" y="7086"/>
                  </a:lnTo>
                  <a:close/>
                  <a:moveTo>
                    <a:pt x="24207" y="6007"/>
                  </a:moveTo>
                  <a:lnTo>
                    <a:pt x="22369" y="5074"/>
                  </a:lnTo>
                  <a:lnTo>
                    <a:pt x="22369" y="3266"/>
                  </a:lnTo>
                  <a:lnTo>
                    <a:pt x="24207" y="4170"/>
                  </a:lnTo>
                  <a:lnTo>
                    <a:pt x="24207" y="6007"/>
                  </a:lnTo>
                  <a:close/>
                  <a:moveTo>
                    <a:pt x="24324" y="3965"/>
                  </a:moveTo>
                  <a:lnTo>
                    <a:pt x="22515" y="3062"/>
                  </a:lnTo>
                  <a:lnTo>
                    <a:pt x="24324" y="2159"/>
                  </a:lnTo>
                  <a:lnTo>
                    <a:pt x="26131" y="3062"/>
                  </a:lnTo>
                  <a:lnTo>
                    <a:pt x="24324" y="3965"/>
                  </a:lnTo>
                  <a:close/>
                  <a:moveTo>
                    <a:pt x="26307" y="5074"/>
                  </a:moveTo>
                  <a:lnTo>
                    <a:pt x="24469" y="6007"/>
                  </a:lnTo>
                  <a:lnTo>
                    <a:pt x="24469" y="4170"/>
                  </a:lnTo>
                  <a:lnTo>
                    <a:pt x="26307" y="3237"/>
                  </a:lnTo>
                  <a:lnTo>
                    <a:pt x="26307" y="5074"/>
                  </a:lnTo>
                  <a:close/>
                </a:path>
              </a:pathLst>
            </a:custGeom>
            <a:solidFill>
              <a:schemeClr val="accent1"/>
            </a:solidFill>
            <a:ln>
              <a:noFill/>
            </a:ln>
            <a:effectLst/>
          </p:spPr>
          <p:txBody>
            <a:bodyPr wrap="none" anchor="ctr"/>
            <a:lstStyle/>
            <a:p>
              <a:endParaRPr lang="en-US" dirty="0">
                <a:latin typeface="CiscoSansTT Light" panose="020B0503020201020303" pitchFamily="34" charset="0"/>
              </a:endParaRPr>
            </a:p>
          </p:txBody>
        </p:sp>
      </p:grpSp>
      <p:sp>
        <p:nvSpPr>
          <p:cNvPr id="8" name="Title 7"/>
          <p:cNvSpPr>
            <a:spLocks noGrp="1"/>
          </p:cNvSpPr>
          <p:nvPr>
            <p:ph type="title" hasCustomPrompt="1"/>
          </p:nvPr>
        </p:nvSpPr>
        <p:spPr bwMode="black">
          <a:xfrm>
            <a:off x="443997" y="192024"/>
            <a:ext cx="8257032" cy="731520"/>
          </a:xfrm>
        </p:spPr>
        <p:txBody>
          <a:bodyPr anchor="b" anchorCtr="0"/>
          <a:lstStyle>
            <a:lvl1pPr marL="0" indent="0" algn="l" defTabSz="684213" rtl="0" eaLnBrk="1" fontAlgn="base" latinLnBrk="0" hangingPunct="1">
              <a:lnSpc>
                <a:spcPct val="90000"/>
              </a:lnSpc>
              <a:spcBef>
                <a:spcPct val="0"/>
              </a:spcBef>
              <a:spcAft>
                <a:spcPct val="0"/>
              </a:spcAft>
              <a:buFont typeface="Arial" panose="020B0604020202020204" pitchFamily="34" charset="0"/>
              <a:buNone/>
              <a:defRPr lang="en-US" sz="3200" b="0" i="0" u="none" kern="1200" spc="0" baseline="0" dirty="0">
                <a:solidFill>
                  <a:schemeClr val="bg1"/>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Video</a:t>
            </a:r>
          </a:p>
        </p:txBody>
      </p:sp>
      <p:sp>
        <p:nvSpPr>
          <p:cNvPr id="46" name="Freeform 1">
            <a:extLst>
              <a:ext uri="{FF2B5EF4-FFF2-40B4-BE49-F238E27FC236}">
                <a16:creationId xmlns:a16="http://schemas.microsoft.com/office/drawing/2014/main" id="{C45DB212-6735-4DE0-A9D7-E0D3B54DC65B}"/>
              </a:ext>
            </a:extLst>
          </p:cNvPr>
          <p:cNvSpPr>
            <a:spLocks noChangeAspect="1" noChangeArrowheads="1"/>
          </p:cNvSpPr>
          <p:nvPr userDrawn="1"/>
        </p:nvSpPr>
        <p:spPr bwMode="white">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Tree>
    <p:extLst>
      <p:ext uri="{BB962C8B-B14F-4D97-AF65-F5344CB8AC3E}">
        <p14:creationId xmlns:p14="http://schemas.microsoft.com/office/powerpoint/2010/main" val="20603527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gue Video 2">
    <p:bg>
      <p:bgPr>
        <a:solidFill>
          <a:schemeClr val="tx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56C0AA7-A31A-4037-AF38-034821586BC3}"/>
              </a:ext>
            </a:extLst>
          </p:cNvPr>
          <p:cNvSpPr/>
          <p:nvPr userDrawn="1"/>
        </p:nvSpPr>
        <p:spPr>
          <a:xfrm>
            <a:off x="0" y="0"/>
            <a:ext cx="9144000" cy="51435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1">
            <a:extLst>
              <a:ext uri="{FF2B5EF4-FFF2-40B4-BE49-F238E27FC236}">
                <a16:creationId xmlns:a16="http://schemas.microsoft.com/office/drawing/2014/main" id="{4CDD7C41-D05A-4833-A178-6AA47B649D93}"/>
              </a:ext>
            </a:extLst>
          </p:cNvPr>
          <p:cNvSpPr>
            <a:spLocks noChangeAspect="1" noChangeArrowheads="1"/>
          </p:cNvSpPr>
          <p:nvPr userDrawn="1"/>
        </p:nvSpPr>
        <p:spPr bwMode="auto">
          <a:xfrm>
            <a:off x="0" y="2583180"/>
            <a:ext cx="9144000" cy="2560320"/>
          </a:xfrm>
          <a:custGeom>
            <a:avLst/>
            <a:gdLst>
              <a:gd name="T0" fmla="*/ 729 w 27999"/>
              <a:gd name="T1" fmla="*/ 4491 h 7816"/>
              <a:gd name="T2" fmla="*/ 1138 w 27999"/>
              <a:gd name="T3" fmla="*/ 7815 h 7816"/>
              <a:gd name="T4" fmla="*/ 8459 w 27999"/>
              <a:gd name="T5" fmla="*/ 7320 h 7816"/>
              <a:gd name="T6" fmla="*/ 15282 w 27999"/>
              <a:gd name="T7" fmla="*/ 7815 h 7816"/>
              <a:gd name="T8" fmla="*/ 21261 w 27999"/>
              <a:gd name="T9" fmla="*/ 7815 h 7816"/>
              <a:gd name="T10" fmla="*/ 27998 w 27999"/>
              <a:gd name="T11" fmla="*/ 6970 h 7816"/>
              <a:gd name="T12" fmla="*/ 27998 w 27999"/>
              <a:gd name="T13" fmla="*/ 2159 h 7816"/>
              <a:gd name="T14" fmla="*/ 26481 w 27999"/>
              <a:gd name="T15" fmla="*/ 3821 h 7816"/>
              <a:gd name="T16" fmla="*/ 25053 w 27999"/>
              <a:gd name="T17" fmla="*/ 3821 h 7816"/>
              <a:gd name="T18" fmla="*/ 23624 w 27999"/>
              <a:gd name="T19" fmla="*/ 3821 h 7816"/>
              <a:gd name="T20" fmla="*/ 22194 w 27999"/>
              <a:gd name="T21" fmla="*/ 3821 h 7816"/>
              <a:gd name="T22" fmla="*/ 20736 w 27999"/>
              <a:gd name="T23" fmla="*/ 3821 h 7816"/>
              <a:gd name="T24" fmla="*/ 19307 w 27999"/>
              <a:gd name="T25" fmla="*/ 3821 h 7816"/>
              <a:gd name="T26" fmla="*/ 17877 w 27999"/>
              <a:gd name="T27" fmla="*/ 3821 h 7816"/>
              <a:gd name="T28" fmla="*/ 16420 w 27999"/>
              <a:gd name="T29" fmla="*/ 3821 h 7816"/>
              <a:gd name="T30" fmla="*/ 14991 w 27999"/>
              <a:gd name="T31" fmla="*/ 3821 h 7816"/>
              <a:gd name="T32" fmla="*/ 13562 w 27999"/>
              <a:gd name="T33" fmla="*/ 3821 h 7816"/>
              <a:gd name="T34" fmla="*/ 12104 w 27999"/>
              <a:gd name="T35" fmla="*/ 3821 h 7816"/>
              <a:gd name="T36" fmla="*/ 10675 w 27999"/>
              <a:gd name="T37" fmla="*/ 3821 h 7816"/>
              <a:gd name="T38" fmla="*/ 9245 w 27999"/>
              <a:gd name="T39" fmla="*/ 3821 h 7816"/>
              <a:gd name="T40" fmla="*/ 7816 w 27999"/>
              <a:gd name="T41" fmla="*/ 3821 h 7816"/>
              <a:gd name="T42" fmla="*/ 6359 w 27999"/>
              <a:gd name="T43" fmla="*/ 3821 h 7816"/>
              <a:gd name="T44" fmla="*/ 4929 w 27999"/>
              <a:gd name="T45" fmla="*/ 3821 h 7816"/>
              <a:gd name="T46" fmla="*/ 3500 w 27999"/>
              <a:gd name="T47" fmla="*/ 3821 h 7816"/>
              <a:gd name="T48" fmla="*/ 2042 w 27999"/>
              <a:gd name="T49" fmla="*/ 3821 h 7816"/>
              <a:gd name="T50" fmla="*/ 788 w 27999"/>
              <a:gd name="T51" fmla="*/ 3994 h 7816"/>
              <a:gd name="T52" fmla="*/ 1546 w 27999"/>
              <a:gd name="T53" fmla="*/ 7727 h 7816"/>
              <a:gd name="T54" fmla="*/ 2217 w 27999"/>
              <a:gd name="T55" fmla="*/ 3994 h 7816"/>
              <a:gd name="T56" fmla="*/ 3004 w 27999"/>
              <a:gd name="T57" fmla="*/ 7727 h 7816"/>
              <a:gd name="T58" fmla="*/ 3645 w 27999"/>
              <a:gd name="T59" fmla="*/ 3994 h 7816"/>
              <a:gd name="T60" fmla="*/ 4433 w 27999"/>
              <a:gd name="T61" fmla="*/ 7727 h 7816"/>
              <a:gd name="T62" fmla="*/ 5104 w 27999"/>
              <a:gd name="T63" fmla="*/ 3994 h 7816"/>
              <a:gd name="T64" fmla="*/ 5862 w 27999"/>
              <a:gd name="T65" fmla="*/ 7727 h 7816"/>
              <a:gd name="T66" fmla="*/ 6533 w 27999"/>
              <a:gd name="T67" fmla="*/ 3994 h 7816"/>
              <a:gd name="T68" fmla="*/ 7292 w 27999"/>
              <a:gd name="T69" fmla="*/ 7727 h 7816"/>
              <a:gd name="T70" fmla="*/ 7962 w 27999"/>
              <a:gd name="T71" fmla="*/ 3994 h 7816"/>
              <a:gd name="T72" fmla="*/ 8750 w 27999"/>
              <a:gd name="T73" fmla="*/ 7727 h 7816"/>
              <a:gd name="T74" fmla="*/ 9421 w 27999"/>
              <a:gd name="T75" fmla="*/ 3994 h 7816"/>
              <a:gd name="T76" fmla="*/ 10179 w 27999"/>
              <a:gd name="T77" fmla="*/ 7727 h 7816"/>
              <a:gd name="T78" fmla="*/ 10850 w 27999"/>
              <a:gd name="T79" fmla="*/ 3994 h 7816"/>
              <a:gd name="T80" fmla="*/ 11608 w 27999"/>
              <a:gd name="T81" fmla="*/ 7727 h 7816"/>
              <a:gd name="T82" fmla="*/ 12279 w 27999"/>
              <a:gd name="T83" fmla="*/ 3994 h 7816"/>
              <a:gd name="T84" fmla="*/ 13066 w 27999"/>
              <a:gd name="T85" fmla="*/ 7727 h 7816"/>
              <a:gd name="T86" fmla="*/ 13737 w 27999"/>
              <a:gd name="T87" fmla="*/ 3994 h 7816"/>
              <a:gd name="T88" fmla="*/ 14494 w 27999"/>
              <a:gd name="T89" fmla="*/ 7727 h 7816"/>
              <a:gd name="T90" fmla="*/ 15165 w 27999"/>
              <a:gd name="T91" fmla="*/ 3994 h 7816"/>
              <a:gd name="T92" fmla="*/ 15924 w 27999"/>
              <a:gd name="T93" fmla="*/ 7727 h 7816"/>
              <a:gd name="T94" fmla="*/ 16594 w 27999"/>
              <a:gd name="T95" fmla="*/ 3994 h 7816"/>
              <a:gd name="T96" fmla="*/ 17382 w 27999"/>
              <a:gd name="T97" fmla="*/ 7727 h 7816"/>
              <a:gd name="T98" fmla="*/ 18024 w 27999"/>
              <a:gd name="T99" fmla="*/ 3994 h 7816"/>
              <a:gd name="T100" fmla="*/ 18811 w 27999"/>
              <a:gd name="T101" fmla="*/ 7727 h 7816"/>
              <a:gd name="T102" fmla="*/ 19482 w 27999"/>
              <a:gd name="T103" fmla="*/ 3994 h 7816"/>
              <a:gd name="T104" fmla="*/ 20240 w 27999"/>
              <a:gd name="T105" fmla="*/ 7727 h 7816"/>
              <a:gd name="T106" fmla="*/ 20911 w 27999"/>
              <a:gd name="T107" fmla="*/ 3994 h 7816"/>
              <a:gd name="T108" fmla="*/ 21669 w 27999"/>
              <a:gd name="T109" fmla="*/ 7727 h 7816"/>
              <a:gd name="T110" fmla="*/ 22340 w 27999"/>
              <a:gd name="T111" fmla="*/ 3994 h 7816"/>
              <a:gd name="T112" fmla="*/ 23127 w 27999"/>
              <a:gd name="T113" fmla="*/ 7727 h 7816"/>
              <a:gd name="T114" fmla="*/ 23798 w 27999"/>
              <a:gd name="T115" fmla="*/ 3994 h 7816"/>
              <a:gd name="T116" fmla="*/ 24557 w 27999"/>
              <a:gd name="T117" fmla="*/ 7727 h 7816"/>
              <a:gd name="T118" fmla="*/ 25227 w 27999"/>
              <a:gd name="T119" fmla="*/ 3994 h 7816"/>
              <a:gd name="T120" fmla="*/ 25986 w 27999"/>
              <a:gd name="T121" fmla="*/ 7727 h 7816"/>
              <a:gd name="T122" fmla="*/ 26657 w 27999"/>
              <a:gd name="T123" fmla="*/ 3994 h 7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99" h="7816">
                <a:moveTo>
                  <a:pt x="27998" y="2100"/>
                </a:moveTo>
                <a:lnTo>
                  <a:pt x="27998" y="0"/>
                </a:lnTo>
                <a:lnTo>
                  <a:pt x="0" y="0"/>
                </a:lnTo>
                <a:lnTo>
                  <a:pt x="0" y="2216"/>
                </a:lnTo>
                <a:lnTo>
                  <a:pt x="612" y="1400"/>
                </a:lnTo>
                <a:lnTo>
                  <a:pt x="379" y="2100"/>
                </a:lnTo>
                <a:lnTo>
                  <a:pt x="729" y="2100"/>
                </a:lnTo>
                <a:lnTo>
                  <a:pt x="117" y="2916"/>
                </a:lnTo>
                <a:lnTo>
                  <a:pt x="292" y="2275"/>
                </a:lnTo>
                <a:lnTo>
                  <a:pt x="0" y="2275"/>
                </a:lnTo>
                <a:lnTo>
                  <a:pt x="0" y="4607"/>
                </a:lnTo>
                <a:lnTo>
                  <a:pt x="612" y="3821"/>
                </a:lnTo>
                <a:lnTo>
                  <a:pt x="379" y="4491"/>
                </a:lnTo>
                <a:lnTo>
                  <a:pt x="729" y="4491"/>
                </a:lnTo>
                <a:lnTo>
                  <a:pt x="117" y="5307"/>
                </a:lnTo>
                <a:lnTo>
                  <a:pt x="292" y="4694"/>
                </a:lnTo>
                <a:lnTo>
                  <a:pt x="0" y="4694"/>
                </a:lnTo>
                <a:lnTo>
                  <a:pt x="0" y="7027"/>
                </a:lnTo>
                <a:lnTo>
                  <a:pt x="612" y="6211"/>
                </a:lnTo>
                <a:lnTo>
                  <a:pt x="379" y="6911"/>
                </a:lnTo>
                <a:lnTo>
                  <a:pt x="729" y="6911"/>
                </a:lnTo>
                <a:lnTo>
                  <a:pt x="117" y="7727"/>
                </a:lnTo>
                <a:lnTo>
                  <a:pt x="292" y="7086"/>
                </a:lnTo>
                <a:lnTo>
                  <a:pt x="0" y="7086"/>
                </a:lnTo>
                <a:lnTo>
                  <a:pt x="0" y="7815"/>
                </a:lnTo>
                <a:lnTo>
                  <a:pt x="904" y="7815"/>
                </a:lnTo>
                <a:lnTo>
                  <a:pt x="1283" y="7320"/>
                </a:lnTo>
                <a:lnTo>
                  <a:pt x="1138" y="7815"/>
                </a:lnTo>
                <a:lnTo>
                  <a:pt x="2333" y="7815"/>
                </a:lnTo>
                <a:lnTo>
                  <a:pt x="2712" y="7320"/>
                </a:lnTo>
                <a:lnTo>
                  <a:pt x="2567" y="7815"/>
                </a:lnTo>
                <a:lnTo>
                  <a:pt x="3762" y="7815"/>
                </a:lnTo>
                <a:lnTo>
                  <a:pt x="4142" y="7320"/>
                </a:lnTo>
                <a:lnTo>
                  <a:pt x="3995" y="7815"/>
                </a:lnTo>
                <a:lnTo>
                  <a:pt x="5221" y="7815"/>
                </a:lnTo>
                <a:lnTo>
                  <a:pt x="5600" y="7320"/>
                </a:lnTo>
                <a:lnTo>
                  <a:pt x="5425" y="7815"/>
                </a:lnTo>
                <a:lnTo>
                  <a:pt x="6650" y="7815"/>
                </a:lnTo>
                <a:lnTo>
                  <a:pt x="7029" y="7320"/>
                </a:lnTo>
                <a:lnTo>
                  <a:pt x="6883" y="7815"/>
                </a:lnTo>
                <a:lnTo>
                  <a:pt x="8079" y="7815"/>
                </a:lnTo>
                <a:lnTo>
                  <a:pt x="8459" y="7320"/>
                </a:lnTo>
                <a:lnTo>
                  <a:pt x="8312" y="7815"/>
                </a:lnTo>
                <a:lnTo>
                  <a:pt x="9537" y="7815"/>
                </a:lnTo>
                <a:lnTo>
                  <a:pt x="9916" y="7320"/>
                </a:lnTo>
                <a:lnTo>
                  <a:pt x="9742" y="7815"/>
                </a:lnTo>
                <a:lnTo>
                  <a:pt x="10966" y="7815"/>
                </a:lnTo>
                <a:lnTo>
                  <a:pt x="11345" y="7320"/>
                </a:lnTo>
                <a:lnTo>
                  <a:pt x="11200" y="7815"/>
                </a:lnTo>
                <a:lnTo>
                  <a:pt x="12395" y="7815"/>
                </a:lnTo>
                <a:lnTo>
                  <a:pt x="12775" y="7320"/>
                </a:lnTo>
                <a:lnTo>
                  <a:pt x="12629" y="7815"/>
                </a:lnTo>
                <a:lnTo>
                  <a:pt x="13825" y="7815"/>
                </a:lnTo>
                <a:lnTo>
                  <a:pt x="14232" y="7320"/>
                </a:lnTo>
                <a:lnTo>
                  <a:pt x="14057" y="7815"/>
                </a:lnTo>
                <a:lnTo>
                  <a:pt x="15282" y="7815"/>
                </a:lnTo>
                <a:lnTo>
                  <a:pt x="15661" y="7320"/>
                </a:lnTo>
                <a:lnTo>
                  <a:pt x="15515" y="7815"/>
                </a:lnTo>
                <a:lnTo>
                  <a:pt x="16711" y="7815"/>
                </a:lnTo>
                <a:lnTo>
                  <a:pt x="17091" y="7320"/>
                </a:lnTo>
                <a:lnTo>
                  <a:pt x="16944" y="7815"/>
                </a:lnTo>
                <a:lnTo>
                  <a:pt x="18141" y="7815"/>
                </a:lnTo>
                <a:lnTo>
                  <a:pt x="18548" y="7320"/>
                </a:lnTo>
                <a:lnTo>
                  <a:pt x="18374" y="7815"/>
                </a:lnTo>
                <a:lnTo>
                  <a:pt x="19598" y="7815"/>
                </a:lnTo>
                <a:lnTo>
                  <a:pt x="19977" y="7320"/>
                </a:lnTo>
                <a:lnTo>
                  <a:pt x="19832" y="7815"/>
                </a:lnTo>
                <a:lnTo>
                  <a:pt x="21027" y="7815"/>
                </a:lnTo>
                <a:lnTo>
                  <a:pt x="21407" y="7320"/>
                </a:lnTo>
                <a:lnTo>
                  <a:pt x="21261" y="7815"/>
                </a:lnTo>
                <a:lnTo>
                  <a:pt x="22457" y="7815"/>
                </a:lnTo>
                <a:lnTo>
                  <a:pt x="22836" y="7320"/>
                </a:lnTo>
                <a:lnTo>
                  <a:pt x="22690" y="7815"/>
                </a:lnTo>
                <a:lnTo>
                  <a:pt x="23915" y="7815"/>
                </a:lnTo>
                <a:lnTo>
                  <a:pt x="24294" y="7320"/>
                </a:lnTo>
                <a:lnTo>
                  <a:pt x="24119" y="7815"/>
                </a:lnTo>
                <a:lnTo>
                  <a:pt x="25344" y="7815"/>
                </a:lnTo>
                <a:lnTo>
                  <a:pt x="25724" y="7320"/>
                </a:lnTo>
                <a:lnTo>
                  <a:pt x="25577" y="7815"/>
                </a:lnTo>
                <a:lnTo>
                  <a:pt x="26774" y="7815"/>
                </a:lnTo>
                <a:lnTo>
                  <a:pt x="27152" y="7320"/>
                </a:lnTo>
                <a:lnTo>
                  <a:pt x="27007" y="7815"/>
                </a:lnTo>
                <a:lnTo>
                  <a:pt x="27998" y="7815"/>
                </a:lnTo>
                <a:lnTo>
                  <a:pt x="27998" y="6970"/>
                </a:lnTo>
                <a:lnTo>
                  <a:pt x="27444" y="7727"/>
                </a:lnTo>
                <a:lnTo>
                  <a:pt x="27619" y="7086"/>
                </a:lnTo>
                <a:lnTo>
                  <a:pt x="27269" y="7086"/>
                </a:lnTo>
                <a:lnTo>
                  <a:pt x="27940" y="6211"/>
                </a:lnTo>
                <a:lnTo>
                  <a:pt x="27707" y="6911"/>
                </a:lnTo>
                <a:lnTo>
                  <a:pt x="27998" y="6911"/>
                </a:lnTo>
                <a:lnTo>
                  <a:pt x="27998" y="4549"/>
                </a:lnTo>
                <a:lnTo>
                  <a:pt x="27444" y="5307"/>
                </a:lnTo>
                <a:lnTo>
                  <a:pt x="27619" y="4694"/>
                </a:lnTo>
                <a:lnTo>
                  <a:pt x="27269" y="4694"/>
                </a:lnTo>
                <a:lnTo>
                  <a:pt x="27940" y="3821"/>
                </a:lnTo>
                <a:lnTo>
                  <a:pt x="27707" y="4491"/>
                </a:lnTo>
                <a:lnTo>
                  <a:pt x="27998" y="4491"/>
                </a:lnTo>
                <a:lnTo>
                  <a:pt x="27998" y="2159"/>
                </a:lnTo>
                <a:lnTo>
                  <a:pt x="27444" y="2916"/>
                </a:lnTo>
                <a:lnTo>
                  <a:pt x="27619" y="2275"/>
                </a:lnTo>
                <a:lnTo>
                  <a:pt x="27269" y="2275"/>
                </a:lnTo>
                <a:lnTo>
                  <a:pt x="27940" y="1400"/>
                </a:lnTo>
                <a:lnTo>
                  <a:pt x="27707" y="2100"/>
                </a:lnTo>
                <a:lnTo>
                  <a:pt x="27998" y="2100"/>
                </a:lnTo>
                <a:close/>
                <a:moveTo>
                  <a:pt x="26481" y="1400"/>
                </a:moveTo>
                <a:lnTo>
                  <a:pt x="26277" y="2100"/>
                </a:lnTo>
                <a:lnTo>
                  <a:pt x="26598" y="2100"/>
                </a:lnTo>
                <a:lnTo>
                  <a:pt x="25986" y="2916"/>
                </a:lnTo>
                <a:lnTo>
                  <a:pt x="26190" y="2275"/>
                </a:lnTo>
                <a:lnTo>
                  <a:pt x="25840" y="2275"/>
                </a:lnTo>
                <a:lnTo>
                  <a:pt x="26481" y="1400"/>
                </a:lnTo>
                <a:close/>
                <a:moveTo>
                  <a:pt x="26481" y="3821"/>
                </a:moveTo>
                <a:lnTo>
                  <a:pt x="26277" y="4491"/>
                </a:lnTo>
                <a:lnTo>
                  <a:pt x="26598" y="4491"/>
                </a:lnTo>
                <a:lnTo>
                  <a:pt x="25986" y="5307"/>
                </a:lnTo>
                <a:lnTo>
                  <a:pt x="26190" y="4694"/>
                </a:lnTo>
                <a:lnTo>
                  <a:pt x="25840" y="4694"/>
                </a:lnTo>
                <a:lnTo>
                  <a:pt x="26481" y="3821"/>
                </a:lnTo>
                <a:close/>
                <a:moveTo>
                  <a:pt x="25053" y="1400"/>
                </a:moveTo>
                <a:lnTo>
                  <a:pt x="24819" y="2100"/>
                </a:lnTo>
                <a:lnTo>
                  <a:pt x="25169" y="2100"/>
                </a:lnTo>
                <a:lnTo>
                  <a:pt x="24557" y="2916"/>
                </a:lnTo>
                <a:lnTo>
                  <a:pt x="24732" y="2275"/>
                </a:lnTo>
                <a:lnTo>
                  <a:pt x="24410" y="2275"/>
                </a:lnTo>
                <a:lnTo>
                  <a:pt x="25053" y="1400"/>
                </a:lnTo>
                <a:close/>
                <a:moveTo>
                  <a:pt x="25053" y="3821"/>
                </a:moveTo>
                <a:lnTo>
                  <a:pt x="24819" y="4491"/>
                </a:lnTo>
                <a:lnTo>
                  <a:pt x="25169" y="4491"/>
                </a:lnTo>
                <a:lnTo>
                  <a:pt x="24557" y="5307"/>
                </a:lnTo>
                <a:lnTo>
                  <a:pt x="24732" y="4694"/>
                </a:lnTo>
                <a:lnTo>
                  <a:pt x="24410" y="4694"/>
                </a:lnTo>
                <a:lnTo>
                  <a:pt x="25053" y="3821"/>
                </a:lnTo>
                <a:close/>
                <a:moveTo>
                  <a:pt x="23624" y="1400"/>
                </a:moveTo>
                <a:lnTo>
                  <a:pt x="23390" y="2100"/>
                </a:lnTo>
                <a:lnTo>
                  <a:pt x="23740" y="2100"/>
                </a:lnTo>
                <a:lnTo>
                  <a:pt x="23127" y="2916"/>
                </a:lnTo>
                <a:lnTo>
                  <a:pt x="23303" y="2275"/>
                </a:lnTo>
                <a:lnTo>
                  <a:pt x="22953" y="2275"/>
                </a:lnTo>
                <a:lnTo>
                  <a:pt x="23624" y="1400"/>
                </a:lnTo>
                <a:close/>
                <a:moveTo>
                  <a:pt x="23624" y="3821"/>
                </a:moveTo>
                <a:lnTo>
                  <a:pt x="23390" y="4491"/>
                </a:lnTo>
                <a:lnTo>
                  <a:pt x="23740" y="4491"/>
                </a:lnTo>
                <a:lnTo>
                  <a:pt x="23127" y="5307"/>
                </a:lnTo>
                <a:lnTo>
                  <a:pt x="23303" y="4694"/>
                </a:lnTo>
                <a:lnTo>
                  <a:pt x="22953" y="4694"/>
                </a:lnTo>
                <a:lnTo>
                  <a:pt x="23624" y="3821"/>
                </a:lnTo>
                <a:close/>
                <a:moveTo>
                  <a:pt x="22194" y="1400"/>
                </a:moveTo>
                <a:lnTo>
                  <a:pt x="21961" y="2100"/>
                </a:lnTo>
                <a:lnTo>
                  <a:pt x="22282" y="2100"/>
                </a:lnTo>
                <a:lnTo>
                  <a:pt x="21669" y="2916"/>
                </a:lnTo>
                <a:lnTo>
                  <a:pt x="21874" y="2275"/>
                </a:lnTo>
                <a:lnTo>
                  <a:pt x="21524" y="2275"/>
                </a:lnTo>
                <a:lnTo>
                  <a:pt x="22194" y="1400"/>
                </a:lnTo>
                <a:close/>
                <a:moveTo>
                  <a:pt x="22194" y="3821"/>
                </a:moveTo>
                <a:lnTo>
                  <a:pt x="21961" y="4491"/>
                </a:lnTo>
                <a:lnTo>
                  <a:pt x="22282" y="4491"/>
                </a:lnTo>
                <a:lnTo>
                  <a:pt x="21669" y="5307"/>
                </a:lnTo>
                <a:lnTo>
                  <a:pt x="21874" y="4694"/>
                </a:lnTo>
                <a:lnTo>
                  <a:pt x="21524" y="4694"/>
                </a:lnTo>
                <a:lnTo>
                  <a:pt x="22194" y="3821"/>
                </a:lnTo>
                <a:close/>
                <a:moveTo>
                  <a:pt x="20736" y="1400"/>
                </a:moveTo>
                <a:lnTo>
                  <a:pt x="20503" y="2100"/>
                </a:lnTo>
                <a:lnTo>
                  <a:pt x="20853" y="2100"/>
                </a:lnTo>
                <a:lnTo>
                  <a:pt x="20240" y="2916"/>
                </a:lnTo>
                <a:lnTo>
                  <a:pt x="20415" y="2275"/>
                </a:lnTo>
                <a:lnTo>
                  <a:pt x="20094" y="2275"/>
                </a:lnTo>
                <a:lnTo>
                  <a:pt x="20736" y="1400"/>
                </a:lnTo>
                <a:close/>
                <a:moveTo>
                  <a:pt x="20736" y="3821"/>
                </a:moveTo>
                <a:lnTo>
                  <a:pt x="20503" y="4491"/>
                </a:lnTo>
                <a:lnTo>
                  <a:pt x="20853" y="4491"/>
                </a:lnTo>
                <a:lnTo>
                  <a:pt x="20240" y="5307"/>
                </a:lnTo>
                <a:lnTo>
                  <a:pt x="20415" y="4694"/>
                </a:lnTo>
                <a:lnTo>
                  <a:pt x="20094" y="4694"/>
                </a:lnTo>
                <a:lnTo>
                  <a:pt x="20736" y="3821"/>
                </a:lnTo>
                <a:close/>
                <a:moveTo>
                  <a:pt x="19307" y="1400"/>
                </a:moveTo>
                <a:lnTo>
                  <a:pt x="19074" y="2100"/>
                </a:lnTo>
                <a:lnTo>
                  <a:pt x="19424" y="2100"/>
                </a:lnTo>
                <a:lnTo>
                  <a:pt x="18811" y="2916"/>
                </a:lnTo>
                <a:lnTo>
                  <a:pt x="18986" y="2275"/>
                </a:lnTo>
                <a:lnTo>
                  <a:pt x="18636" y="2275"/>
                </a:lnTo>
                <a:lnTo>
                  <a:pt x="19307" y="1400"/>
                </a:lnTo>
                <a:close/>
                <a:moveTo>
                  <a:pt x="19307" y="3821"/>
                </a:moveTo>
                <a:lnTo>
                  <a:pt x="19074" y="4491"/>
                </a:lnTo>
                <a:lnTo>
                  <a:pt x="19424" y="4491"/>
                </a:lnTo>
                <a:lnTo>
                  <a:pt x="18811" y="5307"/>
                </a:lnTo>
                <a:lnTo>
                  <a:pt x="18986" y="4694"/>
                </a:lnTo>
                <a:lnTo>
                  <a:pt x="18636" y="4694"/>
                </a:lnTo>
                <a:lnTo>
                  <a:pt x="19307" y="3821"/>
                </a:lnTo>
                <a:close/>
                <a:moveTo>
                  <a:pt x="17877" y="1400"/>
                </a:moveTo>
                <a:lnTo>
                  <a:pt x="17644" y="2100"/>
                </a:lnTo>
                <a:lnTo>
                  <a:pt x="17965" y="2100"/>
                </a:lnTo>
                <a:lnTo>
                  <a:pt x="17382" y="2916"/>
                </a:lnTo>
                <a:lnTo>
                  <a:pt x="17557" y="2275"/>
                </a:lnTo>
                <a:lnTo>
                  <a:pt x="17207" y="2275"/>
                </a:lnTo>
                <a:lnTo>
                  <a:pt x="17877" y="1400"/>
                </a:lnTo>
                <a:close/>
                <a:moveTo>
                  <a:pt x="17877" y="3821"/>
                </a:moveTo>
                <a:lnTo>
                  <a:pt x="17644" y="4491"/>
                </a:lnTo>
                <a:lnTo>
                  <a:pt x="17965" y="4491"/>
                </a:lnTo>
                <a:lnTo>
                  <a:pt x="17382" y="5307"/>
                </a:lnTo>
                <a:lnTo>
                  <a:pt x="17557" y="4694"/>
                </a:lnTo>
                <a:lnTo>
                  <a:pt x="17207" y="4694"/>
                </a:lnTo>
                <a:lnTo>
                  <a:pt x="17877" y="3821"/>
                </a:lnTo>
                <a:close/>
                <a:moveTo>
                  <a:pt x="16420" y="1400"/>
                </a:moveTo>
                <a:lnTo>
                  <a:pt x="16186" y="2100"/>
                </a:lnTo>
                <a:lnTo>
                  <a:pt x="16536" y="2100"/>
                </a:lnTo>
                <a:lnTo>
                  <a:pt x="15924" y="2916"/>
                </a:lnTo>
                <a:lnTo>
                  <a:pt x="16098" y="2275"/>
                </a:lnTo>
                <a:lnTo>
                  <a:pt x="15777" y="2275"/>
                </a:lnTo>
                <a:lnTo>
                  <a:pt x="16420" y="1400"/>
                </a:lnTo>
                <a:close/>
                <a:moveTo>
                  <a:pt x="16420" y="3821"/>
                </a:moveTo>
                <a:lnTo>
                  <a:pt x="16186" y="4491"/>
                </a:lnTo>
                <a:lnTo>
                  <a:pt x="16536" y="4491"/>
                </a:lnTo>
                <a:lnTo>
                  <a:pt x="15924" y="5307"/>
                </a:lnTo>
                <a:lnTo>
                  <a:pt x="16098" y="4694"/>
                </a:lnTo>
                <a:lnTo>
                  <a:pt x="15777" y="4694"/>
                </a:lnTo>
                <a:lnTo>
                  <a:pt x="16420" y="3821"/>
                </a:lnTo>
                <a:close/>
                <a:moveTo>
                  <a:pt x="14991" y="1400"/>
                </a:moveTo>
                <a:lnTo>
                  <a:pt x="14757" y="2100"/>
                </a:lnTo>
                <a:lnTo>
                  <a:pt x="15107" y="2100"/>
                </a:lnTo>
                <a:lnTo>
                  <a:pt x="14494" y="2916"/>
                </a:lnTo>
                <a:lnTo>
                  <a:pt x="14670" y="2275"/>
                </a:lnTo>
                <a:lnTo>
                  <a:pt x="14320" y="2275"/>
                </a:lnTo>
                <a:lnTo>
                  <a:pt x="14991" y="1400"/>
                </a:lnTo>
                <a:close/>
                <a:moveTo>
                  <a:pt x="14991" y="3821"/>
                </a:moveTo>
                <a:lnTo>
                  <a:pt x="14757" y="4491"/>
                </a:lnTo>
                <a:lnTo>
                  <a:pt x="15107" y="4491"/>
                </a:lnTo>
                <a:lnTo>
                  <a:pt x="14494" y="5307"/>
                </a:lnTo>
                <a:lnTo>
                  <a:pt x="14670" y="4694"/>
                </a:lnTo>
                <a:lnTo>
                  <a:pt x="14320" y="4694"/>
                </a:lnTo>
                <a:lnTo>
                  <a:pt x="14991" y="3821"/>
                </a:lnTo>
                <a:close/>
                <a:moveTo>
                  <a:pt x="13562" y="1400"/>
                </a:moveTo>
                <a:lnTo>
                  <a:pt x="13328" y="2100"/>
                </a:lnTo>
                <a:lnTo>
                  <a:pt x="13678" y="2100"/>
                </a:lnTo>
                <a:lnTo>
                  <a:pt x="13066" y="2916"/>
                </a:lnTo>
                <a:lnTo>
                  <a:pt x="13242" y="2275"/>
                </a:lnTo>
                <a:lnTo>
                  <a:pt x="12892" y="2275"/>
                </a:lnTo>
                <a:lnTo>
                  <a:pt x="13562" y="1400"/>
                </a:lnTo>
                <a:close/>
                <a:moveTo>
                  <a:pt x="13562" y="3821"/>
                </a:moveTo>
                <a:lnTo>
                  <a:pt x="13328" y="4491"/>
                </a:lnTo>
                <a:lnTo>
                  <a:pt x="13678" y="4491"/>
                </a:lnTo>
                <a:lnTo>
                  <a:pt x="13066" y="5307"/>
                </a:lnTo>
                <a:lnTo>
                  <a:pt x="13242" y="4694"/>
                </a:lnTo>
                <a:lnTo>
                  <a:pt x="12892" y="4694"/>
                </a:lnTo>
                <a:lnTo>
                  <a:pt x="13562" y="3821"/>
                </a:lnTo>
                <a:close/>
                <a:moveTo>
                  <a:pt x="12104" y="1400"/>
                </a:moveTo>
                <a:lnTo>
                  <a:pt x="11900" y="2100"/>
                </a:lnTo>
                <a:lnTo>
                  <a:pt x="12221" y="2100"/>
                </a:lnTo>
                <a:lnTo>
                  <a:pt x="11608" y="2916"/>
                </a:lnTo>
                <a:lnTo>
                  <a:pt x="11812" y="2275"/>
                </a:lnTo>
                <a:lnTo>
                  <a:pt x="11462" y="2275"/>
                </a:lnTo>
                <a:lnTo>
                  <a:pt x="12104" y="1400"/>
                </a:lnTo>
                <a:close/>
                <a:moveTo>
                  <a:pt x="12104" y="3821"/>
                </a:moveTo>
                <a:lnTo>
                  <a:pt x="11900" y="4491"/>
                </a:lnTo>
                <a:lnTo>
                  <a:pt x="12221" y="4491"/>
                </a:lnTo>
                <a:lnTo>
                  <a:pt x="11608" y="5307"/>
                </a:lnTo>
                <a:lnTo>
                  <a:pt x="11812" y="4694"/>
                </a:lnTo>
                <a:lnTo>
                  <a:pt x="11462" y="4694"/>
                </a:lnTo>
                <a:lnTo>
                  <a:pt x="12104" y="3821"/>
                </a:lnTo>
                <a:close/>
                <a:moveTo>
                  <a:pt x="10675" y="1400"/>
                </a:moveTo>
                <a:lnTo>
                  <a:pt x="10442" y="2100"/>
                </a:lnTo>
                <a:lnTo>
                  <a:pt x="10792" y="2100"/>
                </a:lnTo>
                <a:lnTo>
                  <a:pt x="10179" y="2916"/>
                </a:lnTo>
                <a:lnTo>
                  <a:pt x="10354" y="2275"/>
                </a:lnTo>
                <a:lnTo>
                  <a:pt x="10033" y="2275"/>
                </a:lnTo>
                <a:lnTo>
                  <a:pt x="10675" y="1400"/>
                </a:lnTo>
                <a:close/>
                <a:moveTo>
                  <a:pt x="10675" y="3821"/>
                </a:moveTo>
                <a:lnTo>
                  <a:pt x="10442" y="4491"/>
                </a:lnTo>
                <a:lnTo>
                  <a:pt x="10792" y="4491"/>
                </a:lnTo>
                <a:lnTo>
                  <a:pt x="10179" y="5307"/>
                </a:lnTo>
                <a:lnTo>
                  <a:pt x="10354" y="4694"/>
                </a:lnTo>
                <a:lnTo>
                  <a:pt x="10033" y="4694"/>
                </a:lnTo>
                <a:lnTo>
                  <a:pt x="10675" y="3821"/>
                </a:lnTo>
                <a:close/>
                <a:moveTo>
                  <a:pt x="9245" y="1400"/>
                </a:moveTo>
                <a:lnTo>
                  <a:pt x="9012" y="2100"/>
                </a:lnTo>
                <a:lnTo>
                  <a:pt x="9362" y="2100"/>
                </a:lnTo>
                <a:lnTo>
                  <a:pt x="8750" y="2916"/>
                </a:lnTo>
                <a:lnTo>
                  <a:pt x="8925" y="2275"/>
                </a:lnTo>
                <a:lnTo>
                  <a:pt x="8575" y="2275"/>
                </a:lnTo>
                <a:lnTo>
                  <a:pt x="9245" y="1400"/>
                </a:lnTo>
                <a:close/>
                <a:moveTo>
                  <a:pt x="9245" y="3821"/>
                </a:moveTo>
                <a:lnTo>
                  <a:pt x="9012" y="4491"/>
                </a:lnTo>
                <a:lnTo>
                  <a:pt x="9362" y="4491"/>
                </a:lnTo>
                <a:lnTo>
                  <a:pt x="8750" y="5307"/>
                </a:lnTo>
                <a:lnTo>
                  <a:pt x="8925" y="4694"/>
                </a:lnTo>
                <a:lnTo>
                  <a:pt x="8575" y="4694"/>
                </a:lnTo>
                <a:lnTo>
                  <a:pt x="9245" y="3821"/>
                </a:lnTo>
                <a:close/>
                <a:moveTo>
                  <a:pt x="7816" y="1400"/>
                </a:moveTo>
                <a:lnTo>
                  <a:pt x="7583" y="2100"/>
                </a:lnTo>
                <a:lnTo>
                  <a:pt x="7904" y="2100"/>
                </a:lnTo>
                <a:lnTo>
                  <a:pt x="7292" y="2916"/>
                </a:lnTo>
                <a:lnTo>
                  <a:pt x="7495" y="2275"/>
                </a:lnTo>
                <a:lnTo>
                  <a:pt x="7145" y="2275"/>
                </a:lnTo>
                <a:lnTo>
                  <a:pt x="7816" y="1400"/>
                </a:lnTo>
                <a:close/>
                <a:moveTo>
                  <a:pt x="7816" y="3821"/>
                </a:moveTo>
                <a:lnTo>
                  <a:pt x="7583" y="4491"/>
                </a:lnTo>
                <a:lnTo>
                  <a:pt x="7904" y="4491"/>
                </a:lnTo>
                <a:lnTo>
                  <a:pt x="7292" y="5307"/>
                </a:lnTo>
                <a:lnTo>
                  <a:pt x="7495" y="4694"/>
                </a:lnTo>
                <a:lnTo>
                  <a:pt x="7145" y="4694"/>
                </a:lnTo>
                <a:lnTo>
                  <a:pt x="7816" y="3821"/>
                </a:lnTo>
                <a:close/>
                <a:moveTo>
                  <a:pt x="6359" y="1400"/>
                </a:moveTo>
                <a:lnTo>
                  <a:pt x="6125" y="2100"/>
                </a:lnTo>
                <a:lnTo>
                  <a:pt x="6475" y="2100"/>
                </a:lnTo>
                <a:lnTo>
                  <a:pt x="5862" y="2916"/>
                </a:lnTo>
                <a:lnTo>
                  <a:pt x="6038" y="2275"/>
                </a:lnTo>
                <a:lnTo>
                  <a:pt x="5716" y="2275"/>
                </a:lnTo>
                <a:lnTo>
                  <a:pt x="6359" y="1400"/>
                </a:lnTo>
                <a:close/>
                <a:moveTo>
                  <a:pt x="6359" y="3821"/>
                </a:moveTo>
                <a:lnTo>
                  <a:pt x="6125" y="4491"/>
                </a:lnTo>
                <a:lnTo>
                  <a:pt x="6475" y="4491"/>
                </a:lnTo>
                <a:lnTo>
                  <a:pt x="5862" y="5307"/>
                </a:lnTo>
                <a:lnTo>
                  <a:pt x="6038" y="4694"/>
                </a:lnTo>
                <a:lnTo>
                  <a:pt x="5716" y="4694"/>
                </a:lnTo>
                <a:lnTo>
                  <a:pt x="6359" y="3821"/>
                </a:lnTo>
                <a:close/>
                <a:moveTo>
                  <a:pt x="4929" y="1400"/>
                </a:moveTo>
                <a:lnTo>
                  <a:pt x="4695" y="2100"/>
                </a:lnTo>
                <a:lnTo>
                  <a:pt x="5045" y="2100"/>
                </a:lnTo>
                <a:lnTo>
                  <a:pt x="4433" y="2916"/>
                </a:lnTo>
                <a:lnTo>
                  <a:pt x="4609" y="2275"/>
                </a:lnTo>
                <a:lnTo>
                  <a:pt x="4259" y="2275"/>
                </a:lnTo>
                <a:lnTo>
                  <a:pt x="4929" y="1400"/>
                </a:lnTo>
                <a:close/>
                <a:moveTo>
                  <a:pt x="4929" y="3821"/>
                </a:moveTo>
                <a:lnTo>
                  <a:pt x="4695" y="4491"/>
                </a:lnTo>
                <a:lnTo>
                  <a:pt x="5045" y="4491"/>
                </a:lnTo>
                <a:lnTo>
                  <a:pt x="4433" y="5307"/>
                </a:lnTo>
                <a:lnTo>
                  <a:pt x="4609" y="4694"/>
                </a:lnTo>
                <a:lnTo>
                  <a:pt x="4259" y="4694"/>
                </a:lnTo>
                <a:lnTo>
                  <a:pt x="4929" y="3821"/>
                </a:lnTo>
                <a:close/>
                <a:moveTo>
                  <a:pt x="3500" y="1400"/>
                </a:moveTo>
                <a:lnTo>
                  <a:pt x="3267" y="2100"/>
                </a:lnTo>
                <a:lnTo>
                  <a:pt x="3588" y="2100"/>
                </a:lnTo>
                <a:lnTo>
                  <a:pt x="3004" y="2916"/>
                </a:lnTo>
                <a:lnTo>
                  <a:pt x="3179" y="2275"/>
                </a:lnTo>
                <a:lnTo>
                  <a:pt x="2829" y="2275"/>
                </a:lnTo>
                <a:lnTo>
                  <a:pt x="3500" y="1400"/>
                </a:lnTo>
                <a:close/>
                <a:moveTo>
                  <a:pt x="3500" y="3821"/>
                </a:moveTo>
                <a:lnTo>
                  <a:pt x="3267" y="4491"/>
                </a:lnTo>
                <a:lnTo>
                  <a:pt x="3588" y="4491"/>
                </a:lnTo>
                <a:lnTo>
                  <a:pt x="3004" y="5307"/>
                </a:lnTo>
                <a:lnTo>
                  <a:pt x="3179" y="4694"/>
                </a:lnTo>
                <a:lnTo>
                  <a:pt x="2829" y="4694"/>
                </a:lnTo>
                <a:lnTo>
                  <a:pt x="3500" y="3821"/>
                </a:lnTo>
                <a:close/>
                <a:moveTo>
                  <a:pt x="2042" y="1400"/>
                </a:moveTo>
                <a:lnTo>
                  <a:pt x="1809" y="2100"/>
                </a:lnTo>
                <a:lnTo>
                  <a:pt x="2159" y="2100"/>
                </a:lnTo>
                <a:lnTo>
                  <a:pt x="1546" y="2916"/>
                </a:lnTo>
                <a:lnTo>
                  <a:pt x="1721" y="2275"/>
                </a:lnTo>
                <a:lnTo>
                  <a:pt x="1400" y="2275"/>
                </a:lnTo>
                <a:lnTo>
                  <a:pt x="2042" y="1400"/>
                </a:lnTo>
                <a:close/>
                <a:moveTo>
                  <a:pt x="2042" y="3821"/>
                </a:moveTo>
                <a:lnTo>
                  <a:pt x="1809" y="4491"/>
                </a:lnTo>
                <a:lnTo>
                  <a:pt x="2159" y="4491"/>
                </a:lnTo>
                <a:lnTo>
                  <a:pt x="1546" y="5307"/>
                </a:lnTo>
                <a:lnTo>
                  <a:pt x="1721" y="4694"/>
                </a:lnTo>
                <a:lnTo>
                  <a:pt x="1400" y="4694"/>
                </a:lnTo>
                <a:lnTo>
                  <a:pt x="2042" y="3821"/>
                </a:lnTo>
                <a:close/>
                <a:moveTo>
                  <a:pt x="788" y="6415"/>
                </a:moveTo>
                <a:lnTo>
                  <a:pt x="962" y="5774"/>
                </a:lnTo>
                <a:lnTo>
                  <a:pt x="612" y="5774"/>
                </a:lnTo>
                <a:lnTo>
                  <a:pt x="1283" y="4899"/>
                </a:lnTo>
                <a:lnTo>
                  <a:pt x="1050" y="5599"/>
                </a:lnTo>
                <a:lnTo>
                  <a:pt x="1400" y="5599"/>
                </a:lnTo>
                <a:lnTo>
                  <a:pt x="788" y="6415"/>
                </a:lnTo>
                <a:close/>
                <a:moveTo>
                  <a:pt x="788" y="3994"/>
                </a:moveTo>
                <a:lnTo>
                  <a:pt x="962" y="3383"/>
                </a:lnTo>
                <a:lnTo>
                  <a:pt x="612" y="3383"/>
                </a:lnTo>
                <a:lnTo>
                  <a:pt x="1283" y="2509"/>
                </a:lnTo>
                <a:lnTo>
                  <a:pt x="1050" y="3179"/>
                </a:lnTo>
                <a:lnTo>
                  <a:pt x="1400" y="3179"/>
                </a:lnTo>
                <a:lnTo>
                  <a:pt x="788" y="3994"/>
                </a:lnTo>
                <a:close/>
                <a:moveTo>
                  <a:pt x="788" y="1604"/>
                </a:moveTo>
                <a:lnTo>
                  <a:pt x="962" y="962"/>
                </a:lnTo>
                <a:lnTo>
                  <a:pt x="612" y="962"/>
                </a:lnTo>
                <a:lnTo>
                  <a:pt x="1283" y="88"/>
                </a:lnTo>
                <a:lnTo>
                  <a:pt x="1050" y="788"/>
                </a:lnTo>
                <a:lnTo>
                  <a:pt x="1400" y="788"/>
                </a:lnTo>
                <a:lnTo>
                  <a:pt x="788" y="1604"/>
                </a:lnTo>
                <a:close/>
                <a:moveTo>
                  <a:pt x="1546" y="7727"/>
                </a:moveTo>
                <a:lnTo>
                  <a:pt x="1721" y="7086"/>
                </a:lnTo>
                <a:lnTo>
                  <a:pt x="1400" y="7086"/>
                </a:lnTo>
                <a:lnTo>
                  <a:pt x="2042" y="6211"/>
                </a:lnTo>
                <a:lnTo>
                  <a:pt x="1809" y="6911"/>
                </a:lnTo>
                <a:lnTo>
                  <a:pt x="2159" y="6911"/>
                </a:lnTo>
                <a:lnTo>
                  <a:pt x="1546" y="7727"/>
                </a:lnTo>
                <a:close/>
                <a:moveTo>
                  <a:pt x="2217" y="6415"/>
                </a:moveTo>
                <a:lnTo>
                  <a:pt x="2392" y="5774"/>
                </a:lnTo>
                <a:lnTo>
                  <a:pt x="2071" y="5774"/>
                </a:lnTo>
                <a:lnTo>
                  <a:pt x="2712" y="4899"/>
                </a:lnTo>
                <a:lnTo>
                  <a:pt x="2479" y="5599"/>
                </a:lnTo>
                <a:lnTo>
                  <a:pt x="2829" y="5599"/>
                </a:lnTo>
                <a:lnTo>
                  <a:pt x="2217" y="6415"/>
                </a:lnTo>
                <a:close/>
                <a:moveTo>
                  <a:pt x="2217" y="3994"/>
                </a:moveTo>
                <a:lnTo>
                  <a:pt x="2392" y="3383"/>
                </a:lnTo>
                <a:lnTo>
                  <a:pt x="2071" y="3383"/>
                </a:lnTo>
                <a:lnTo>
                  <a:pt x="2712" y="2509"/>
                </a:lnTo>
                <a:lnTo>
                  <a:pt x="2479" y="3179"/>
                </a:lnTo>
                <a:lnTo>
                  <a:pt x="2829" y="3179"/>
                </a:lnTo>
                <a:lnTo>
                  <a:pt x="2217" y="3994"/>
                </a:lnTo>
                <a:close/>
                <a:moveTo>
                  <a:pt x="2217" y="1604"/>
                </a:moveTo>
                <a:lnTo>
                  <a:pt x="2392" y="962"/>
                </a:lnTo>
                <a:lnTo>
                  <a:pt x="2071" y="962"/>
                </a:lnTo>
                <a:lnTo>
                  <a:pt x="2712" y="88"/>
                </a:lnTo>
                <a:lnTo>
                  <a:pt x="2479" y="788"/>
                </a:lnTo>
                <a:lnTo>
                  <a:pt x="2829" y="788"/>
                </a:lnTo>
                <a:lnTo>
                  <a:pt x="2217" y="1604"/>
                </a:lnTo>
                <a:close/>
                <a:moveTo>
                  <a:pt x="3004" y="7727"/>
                </a:moveTo>
                <a:lnTo>
                  <a:pt x="3179" y="7086"/>
                </a:lnTo>
                <a:lnTo>
                  <a:pt x="2829" y="7086"/>
                </a:lnTo>
                <a:lnTo>
                  <a:pt x="3500" y="6211"/>
                </a:lnTo>
                <a:lnTo>
                  <a:pt x="3267" y="6911"/>
                </a:lnTo>
                <a:lnTo>
                  <a:pt x="3588" y="6911"/>
                </a:lnTo>
                <a:lnTo>
                  <a:pt x="3004" y="7727"/>
                </a:lnTo>
                <a:close/>
                <a:moveTo>
                  <a:pt x="3645" y="6415"/>
                </a:moveTo>
                <a:lnTo>
                  <a:pt x="3850" y="5774"/>
                </a:lnTo>
                <a:lnTo>
                  <a:pt x="3500" y="5774"/>
                </a:lnTo>
                <a:lnTo>
                  <a:pt x="4142" y="4899"/>
                </a:lnTo>
                <a:lnTo>
                  <a:pt x="3938" y="5599"/>
                </a:lnTo>
                <a:lnTo>
                  <a:pt x="4259" y="5599"/>
                </a:lnTo>
                <a:lnTo>
                  <a:pt x="3645" y="6415"/>
                </a:lnTo>
                <a:close/>
                <a:moveTo>
                  <a:pt x="3645" y="3994"/>
                </a:moveTo>
                <a:lnTo>
                  <a:pt x="3850" y="3383"/>
                </a:lnTo>
                <a:lnTo>
                  <a:pt x="3500" y="3383"/>
                </a:lnTo>
                <a:lnTo>
                  <a:pt x="4142" y="2509"/>
                </a:lnTo>
                <a:lnTo>
                  <a:pt x="3938" y="3179"/>
                </a:lnTo>
                <a:lnTo>
                  <a:pt x="4259" y="3179"/>
                </a:lnTo>
                <a:lnTo>
                  <a:pt x="3645" y="3994"/>
                </a:lnTo>
                <a:close/>
                <a:moveTo>
                  <a:pt x="3645" y="1604"/>
                </a:moveTo>
                <a:lnTo>
                  <a:pt x="3850" y="962"/>
                </a:lnTo>
                <a:lnTo>
                  <a:pt x="3500" y="962"/>
                </a:lnTo>
                <a:lnTo>
                  <a:pt x="4142" y="88"/>
                </a:lnTo>
                <a:lnTo>
                  <a:pt x="3938" y="788"/>
                </a:lnTo>
                <a:lnTo>
                  <a:pt x="4259" y="788"/>
                </a:lnTo>
                <a:lnTo>
                  <a:pt x="3645" y="1604"/>
                </a:lnTo>
                <a:close/>
                <a:moveTo>
                  <a:pt x="4433" y="7727"/>
                </a:moveTo>
                <a:lnTo>
                  <a:pt x="4609" y="7086"/>
                </a:lnTo>
                <a:lnTo>
                  <a:pt x="4259" y="7086"/>
                </a:lnTo>
                <a:lnTo>
                  <a:pt x="4929" y="6211"/>
                </a:lnTo>
                <a:lnTo>
                  <a:pt x="4695" y="6911"/>
                </a:lnTo>
                <a:lnTo>
                  <a:pt x="5045" y="6911"/>
                </a:lnTo>
                <a:lnTo>
                  <a:pt x="4433" y="7727"/>
                </a:lnTo>
                <a:close/>
                <a:moveTo>
                  <a:pt x="5104" y="6415"/>
                </a:moveTo>
                <a:lnTo>
                  <a:pt x="5279" y="5774"/>
                </a:lnTo>
                <a:lnTo>
                  <a:pt x="4929" y="5774"/>
                </a:lnTo>
                <a:lnTo>
                  <a:pt x="5600" y="4899"/>
                </a:lnTo>
                <a:lnTo>
                  <a:pt x="5366" y="5599"/>
                </a:lnTo>
                <a:lnTo>
                  <a:pt x="5716" y="5599"/>
                </a:lnTo>
                <a:lnTo>
                  <a:pt x="5104" y="6415"/>
                </a:lnTo>
                <a:close/>
                <a:moveTo>
                  <a:pt x="5104" y="3994"/>
                </a:moveTo>
                <a:lnTo>
                  <a:pt x="5279" y="3383"/>
                </a:lnTo>
                <a:lnTo>
                  <a:pt x="4929" y="3383"/>
                </a:lnTo>
                <a:lnTo>
                  <a:pt x="5600" y="2509"/>
                </a:lnTo>
                <a:lnTo>
                  <a:pt x="5366" y="3179"/>
                </a:lnTo>
                <a:lnTo>
                  <a:pt x="5716" y="3179"/>
                </a:lnTo>
                <a:lnTo>
                  <a:pt x="5104" y="3994"/>
                </a:lnTo>
                <a:close/>
                <a:moveTo>
                  <a:pt x="5104" y="1604"/>
                </a:moveTo>
                <a:lnTo>
                  <a:pt x="5279" y="962"/>
                </a:lnTo>
                <a:lnTo>
                  <a:pt x="4929" y="962"/>
                </a:lnTo>
                <a:lnTo>
                  <a:pt x="5600" y="88"/>
                </a:lnTo>
                <a:lnTo>
                  <a:pt x="5366" y="788"/>
                </a:lnTo>
                <a:lnTo>
                  <a:pt x="5716" y="788"/>
                </a:lnTo>
                <a:lnTo>
                  <a:pt x="5104" y="1604"/>
                </a:lnTo>
                <a:close/>
                <a:moveTo>
                  <a:pt x="5862" y="7727"/>
                </a:moveTo>
                <a:lnTo>
                  <a:pt x="6038" y="7086"/>
                </a:lnTo>
                <a:lnTo>
                  <a:pt x="5716" y="7086"/>
                </a:lnTo>
                <a:lnTo>
                  <a:pt x="6359" y="6211"/>
                </a:lnTo>
                <a:lnTo>
                  <a:pt x="6125" y="6911"/>
                </a:lnTo>
                <a:lnTo>
                  <a:pt x="6475" y="6911"/>
                </a:lnTo>
                <a:lnTo>
                  <a:pt x="5862" y="7727"/>
                </a:lnTo>
                <a:close/>
                <a:moveTo>
                  <a:pt x="6533" y="6415"/>
                </a:moveTo>
                <a:lnTo>
                  <a:pt x="6709" y="5774"/>
                </a:lnTo>
                <a:lnTo>
                  <a:pt x="6388" y="5774"/>
                </a:lnTo>
                <a:lnTo>
                  <a:pt x="7029" y="4899"/>
                </a:lnTo>
                <a:lnTo>
                  <a:pt x="6795" y="5599"/>
                </a:lnTo>
                <a:lnTo>
                  <a:pt x="7145" y="5599"/>
                </a:lnTo>
                <a:lnTo>
                  <a:pt x="6533" y="6415"/>
                </a:lnTo>
                <a:close/>
                <a:moveTo>
                  <a:pt x="6533" y="3994"/>
                </a:moveTo>
                <a:lnTo>
                  <a:pt x="6709" y="3383"/>
                </a:lnTo>
                <a:lnTo>
                  <a:pt x="6388" y="3383"/>
                </a:lnTo>
                <a:lnTo>
                  <a:pt x="7029" y="2509"/>
                </a:lnTo>
                <a:lnTo>
                  <a:pt x="6795" y="3179"/>
                </a:lnTo>
                <a:lnTo>
                  <a:pt x="7145" y="3179"/>
                </a:lnTo>
                <a:lnTo>
                  <a:pt x="6533" y="3994"/>
                </a:lnTo>
                <a:close/>
                <a:moveTo>
                  <a:pt x="6533" y="1604"/>
                </a:moveTo>
                <a:lnTo>
                  <a:pt x="6709" y="962"/>
                </a:lnTo>
                <a:lnTo>
                  <a:pt x="6388" y="962"/>
                </a:lnTo>
                <a:lnTo>
                  <a:pt x="7029" y="88"/>
                </a:lnTo>
                <a:lnTo>
                  <a:pt x="6795" y="788"/>
                </a:lnTo>
                <a:lnTo>
                  <a:pt x="7145" y="788"/>
                </a:lnTo>
                <a:lnTo>
                  <a:pt x="6533" y="1604"/>
                </a:lnTo>
                <a:close/>
                <a:moveTo>
                  <a:pt x="7292" y="7727"/>
                </a:moveTo>
                <a:lnTo>
                  <a:pt x="7495" y="7086"/>
                </a:lnTo>
                <a:lnTo>
                  <a:pt x="7145" y="7086"/>
                </a:lnTo>
                <a:lnTo>
                  <a:pt x="7816" y="6211"/>
                </a:lnTo>
                <a:lnTo>
                  <a:pt x="7583" y="6911"/>
                </a:lnTo>
                <a:lnTo>
                  <a:pt x="7904" y="6911"/>
                </a:lnTo>
                <a:lnTo>
                  <a:pt x="7292" y="7727"/>
                </a:lnTo>
                <a:close/>
                <a:moveTo>
                  <a:pt x="7962" y="6415"/>
                </a:moveTo>
                <a:lnTo>
                  <a:pt x="8166" y="5774"/>
                </a:lnTo>
                <a:lnTo>
                  <a:pt x="7816" y="5774"/>
                </a:lnTo>
                <a:lnTo>
                  <a:pt x="8459" y="4899"/>
                </a:lnTo>
                <a:lnTo>
                  <a:pt x="8225" y="5599"/>
                </a:lnTo>
                <a:lnTo>
                  <a:pt x="8575" y="5599"/>
                </a:lnTo>
                <a:lnTo>
                  <a:pt x="7962" y="6415"/>
                </a:lnTo>
                <a:close/>
                <a:moveTo>
                  <a:pt x="7962" y="3994"/>
                </a:moveTo>
                <a:lnTo>
                  <a:pt x="8166" y="3383"/>
                </a:lnTo>
                <a:lnTo>
                  <a:pt x="7816" y="3383"/>
                </a:lnTo>
                <a:lnTo>
                  <a:pt x="8459" y="2509"/>
                </a:lnTo>
                <a:lnTo>
                  <a:pt x="8225" y="3179"/>
                </a:lnTo>
                <a:lnTo>
                  <a:pt x="8575" y="3179"/>
                </a:lnTo>
                <a:lnTo>
                  <a:pt x="7962" y="3994"/>
                </a:lnTo>
                <a:close/>
                <a:moveTo>
                  <a:pt x="7962" y="1604"/>
                </a:moveTo>
                <a:lnTo>
                  <a:pt x="8166" y="962"/>
                </a:lnTo>
                <a:lnTo>
                  <a:pt x="7816" y="962"/>
                </a:lnTo>
                <a:lnTo>
                  <a:pt x="8459" y="88"/>
                </a:lnTo>
                <a:lnTo>
                  <a:pt x="8225" y="788"/>
                </a:lnTo>
                <a:lnTo>
                  <a:pt x="8575" y="788"/>
                </a:lnTo>
                <a:lnTo>
                  <a:pt x="7962" y="1604"/>
                </a:lnTo>
                <a:close/>
                <a:moveTo>
                  <a:pt x="8750" y="7727"/>
                </a:moveTo>
                <a:lnTo>
                  <a:pt x="8925" y="7086"/>
                </a:lnTo>
                <a:lnTo>
                  <a:pt x="8575" y="7086"/>
                </a:lnTo>
                <a:lnTo>
                  <a:pt x="9245" y="6211"/>
                </a:lnTo>
                <a:lnTo>
                  <a:pt x="9012" y="6911"/>
                </a:lnTo>
                <a:lnTo>
                  <a:pt x="9362" y="6911"/>
                </a:lnTo>
                <a:lnTo>
                  <a:pt x="8750" y="7727"/>
                </a:lnTo>
                <a:close/>
                <a:moveTo>
                  <a:pt x="9421" y="6415"/>
                </a:moveTo>
                <a:lnTo>
                  <a:pt x="9595" y="5774"/>
                </a:lnTo>
                <a:lnTo>
                  <a:pt x="9245" y="5774"/>
                </a:lnTo>
                <a:lnTo>
                  <a:pt x="9916" y="4899"/>
                </a:lnTo>
                <a:lnTo>
                  <a:pt x="9683" y="5599"/>
                </a:lnTo>
                <a:lnTo>
                  <a:pt x="10004" y="5599"/>
                </a:lnTo>
                <a:lnTo>
                  <a:pt x="9421" y="6415"/>
                </a:lnTo>
                <a:close/>
                <a:moveTo>
                  <a:pt x="9421" y="3994"/>
                </a:moveTo>
                <a:lnTo>
                  <a:pt x="9595" y="3383"/>
                </a:lnTo>
                <a:lnTo>
                  <a:pt x="9245" y="3383"/>
                </a:lnTo>
                <a:lnTo>
                  <a:pt x="9916" y="2509"/>
                </a:lnTo>
                <a:lnTo>
                  <a:pt x="9683" y="3179"/>
                </a:lnTo>
                <a:lnTo>
                  <a:pt x="10004" y="3179"/>
                </a:lnTo>
                <a:lnTo>
                  <a:pt x="9421" y="3994"/>
                </a:lnTo>
                <a:close/>
                <a:moveTo>
                  <a:pt x="9421" y="1604"/>
                </a:moveTo>
                <a:lnTo>
                  <a:pt x="9595" y="962"/>
                </a:lnTo>
                <a:lnTo>
                  <a:pt x="9245" y="962"/>
                </a:lnTo>
                <a:lnTo>
                  <a:pt x="9916" y="88"/>
                </a:lnTo>
                <a:lnTo>
                  <a:pt x="9683" y="788"/>
                </a:lnTo>
                <a:lnTo>
                  <a:pt x="10004" y="788"/>
                </a:lnTo>
                <a:lnTo>
                  <a:pt x="9421" y="1604"/>
                </a:lnTo>
                <a:close/>
                <a:moveTo>
                  <a:pt x="10179" y="7727"/>
                </a:moveTo>
                <a:lnTo>
                  <a:pt x="10354" y="7086"/>
                </a:lnTo>
                <a:lnTo>
                  <a:pt x="10033" y="7086"/>
                </a:lnTo>
                <a:lnTo>
                  <a:pt x="10675" y="6211"/>
                </a:lnTo>
                <a:lnTo>
                  <a:pt x="10442" y="6911"/>
                </a:lnTo>
                <a:lnTo>
                  <a:pt x="10792" y="6911"/>
                </a:lnTo>
                <a:lnTo>
                  <a:pt x="10179" y="7727"/>
                </a:lnTo>
                <a:close/>
                <a:moveTo>
                  <a:pt x="10850" y="6415"/>
                </a:moveTo>
                <a:lnTo>
                  <a:pt x="11025" y="5774"/>
                </a:lnTo>
                <a:lnTo>
                  <a:pt x="10675" y="5774"/>
                </a:lnTo>
                <a:lnTo>
                  <a:pt x="11345" y="4899"/>
                </a:lnTo>
                <a:lnTo>
                  <a:pt x="11112" y="5599"/>
                </a:lnTo>
                <a:lnTo>
                  <a:pt x="11462" y="5599"/>
                </a:lnTo>
                <a:lnTo>
                  <a:pt x="10850" y="6415"/>
                </a:lnTo>
                <a:close/>
                <a:moveTo>
                  <a:pt x="10850" y="3994"/>
                </a:moveTo>
                <a:lnTo>
                  <a:pt x="11025" y="3383"/>
                </a:lnTo>
                <a:lnTo>
                  <a:pt x="10675" y="3383"/>
                </a:lnTo>
                <a:lnTo>
                  <a:pt x="11345" y="2509"/>
                </a:lnTo>
                <a:lnTo>
                  <a:pt x="11112" y="3179"/>
                </a:lnTo>
                <a:lnTo>
                  <a:pt x="11462" y="3179"/>
                </a:lnTo>
                <a:lnTo>
                  <a:pt x="10850" y="3994"/>
                </a:lnTo>
                <a:close/>
                <a:moveTo>
                  <a:pt x="10850" y="1604"/>
                </a:moveTo>
                <a:lnTo>
                  <a:pt x="11025" y="962"/>
                </a:lnTo>
                <a:lnTo>
                  <a:pt x="10675" y="962"/>
                </a:lnTo>
                <a:lnTo>
                  <a:pt x="11345" y="88"/>
                </a:lnTo>
                <a:lnTo>
                  <a:pt x="11112" y="788"/>
                </a:lnTo>
                <a:lnTo>
                  <a:pt x="11462" y="788"/>
                </a:lnTo>
                <a:lnTo>
                  <a:pt x="10850" y="1604"/>
                </a:lnTo>
                <a:close/>
                <a:moveTo>
                  <a:pt x="11608" y="7727"/>
                </a:moveTo>
                <a:lnTo>
                  <a:pt x="11812" y="7086"/>
                </a:lnTo>
                <a:lnTo>
                  <a:pt x="11462" y="7086"/>
                </a:lnTo>
                <a:lnTo>
                  <a:pt x="12104" y="6211"/>
                </a:lnTo>
                <a:lnTo>
                  <a:pt x="11900" y="6911"/>
                </a:lnTo>
                <a:lnTo>
                  <a:pt x="12221" y="6911"/>
                </a:lnTo>
                <a:lnTo>
                  <a:pt x="11608" y="7727"/>
                </a:lnTo>
                <a:close/>
                <a:moveTo>
                  <a:pt x="12279" y="6415"/>
                </a:moveTo>
                <a:lnTo>
                  <a:pt x="12454" y="5774"/>
                </a:lnTo>
                <a:lnTo>
                  <a:pt x="12133" y="5774"/>
                </a:lnTo>
                <a:lnTo>
                  <a:pt x="12775" y="4899"/>
                </a:lnTo>
                <a:lnTo>
                  <a:pt x="12542" y="5599"/>
                </a:lnTo>
                <a:lnTo>
                  <a:pt x="12892" y="5599"/>
                </a:lnTo>
                <a:lnTo>
                  <a:pt x="12279" y="6415"/>
                </a:lnTo>
                <a:close/>
                <a:moveTo>
                  <a:pt x="12279" y="3994"/>
                </a:moveTo>
                <a:lnTo>
                  <a:pt x="12454" y="3383"/>
                </a:lnTo>
                <a:lnTo>
                  <a:pt x="12133" y="3383"/>
                </a:lnTo>
                <a:lnTo>
                  <a:pt x="12775" y="2509"/>
                </a:lnTo>
                <a:lnTo>
                  <a:pt x="12542" y="3179"/>
                </a:lnTo>
                <a:lnTo>
                  <a:pt x="12892" y="3179"/>
                </a:lnTo>
                <a:lnTo>
                  <a:pt x="12279" y="3994"/>
                </a:lnTo>
                <a:close/>
                <a:moveTo>
                  <a:pt x="12279" y="1604"/>
                </a:moveTo>
                <a:lnTo>
                  <a:pt x="12454" y="962"/>
                </a:lnTo>
                <a:lnTo>
                  <a:pt x="12133" y="962"/>
                </a:lnTo>
                <a:lnTo>
                  <a:pt x="12775" y="88"/>
                </a:lnTo>
                <a:lnTo>
                  <a:pt x="12542" y="788"/>
                </a:lnTo>
                <a:lnTo>
                  <a:pt x="12892" y="788"/>
                </a:lnTo>
                <a:lnTo>
                  <a:pt x="12279" y="1604"/>
                </a:lnTo>
                <a:close/>
                <a:moveTo>
                  <a:pt x="13066" y="7727"/>
                </a:moveTo>
                <a:lnTo>
                  <a:pt x="13242" y="7086"/>
                </a:lnTo>
                <a:lnTo>
                  <a:pt x="12892" y="7086"/>
                </a:lnTo>
                <a:lnTo>
                  <a:pt x="13562" y="6211"/>
                </a:lnTo>
                <a:lnTo>
                  <a:pt x="13328" y="6911"/>
                </a:lnTo>
                <a:lnTo>
                  <a:pt x="13678" y="6911"/>
                </a:lnTo>
                <a:lnTo>
                  <a:pt x="13066" y="7727"/>
                </a:lnTo>
                <a:close/>
                <a:moveTo>
                  <a:pt x="13737" y="6415"/>
                </a:moveTo>
                <a:lnTo>
                  <a:pt x="13912" y="5774"/>
                </a:lnTo>
                <a:lnTo>
                  <a:pt x="13562" y="5774"/>
                </a:lnTo>
                <a:lnTo>
                  <a:pt x="14232" y="4899"/>
                </a:lnTo>
                <a:lnTo>
                  <a:pt x="14000" y="5599"/>
                </a:lnTo>
                <a:lnTo>
                  <a:pt x="14320" y="5599"/>
                </a:lnTo>
                <a:lnTo>
                  <a:pt x="13737" y="6415"/>
                </a:lnTo>
                <a:close/>
                <a:moveTo>
                  <a:pt x="13737" y="3994"/>
                </a:moveTo>
                <a:lnTo>
                  <a:pt x="13912" y="3383"/>
                </a:lnTo>
                <a:lnTo>
                  <a:pt x="13562" y="3383"/>
                </a:lnTo>
                <a:lnTo>
                  <a:pt x="14232" y="2509"/>
                </a:lnTo>
                <a:lnTo>
                  <a:pt x="14000" y="3179"/>
                </a:lnTo>
                <a:lnTo>
                  <a:pt x="14320" y="3179"/>
                </a:lnTo>
                <a:lnTo>
                  <a:pt x="13737" y="3994"/>
                </a:lnTo>
                <a:close/>
                <a:moveTo>
                  <a:pt x="13737" y="1604"/>
                </a:moveTo>
                <a:lnTo>
                  <a:pt x="13912" y="962"/>
                </a:lnTo>
                <a:lnTo>
                  <a:pt x="13562" y="962"/>
                </a:lnTo>
                <a:lnTo>
                  <a:pt x="14232" y="88"/>
                </a:lnTo>
                <a:lnTo>
                  <a:pt x="14000" y="788"/>
                </a:lnTo>
                <a:lnTo>
                  <a:pt x="14320" y="788"/>
                </a:lnTo>
                <a:lnTo>
                  <a:pt x="13737" y="1604"/>
                </a:lnTo>
                <a:close/>
                <a:moveTo>
                  <a:pt x="14494" y="7727"/>
                </a:moveTo>
                <a:lnTo>
                  <a:pt x="14670" y="7086"/>
                </a:lnTo>
                <a:lnTo>
                  <a:pt x="14320" y="7086"/>
                </a:lnTo>
                <a:lnTo>
                  <a:pt x="14991" y="6211"/>
                </a:lnTo>
                <a:lnTo>
                  <a:pt x="14757" y="6911"/>
                </a:lnTo>
                <a:lnTo>
                  <a:pt x="15107" y="6911"/>
                </a:lnTo>
                <a:lnTo>
                  <a:pt x="14494" y="7727"/>
                </a:lnTo>
                <a:close/>
                <a:moveTo>
                  <a:pt x="15165" y="6415"/>
                </a:moveTo>
                <a:lnTo>
                  <a:pt x="15341" y="5774"/>
                </a:lnTo>
                <a:lnTo>
                  <a:pt x="14991" y="5774"/>
                </a:lnTo>
                <a:lnTo>
                  <a:pt x="15661" y="4899"/>
                </a:lnTo>
                <a:lnTo>
                  <a:pt x="15427" y="5599"/>
                </a:lnTo>
                <a:lnTo>
                  <a:pt x="15777" y="5599"/>
                </a:lnTo>
                <a:lnTo>
                  <a:pt x="15165" y="6415"/>
                </a:lnTo>
                <a:close/>
                <a:moveTo>
                  <a:pt x="15165" y="3994"/>
                </a:moveTo>
                <a:lnTo>
                  <a:pt x="15341" y="3383"/>
                </a:lnTo>
                <a:lnTo>
                  <a:pt x="14991" y="3383"/>
                </a:lnTo>
                <a:lnTo>
                  <a:pt x="15661" y="2509"/>
                </a:lnTo>
                <a:lnTo>
                  <a:pt x="15427" y="3179"/>
                </a:lnTo>
                <a:lnTo>
                  <a:pt x="15777" y="3179"/>
                </a:lnTo>
                <a:lnTo>
                  <a:pt x="15165" y="3994"/>
                </a:lnTo>
                <a:close/>
                <a:moveTo>
                  <a:pt x="15165" y="1604"/>
                </a:moveTo>
                <a:lnTo>
                  <a:pt x="15341" y="962"/>
                </a:lnTo>
                <a:lnTo>
                  <a:pt x="14991" y="962"/>
                </a:lnTo>
                <a:lnTo>
                  <a:pt x="15661" y="88"/>
                </a:lnTo>
                <a:lnTo>
                  <a:pt x="15427" y="788"/>
                </a:lnTo>
                <a:lnTo>
                  <a:pt x="15777" y="788"/>
                </a:lnTo>
                <a:lnTo>
                  <a:pt x="15165" y="1604"/>
                </a:lnTo>
                <a:close/>
                <a:moveTo>
                  <a:pt x="15924" y="7727"/>
                </a:moveTo>
                <a:lnTo>
                  <a:pt x="16098" y="7086"/>
                </a:lnTo>
                <a:lnTo>
                  <a:pt x="15777" y="7086"/>
                </a:lnTo>
                <a:lnTo>
                  <a:pt x="16420" y="6211"/>
                </a:lnTo>
                <a:lnTo>
                  <a:pt x="16186" y="6911"/>
                </a:lnTo>
                <a:lnTo>
                  <a:pt x="16536" y="6911"/>
                </a:lnTo>
                <a:lnTo>
                  <a:pt x="15924" y="7727"/>
                </a:lnTo>
                <a:close/>
                <a:moveTo>
                  <a:pt x="16594" y="6415"/>
                </a:moveTo>
                <a:lnTo>
                  <a:pt x="16770" y="5774"/>
                </a:lnTo>
                <a:lnTo>
                  <a:pt x="16448" y="5774"/>
                </a:lnTo>
                <a:lnTo>
                  <a:pt x="17091" y="4899"/>
                </a:lnTo>
                <a:lnTo>
                  <a:pt x="16857" y="5599"/>
                </a:lnTo>
                <a:lnTo>
                  <a:pt x="17207" y="5599"/>
                </a:lnTo>
                <a:lnTo>
                  <a:pt x="16594" y="6415"/>
                </a:lnTo>
                <a:close/>
                <a:moveTo>
                  <a:pt x="16594" y="3994"/>
                </a:moveTo>
                <a:lnTo>
                  <a:pt x="16770" y="3383"/>
                </a:lnTo>
                <a:lnTo>
                  <a:pt x="16448" y="3383"/>
                </a:lnTo>
                <a:lnTo>
                  <a:pt x="17091" y="2509"/>
                </a:lnTo>
                <a:lnTo>
                  <a:pt x="16857" y="3179"/>
                </a:lnTo>
                <a:lnTo>
                  <a:pt x="17207" y="3179"/>
                </a:lnTo>
                <a:lnTo>
                  <a:pt x="16594" y="3994"/>
                </a:lnTo>
                <a:close/>
                <a:moveTo>
                  <a:pt x="16594" y="1604"/>
                </a:moveTo>
                <a:lnTo>
                  <a:pt x="16770" y="962"/>
                </a:lnTo>
                <a:lnTo>
                  <a:pt x="16448" y="962"/>
                </a:lnTo>
                <a:lnTo>
                  <a:pt x="17091" y="88"/>
                </a:lnTo>
                <a:lnTo>
                  <a:pt x="16857" y="788"/>
                </a:lnTo>
                <a:lnTo>
                  <a:pt x="17207" y="788"/>
                </a:lnTo>
                <a:lnTo>
                  <a:pt x="16594" y="1604"/>
                </a:lnTo>
                <a:close/>
                <a:moveTo>
                  <a:pt x="17382" y="7727"/>
                </a:moveTo>
                <a:lnTo>
                  <a:pt x="17557" y="7086"/>
                </a:lnTo>
                <a:lnTo>
                  <a:pt x="17207" y="7086"/>
                </a:lnTo>
                <a:lnTo>
                  <a:pt x="17877" y="6211"/>
                </a:lnTo>
                <a:lnTo>
                  <a:pt x="17644" y="6911"/>
                </a:lnTo>
                <a:lnTo>
                  <a:pt x="17965" y="6911"/>
                </a:lnTo>
                <a:lnTo>
                  <a:pt x="17382" y="7727"/>
                </a:lnTo>
                <a:close/>
                <a:moveTo>
                  <a:pt x="18024" y="6415"/>
                </a:moveTo>
                <a:lnTo>
                  <a:pt x="18227" y="5774"/>
                </a:lnTo>
                <a:lnTo>
                  <a:pt x="17877" y="5774"/>
                </a:lnTo>
                <a:lnTo>
                  <a:pt x="18548" y="4899"/>
                </a:lnTo>
                <a:lnTo>
                  <a:pt x="18315" y="5599"/>
                </a:lnTo>
                <a:lnTo>
                  <a:pt x="18636" y="5599"/>
                </a:lnTo>
                <a:lnTo>
                  <a:pt x="18024" y="6415"/>
                </a:lnTo>
                <a:close/>
                <a:moveTo>
                  <a:pt x="18024" y="3994"/>
                </a:moveTo>
                <a:lnTo>
                  <a:pt x="18227" y="3383"/>
                </a:lnTo>
                <a:lnTo>
                  <a:pt x="17877" y="3383"/>
                </a:lnTo>
                <a:lnTo>
                  <a:pt x="18548" y="2509"/>
                </a:lnTo>
                <a:lnTo>
                  <a:pt x="18315" y="3179"/>
                </a:lnTo>
                <a:lnTo>
                  <a:pt x="18636" y="3179"/>
                </a:lnTo>
                <a:lnTo>
                  <a:pt x="18024" y="3994"/>
                </a:lnTo>
                <a:close/>
                <a:moveTo>
                  <a:pt x="18024" y="1604"/>
                </a:moveTo>
                <a:lnTo>
                  <a:pt x="18227" y="962"/>
                </a:lnTo>
                <a:lnTo>
                  <a:pt x="17877" y="962"/>
                </a:lnTo>
                <a:lnTo>
                  <a:pt x="18548" y="88"/>
                </a:lnTo>
                <a:lnTo>
                  <a:pt x="18315" y="788"/>
                </a:lnTo>
                <a:lnTo>
                  <a:pt x="18636" y="788"/>
                </a:lnTo>
                <a:lnTo>
                  <a:pt x="18024" y="1604"/>
                </a:lnTo>
                <a:close/>
                <a:moveTo>
                  <a:pt x="18811" y="7727"/>
                </a:moveTo>
                <a:lnTo>
                  <a:pt x="18986" y="7086"/>
                </a:lnTo>
                <a:lnTo>
                  <a:pt x="18636" y="7086"/>
                </a:lnTo>
                <a:lnTo>
                  <a:pt x="19307" y="6211"/>
                </a:lnTo>
                <a:lnTo>
                  <a:pt x="19074" y="6911"/>
                </a:lnTo>
                <a:lnTo>
                  <a:pt x="19424" y="6911"/>
                </a:lnTo>
                <a:lnTo>
                  <a:pt x="18811" y="7727"/>
                </a:lnTo>
                <a:close/>
                <a:moveTo>
                  <a:pt x="19482" y="6415"/>
                </a:moveTo>
                <a:lnTo>
                  <a:pt x="19657" y="5774"/>
                </a:lnTo>
                <a:lnTo>
                  <a:pt x="19307" y="5774"/>
                </a:lnTo>
                <a:lnTo>
                  <a:pt x="19977" y="4899"/>
                </a:lnTo>
                <a:lnTo>
                  <a:pt x="19744" y="5599"/>
                </a:lnTo>
                <a:lnTo>
                  <a:pt x="20094" y="5599"/>
                </a:lnTo>
                <a:lnTo>
                  <a:pt x="19482" y="6415"/>
                </a:lnTo>
                <a:close/>
                <a:moveTo>
                  <a:pt x="19482" y="3994"/>
                </a:moveTo>
                <a:lnTo>
                  <a:pt x="19657" y="3383"/>
                </a:lnTo>
                <a:lnTo>
                  <a:pt x="19307" y="3383"/>
                </a:lnTo>
                <a:lnTo>
                  <a:pt x="19977" y="2509"/>
                </a:lnTo>
                <a:lnTo>
                  <a:pt x="19744" y="3179"/>
                </a:lnTo>
                <a:lnTo>
                  <a:pt x="20094" y="3179"/>
                </a:lnTo>
                <a:lnTo>
                  <a:pt x="19482" y="3994"/>
                </a:lnTo>
                <a:close/>
                <a:moveTo>
                  <a:pt x="19482" y="1604"/>
                </a:moveTo>
                <a:lnTo>
                  <a:pt x="19657" y="962"/>
                </a:lnTo>
                <a:lnTo>
                  <a:pt x="19307" y="962"/>
                </a:lnTo>
                <a:lnTo>
                  <a:pt x="19977" y="88"/>
                </a:lnTo>
                <a:lnTo>
                  <a:pt x="19744" y="788"/>
                </a:lnTo>
                <a:lnTo>
                  <a:pt x="20094" y="788"/>
                </a:lnTo>
                <a:lnTo>
                  <a:pt x="19482" y="1604"/>
                </a:lnTo>
                <a:close/>
                <a:moveTo>
                  <a:pt x="20240" y="7727"/>
                </a:moveTo>
                <a:lnTo>
                  <a:pt x="20415" y="7086"/>
                </a:lnTo>
                <a:lnTo>
                  <a:pt x="20094" y="7086"/>
                </a:lnTo>
                <a:lnTo>
                  <a:pt x="20736" y="6211"/>
                </a:lnTo>
                <a:lnTo>
                  <a:pt x="20503" y="6911"/>
                </a:lnTo>
                <a:lnTo>
                  <a:pt x="20853" y="6911"/>
                </a:lnTo>
                <a:lnTo>
                  <a:pt x="20240" y="7727"/>
                </a:lnTo>
                <a:close/>
                <a:moveTo>
                  <a:pt x="20911" y="6415"/>
                </a:moveTo>
                <a:lnTo>
                  <a:pt x="21086" y="5774"/>
                </a:lnTo>
                <a:lnTo>
                  <a:pt x="20765" y="5774"/>
                </a:lnTo>
                <a:lnTo>
                  <a:pt x="21407" y="4899"/>
                </a:lnTo>
                <a:lnTo>
                  <a:pt x="21174" y="5599"/>
                </a:lnTo>
                <a:lnTo>
                  <a:pt x="21524" y="5599"/>
                </a:lnTo>
                <a:lnTo>
                  <a:pt x="20911" y="6415"/>
                </a:lnTo>
                <a:close/>
                <a:moveTo>
                  <a:pt x="20911" y="3994"/>
                </a:moveTo>
                <a:lnTo>
                  <a:pt x="21086" y="3383"/>
                </a:lnTo>
                <a:lnTo>
                  <a:pt x="20765" y="3383"/>
                </a:lnTo>
                <a:lnTo>
                  <a:pt x="21407" y="2509"/>
                </a:lnTo>
                <a:lnTo>
                  <a:pt x="21174" y="3179"/>
                </a:lnTo>
                <a:lnTo>
                  <a:pt x="21524" y="3179"/>
                </a:lnTo>
                <a:lnTo>
                  <a:pt x="20911" y="3994"/>
                </a:lnTo>
                <a:close/>
                <a:moveTo>
                  <a:pt x="20911" y="1604"/>
                </a:moveTo>
                <a:lnTo>
                  <a:pt x="21086" y="962"/>
                </a:lnTo>
                <a:lnTo>
                  <a:pt x="20765" y="962"/>
                </a:lnTo>
                <a:lnTo>
                  <a:pt x="21407" y="88"/>
                </a:lnTo>
                <a:lnTo>
                  <a:pt x="21174" y="788"/>
                </a:lnTo>
                <a:lnTo>
                  <a:pt x="21524" y="788"/>
                </a:lnTo>
                <a:lnTo>
                  <a:pt x="20911" y="1604"/>
                </a:lnTo>
                <a:close/>
                <a:moveTo>
                  <a:pt x="21669" y="7727"/>
                </a:moveTo>
                <a:lnTo>
                  <a:pt x="21874" y="7086"/>
                </a:lnTo>
                <a:lnTo>
                  <a:pt x="21524" y="7086"/>
                </a:lnTo>
                <a:lnTo>
                  <a:pt x="22194" y="6211"/>
                </a:lnTo>
                <a:lnTo>
                  <a:pt x="21961" y="6911"/>
                </a:lnTo>
                <a:lnTo>
                  <a:pt x="22282" y="6911"/>
                </a:lnTo>
                <a:lnTo>
                  <a:pt x="21669" y="7727"/>
                </a:lnTo>
                <a:close/>
                <a:moveTo>
                  <a:pt x="22340" y="6415"/>
                </a:moveTo>
                <a:lnTo>
                  <a:pt x="22544" y="5774"/>
                </a:lnTo>
                <a:lnTo>
                  <a:pt x="22194" y="5774"/>
                </a:lnTo>
                <a:lnTo>
                  <a:pt x="22836" y="4899"/>
                </a:lnTo>
                <a:lnTo>
                  <a:pt x="22632" y="5599"/>
                </a:lnTo>
                <a:lnTo>
                  <a:pt x="22953" y="5599"/>
                </a:lnTo>
                <a:lnTo>
                  <a:pt x="22340" y="6415"/>
                </a:lnTo>
                <a:close/>
                <a:moveTo>
                  <a:pt x="22340" y="3994"/>
                </a:moveTo>
                <a:lnTo>
                  <a:pt x="22544" y="3383"/>
                </a:lnTo>
                <a:lnTo>
                  <a:pt x="22194" y="3383"/>
                </a:lnTo>
                <a:lnTo>
                  <a:pt x="22836" y="2509"/>
                </a:lnTo>
                <a:lnTo>
                  <a:pt x="22632" y="3179"/>
                </a:lnTo>
                <a:lnTo>
                  <a:pt x="22953" y="3179"/>
                </a:lnTo>
                <a:lnTo>
                  <a:pt x="22340" y="3994"/>
                </a:lnTo>
                <a:close/>
                <a:moveTo>
                  <a:pt x="22340" y="1604"/>
                </a:moveTo>
                <a:lnTo>
                  <a:pt x="22544" y="962"/>
                </a:lnTo>
                <a:lnTo>
                  <a:pt x="22194" y="962"/>
                </a:lnTo>
                <a:lnTo>
                  <a:pt x="22836" y="88"/>
                </a:lnTo>
                <a:lnTo>
                  <a:pt x="22632" y="788"/>
                </a:lnTo>
                <a:lnTo>
                  <a:pt x="22953" y="788"/>
                </a:lnTo>
                <a:lnTo>
                  <a:pt x="22340" y="1604"/>
                </a:lnTo>
                <a:close/>
                <a:moveTo>
                  <a:pt x="23127" y="7727"/>
                </a:moveTo>
                <a:lnTo>
                  <a:pt x="23303" y="7086"/>
                </a:lnTo>
                <a:lnTo>
                  <a:pt x="22953" y="7086"/>
                </a:lnTo>
                <a:lnTo>
                  <a:pt x="23624" y="6211"/>
                </a:lnTo>
                <a:lnTo>
                  <a:pt x="23390" y="6911"/>
                </a:lnTo>
                <a:lnTo>
                  <a:pt x="23740" y="6911"/>
                </a:lnTo>
                <a:lnTo>
                  <a:pt x="23127" y="7727"/>
                </a:lnTo>
                <a:close/>
                <a:moveTo>
                  <a:pt x="23798" y="6415"/>
                </a:moveTo>
                <a:lnTo>
                  <a:pt x="23974" y="5774"/>
                </a:lnTo>
                <a:lnTo>
                  <a:pt x="23624" y="5774"/>
                </a:lnTo>
                <a:lnTo>
                  <a:pt x="24294" y="4899"/>
                </a:lnTo>
                <a:lnTo>
                  <a:pt x="24060" y="5599"/>
                </a:lnTo>
                <a:lnTo>
                  <a:pt x="24410" y="5599"/>
                </a:lnTo>
                <a:lnTo>
                  <a:pt x="23798" y="6415"/>
                </a:lnTo>
                <a:close/>
                <a:moveTo>
                  <a:pt x="23798" y="3994"/>
                </a:moveTo>
                <a:lnTo>
                  <a:pt x="23974" y="3383"/>
                </a:lnTo>
                <a:lnTo>
                  <a:pt x="23624" y="3383"/>
                </a:lnTo>
                <a:lnTo>
                  <a:pt x="24294" y="2509"/>
                </a:lnTo>
                <a:lnTo>
                  <a:pt x="24060" y="3179"/>
                </a:lnTo>
                <a:lnTo>
                  <a:pt x="24410" y="3179"/>
                </a:lnTo>
                <a:lnTo>
                  <a:pt x="23798" y="3994"/>
                </a:lnTo>
                <a:close/>
                <a:moveTo>
                  <a:pt x="23798" y="1604"/>
                </a:moveTo>
                <a:lnTo>
                  <a:pt x="23974" y="962"/>
                </a:lnTo>
                <a:lnTo>
                  <a:pt x="23624" y="962"/>
                </a:lnTo>
                <a:lnTo>
                  <a:pt x="24294" y="88"/>
                </a:lnTo>
                <a:lnTo>
                  <a:pt x="24060" y="788"/>
                </a:lnTo>
                <a:lnTo>
                  <a:pt x="24410" y="788"/>
                </a:lnTo>
                <a:lnTo>
                  <a:pt x="23798" y="1604"/>
                </a:lnTo>
                <a:close/>
                <a:moveTo>
                  <a:pt x="24557" y="7727"/>
                </a:moveTo>
                <a:lnTo>
                  <a:pt x="24732" y="7086"/>
                </a:lnTo>
                <a:lnTo>
                  <a:pt x="24410" y="7086"/>
                </a:lnTo>
                <a:lnTo>
                  <a:pt x="25053" y="6211"/>
                </a:lnTo>
                <a:lnTo>
                  <a:pt x="24819" y="6911"/>
                </a:lnTo>
                <a:lnTo>
                  <a:pt x="25169" y="6911"/>
                </a:lnTo>
                <a:lnTo>
                  <a:pt x="24557" y="7727"/>
                </a:lnTo>
                <a:close/>
                <a:moveTo>
                  <a:pt x="25227" y="6415"/>
                </a:moveTo>
                <a:lnTo>
                  <a:pt x="25403" y="5774"/>
                </a:lnTo>
                <a:lnTo>
                  <a:pt x="25053" y="5774"/>
                </a:lnTo>
                <a:lnTo>
                  <a:pt x="25724" y="4899"/>
                </a:lnTo>
                <a:lnTo>
                  <a:pt x="25490" y="5599"/>
                </a:lnTo>
                <a:lnTo>
                  <a:pt x="25840" y="5599"/>
                </a:lnTo>
                <a:lnTo>
                  <a:pt x="25227" y="6415"/>
                </a:lnTo>
                <a:close/>
                <a:moveTo>
                  <a:pt x="25227" y="3994"/>
                </a:moveTo>
                <a:lnTo>
                  <a:pt x="25403" y="3383"/>
                </a:lnTo>
                <a:lnTo>
                  <a:pt x="25053" y="3383"/>
                </a:lnTo>
                <a:lnTo>
                  <a:pt x="25724" y="2509"/>
                </a:lnTo>
                <a:lnTo>
                  <a:pt x="25490" y="3179"/>
                </a:lnTo>
                <a:lnTo>
                  <a:pt x="25840" y="3179"/>
                </a:lnTo>
                <a:lnTo>
                  <a:pt x="25227" y="3994"/>
                </a:lnTo>
                <a:close/>
                <a:moveTo>
                  <a:pt x="25227" y="1604"/>
                </a:moveTo>
                <a:lnTo>
                  <a:pt x="25403" y="962"/>
                </a:lnTo>
                <a:lnTo>
                  <a:pt x="25053" y="962"/>
                </a:lnTo>
                <a:lnTo>
                  <a:pt x="25724" y="88"/>
                </a:lnTo>
                <a:lnTo>
                  <a:pt x="25490" y="788"/>
                </a:lnTo>
                <a:lnTo>
                  <a:pt x="25840" y="788"/>
                </a:lnTo>
                <a:lnTo>
                  <a:pt x="25227" y="1604"/>
                </a:lnTo>
                <a:close/>
                <a:moveTo>
                  <a:pt x="25986" y="7727"/>
                </a:moveTo>
                <a:lnTo>
                  <a:pt x="26190" y="7086"/>
                </a:lnTo>
                <a:lnTo>
                  <a:pt x="25840" y="7086"/>
                </a:lnTo>
                <a:lnTo>
                  <a:pt x="26481" y="6211"/>
                </a:lnTo>
                <a:lnTo>
                  <a:pt x="26277" y="6911"/>
                </a:lnTo>
                <a:lnTo>
                  <a:pt x="26598" y="6911"/>
                </a:lnTo>
                <a:lnTo>
                  <a:pt x="25986" y="7727"/>
                </a:lnTo>
                <a:close/>
                <a:moveTo>
                  <a:pt x="26657" y="6415"/>
                </a:moveTo>
                <a:lnTo>
                  <a:pt x="26831" y="5774"/>
                </a:lnTo>
                <a:lnTo>
                  <a:pt x="26510" y="5774"/>
                </a:lnTo>
                <a:lnTo>
                  <a:pt x="27152" y="4899"/>
                </a:lnTo>
                <a:lnTo>
                  <a:pt x="26919" y="5599"/>
                </a:lnTo>
                <a:lnTo>
                  <a:pt x="27269" y="5599"/>
                </a:lnTo>
                <a:lnTo>
                  <a:pt x="26657" y="6415"/>
                </a:lnTo>
                <a:close/>
                <a:moveTo>
                  <a:pt x="26657" y="3994"/>
                </a:moveTo>
                <a:lnTo>
                  <a:pt x="26831" y="3383"/>
                </a:lnTo>
                <a:lnTo>
                  <a:pt x="26510" y="3383"/>
                </a:lnTo>
                <a:lnTo>
                  <a:pt x="27152" y="2509"/>
                </a:lnTo>
                <a:lnTo>
                  <a:pt x="26919" y="3179"/>
                </a:lnTo>
                <a:lnTo>
                  <a:pt x="27269" y="3179"/>
                </a:lnTo>
                <a:lnTo>
                  <a:pt x="26657" y="3994"/>
                </a:lnTo>
                <a:close/>
                <a:moveTo>
                  <a:pt x="26657" y="1604"/>
                </a:moveTo>
                <a:lnTo>
                  <a:pt x="26831" y="962"/>
                </a:lnTo>
                <a:lnTo>
                  <a:pt x="26510" y="962"/>
                </a:lnTo>
                <a:lnTo>
                  <a:pt x="27152" y="88"/>
                </a:lnTo>
                <a:lnTo>
                  <a:pt x="26919" y="788"/>
                </a:lnTo>
                <a:lnTo>
                  <a:pt x="27269" y="788"/>
                </a:lnTo>
                <a:lnTo>
                  <a:pt x="26657" y="1604"/>
                </a:lnTo>
                <a:close/>
              </a:path>
            </a:pathLst>
          </a:custGeom>
          <a:solidFill>
            <a:schemeClr val="accent1"/>
          </a:solidFill>
          <a:ln>
            <a:noFill/>
          </a:ln>
          <a:effectLst/>
        </p:spPr>
        <p:txBody>
          <a:bodyPr wrap="none" anchor="ctr"/>
          <a:lstStyle/>
          <a:p>
            <a:endParaRPr lang="en-US" dirty="0">
              <a:latin typeface="CiscoSansTT Light" panose="020B0503020201020303" pitchFamily="34" charset="0"/>
            </a:endParaRPr>
          </a:p>
        </p:txBody>
      </p:sp>
      <p:sp>
        <p:nvSpPr>
          <p:cNvPr id="8" name="Title 7"/>
          <p:cNvSpPr>
            <a:spLocks noGrp="1"/>
          </p:cNvSpPr>
          <p:nvPr>
            <p:ph type="title" hasCustomPrompt="1"/>
          </p:nvPr>
        </p:nvSpPr>
        <p:spPr bwMode="white">
          <a:xfrm>
            <a:off x="443997" y="192024"/>
            <a:ext cx="8257032" cy="731520"/>
          </a:xfrm>
        </p:spPr>
        <p:txBody>
          <a:bodyPr anchor="b" anchorCtr="0"/>
          <a:lstStyle>
            <a:lvl1pPr marL="0" indent="0" algn="l" defTabSz="684213" rtl="0" eaLnBrk="1" fontAlgn="base" latinLnBrk="0" hangingPunct="1">
              <a:lnSpc>
                <a:spcPct val="90000"/>
              </a:lnSpc>
              <a:spcBef>
                <a:spcPct val="0"/>
              </a:spcBef>
              <a:spcAft>
                <a:spcPct val="0"/>
              </a:spcAft>
              <a:buFont typeface="Arial" panose="020B0604020202020204" pitchFamily="34" charset="0"/>
              <a:buNone/>
              <a:defRPr lang="en-US" sz="3200" b="0" i="0" u="none" kern="1200" spc="0" baseline="0" dirty="0">
                <a:solidFill>
                  <a:schemeClr val="bg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Video</a:t>
            </a:r>
          </a:p>
        </p:txBody>
      </p:sp>
      <p:sp>
        <p:nvSpPr>
          <p:cNvPr id="39" name="Freeform 1">
            <a:extLst>
              <a:ext uri="{FF2B5EF4-FFF2-40B4-BE49-F238E27FC236}">
                <a16:creationId xmlns:a16="http://schemas.microsoft.com/office/drawing/2014/main" id="{83A4367C-93D0-447F-A8AF-E6C02B648C55}"/>
              </a:ext>
            </a:extLst>
          </p:cNvPr>
          <p:cNvSpPr>
            <a:spLocks noChangeAspect="1" noChangeArrowheads="1"/>
          </p:cNvSpPr>
          <p:nvPr userDrawn="1"/>
        </p:nvSpPr>
        <p:spPr bwMode="white">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Tree>
    <p:extLst>
      <p:ext uri="{BB962C8B-B14F-4D97-AF65-F5344CB8AC3E}">
        <p14:creationId xmlns:p14="http://schemas.microsoft.com/office/powerpoint/2010/main" val="262919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gue Demo">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1B17C4-5237-4800-A374-9C16C4CBD8A3}"/>
              </a:ext>
            </a:extLst>
          </p:cNvPr>
          <p:cNvGrpSpPr/>
          <p:nvPr userDrawn="1"/>
        </p:nvGrpSpPr>
        <p:grpSpPr>
          <a:xfrm>
            <a:off x="0" y="2583180"/>
            <a:ext cx="9144000" cy="2560320"/>
            <a:chOff x="0" y="2583180"/>
            <a:chExt cx="9144000" cy="2560320"/>
          </a:xfrm>
        </p:grpSpPr>
        <p:sp>
          <p:nvSpPr>
            <p:cNvPr id="38" name="Rectangle 37">
              <a:extLst>
                <a:ext uri="{FF2B5EF4-FFF2-40B4-BE49-F238E27FC236}">
                  <a16:creationId xmlns:a16="http://schemas.microsoft.com/office/drawing/2014/main" id="{40104446-07F5-448F-B80C-0012E6CA6002}"/>
                </a:ext>
              </a:extLst>
            </p:cNvPr>
            <p:cNvSpPr/>
            <p:nvPr userDrawn="1"/>
          </p:nvSpPr>
          <p:spPr>
            <a:xfrm>
              <a:off x="0" y="2583180"/>
              <a:ext cx="9144000" cy="256032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1">
              <a:extLst>
                <a:ext uri="{FF2B5EF4-FFF2-40B4-BE49-F238E27FC236}">
                  <a16:creationId xmlns:a16="http://schemas.microsoft.com/office/drawing/2014/main" id="{D8A5D291-B253-4B80-99AA-90B4BD9FECE9}"/>
                </a:ext>
              </a:extLst>
            </p:cNvPr>
            <p:cNvSpPr>
              <a:spLocks noChangeAspect="1" noChangeArrowheads="1"/>
            </p:cNvSpPr>
            <p:nvPr userDrawn="1"/>
          </p:nvSpPr>
          <p:spPr bwMode="auto">
            <a:xfrm>
              <a:off x="0" y="2583180"/>
              <a:ext cx="9144000" cy="2560320"/>
            </a:xfrm>
            <a:custGeom>
              <a:avLst/>
              <a:gdLst>
                <a:gd name="T0" fmla="*/ 5804 w 27999"/>
                <a:gd name="T1" fmla="*/ 1021 h 7816"/>
                <a:gd name="T2" fmla="*/ 7845 w 27999"/>
                <a:gd name="T3" fmla="*/ 2042 h 7816"/>
                <a:gd name="T4" fmla="*/ 16041 w 27999"/>
                <a:gd name="T5" fmla="*/ 2042 h 7816"/>
                <a:gd name="T6" fmla="*/ 3762 w 27999"/>
                <a:gd name="T7" fmla="*/ 0 h 7816"/>
                <a:gd name="T8" fmla="*/ 14000 w 27999"/>
                <a:gd name="T9" fmla="*/ 2042 h 7816"/>
                <a:gd name="T10" fmla="*/ 9916 w 27999"/>
                <a:gd name="T11" fmla="*/ 2042 h 7816"/>
                <a:gd name="T12" fmla="*/ 9916 w 27999"/>
                <a:gd name="T13" fmla="*/ 1021 h 7816"/>
                <a:gd name="T14" fmla="*/ 700 w 27999"/>
                <a:gd name="T15" fmla="*/ 5103 h 7816"/>
                <a:gd name="T16" fmla="*/ 4783 w 27999"/>
                <a:gd name="T17" fmla="*/ 3062 h 7816"/>
                <a:gd name="T18" fmla="*/ 5804 w 27999"/>
                <a:gd name="T19" fmla="*/ 4082 h 7816"/>
                <a:gd name="T20" fmla="*/ 5804 w 27999"/>
                <a:gd name="T21" fmla="*/ 6124 h 7816"/>
                <a:gd name="T22" fmla="*/ 1721 w 27999"/>
                <a:gd name="T23" fmla="*/ 2042 h 7816"/>
                <a:gd name="T24" fmla="*/ 1721 w 27999"/>
                <a:gd name="T25" fmla="*/ 3062 h 7816"/>
                <a:gd name="T26" fmla="*/ 20153 w 27999"/>
                <a:gd name="T27" fmla="*/ 1021 h 7816"/>
                <a:gd name="T28" fmla="*/ 18082 w 27999"/>
                <a:gd name="T29" fmla="*/ 2042 h 7816"/>
                <a:gd name="T30" fmla="*/ 26277 w 27999"/>
                <a:gd name="T31" fmla="*/ 2042 h 7816"/>
                <a:gd name="T32" fmla="*/ 24236 w 27999"/>
                <a:gd name="T33" fmla="*/ 2042 h 7816"/>
                <a:gd name="T34" fmla="*/ 9916 w 27999"/>
                <a:gd name="T35" fmla="*/ 2042 h 7816"/>
                <a:gd name="T36" fmla="*/ 9916 w 27999"/>
                <a:gd name="T37" fmla="*/ 4082 h 7816"/>
                <a:gd name="T38" fmla="*/ 27298 w 27999"/>
                <a:gd name="T39" fmla="*/ 1021 h 7816"/>
                <a:gd name="T40" fmla="*/ 20153 w 27999"/>
                <a:gd name="T41" fmla="*/ 2042 h 7816"/>
                <a:gd name="T42" fmla="*/ 17061 w 27999"/>
                <a:gd name="T43" fmla="*/ 3062 h 7816"/>
                <a:gd name="T44" fmla="*/ 18082 w 27999"/>
                <a:gd name="T45" fmla="*/ 3062 h 7816"/>
                <a:gd name="T46" fmla="*/ 22194 w 27999"/>
                <a:gd name="T47" fmla="*/ 3062 h 7816"/>
                <a:gd name="T48" fmla="*/ 14000 w 27999"/>
                <a:gd name="T49" fmla="*/ 4082 h 7816"/>
                <a:gd name="T50" fmla="*/ 11958 w 27999"/>
                <a:gd name="T51" fmla="*/ 4082 h 7816"/>
                <a:gd name="T52" fmla="*/ 21174 w 27999"/>
                <a:gd name="T53" fmla="*/ 1021 h 7816"/>
                <a:gd name="T54" fmla="*/ 20153 w 27999"/>
                <a:gd name="T55" fmla="*/ 7815 h 7816"/>
                <a:gd name="T56" fmla="*/ 21174 w 27999"/>
                <a:gd name="T57" fmla="*/ 7174 h 7816"/>
                <a:gd name="T58" fmla="*/ 18169 w 27999"/>
                <a:gd name="T59" fmla="*/ 6153 h 7816"/>
                <a:gd name="T60" fmla="*/ 18082 w 27999"/>
                <a:gd name="T61" fmla="*/ 6124 h 7816"/>
                <a:gd name="T62" fmla="*/ 16827 w 27999"/>
                <a:gd name="T63" fmla="*/ 7815 h 7816"/>
                <a:gd name="T64" fmla="*/ 24236 w 27999"/>
                <a:gd name="T65" fmla="*/ 6124 h 7816"/>
                <a:gd name="T66" fmla="*/ 27298 w 27999"/>
                <a:gd name="T67" fmla="*/ 5103 h 7816"/>
                <a:gd name="T68" fmla="*/ 14000 w 27999"/>
                <a:gd name="T69" fmla="*/ 6124 h 7816"/>
                <a:gd name="T70" fmla="*/ 27998 w 27999"/>
                <a:gd name="T71" fmla="*/ 6094 h 7816"/>
                <a:gd name="T72" fmla="*/ 25257 w 27999"/>
                <a:gd name="T73" fmla="*/ 7174 h 7816"/>
                <a:gd name="T74" fmla="*/ 25519 w 27999"/>
                <a:gd name="T75" fmla="*/ 7815 h 7816"/>
                <a:gd name="T76" fmla="*/ 27998 w 27999"/>
                <a:gd name="T77" fmla="*/ 1983 h 7816"/>
                <a:gd name="T78" fmla="*/ 27298 w 27999"/>
                <a:gd name="T79" fmla="*/ 3062 h 7816"/>
                <a:gd name="T80" fmla="*/ 11958 w 27999"/>
                <a:gd name="T81" fmla="*/ 6124 h 7816"/>
                <a:gd name="T82" fmla="*/ 7845 w 27999"/>
                <a:gd name="T83" fmla="*/ 4082 h 7816"/>
                <a:gd name="T84" fmla="*/ 5804 w 27999"/>
                <a:gd name="T85" fmla="*/ 6124 h 7816"/>
                <a:gd name="T86" fmla="*/ 5804 w 27999"/>
                <a:gd name="T87" fmla="*/ 6124 h 7816"/>
                <a:gd name="T88" fmla="*/ 3762 w 27999"/>
                <a:gd name="T89" fmla="*/ 6124 h 7816"/>
                <a:gd name="T90" fmla="*/ 9916 w 27999"/>
                <a:gd name="T91" fmla="*/ 6124 h 7816"/>
                <a:gd name="T92" fmla="*/ 6825 w 27999"/>
                <a:gd name="T93" fmla="*/ 7174 h 7816"/>
                <a:gd name="T94" fmla="*/ 10937 w 27999"/>
                <a:gd name="T95" fmla="*/ 7174 h 7816"/>
                <a:gd name="T96" fmla="*/ 4521 w 27999"/>
                <a:gd name="T97" fmla="*/ 7815 h 7816"/>
                <a:gd name="T98" fmla="*/ 22194 w 27999"/>
                <a:gd name="T99" fmla="*/ 4082 h 7816"/>
                <a:gd name="T100" fmla="*/ 1721 w 27999"/>
                <a:gd name="T101" fmla="*/ 4082 h 7816"/>
                <a:gd name="T102" fmla="*/ 700 w 27999"/>
                <a:gd name="T103" fmla="*/ 7174 h 7816"/>
                <a:gd name="T104" fmla="*/ 1721 w 27999"/>
                <a:gd name="T105" fmla="*/ 7174 h 7816"/>
                <a:gd name="T106" fmla="*/ 11958 w 27999"/>
                <a:gd name="T107" fmla="*/ 5103 h 7816"/>
                <a:gd name="T108" fmla="*/ 14000 w 27999"/>
                <a:gd name="T109" fmla="*/ 4082 h 7816"/>
                <a:gd name="T110" fmla="*/ 16041 w 27999"/>
                <a:gd name="T111" fmla="*/ 4082 h 7816"/>
                <a:gd name="T112" fmla="*/ 20153 w 27999"/>
                <a:gd name="T113" fmla="*/ 5103 h 7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999" h="7816">
                  <a:moveTo>
                    <a:pt x="5804" y="1021"/>
                  </a:moveTo>
                  <a:lnTo>
                    <a:pt x="5804" y="1021"/>
                  </a:lnTo>
                  <a:cubicBezTo>
                    <a:pt x="4783" y="1021"/>
                    <a:pt x="4783" y="1021"/>
                    <a:pt x="4783" y="1021"/>
                  </a:cubicBezTo>
                  <a:cubicBezTo>
                    <a:pt x="4783" y="467"/>
                    <a:pt x="5250" y="0"/>
                    <a:pt x="5804" y="0"/>
                  </a:cubicBezTo>
                  <a:cubicBezTo>
                    <a:pt x="6388" y="0"/>
                    <a:pt x="6825" y="467"/>
                    <a:pt x="6825" y="1021"/>
                  </a:cubicBezTo>
                  <a:cubicBezTo>
                    <a:pt x="6825" y="1575"/>
                    <a:pt x="6388" y="2042"/>
                    <a:pt x="5804" y="2042"/>
                  </a:cubicBezTo>
                  <a:lnTo>
                    <a:pt x="5804" y="1021"/>
                  </a:lnTo>
                  <a:close/>
                  <a:moveTo>
                    <a:pt x="7845" y="2042"/>
                  </a:moveTo>
                  <a:lnTo>
                    <a:pt x="7845" y="2042"/>
                  </a:lnTo>
                  <a:cubicBezTo>
                    <a:pt x="8429" y="2042"/>
                    <a:pt x="8866" y="1575"/>
                    <a:pt x="8866" y="1021"/>
                  </a:cubicBezTo>
                  <a:cubicBezTo>
                    <a:pt x="8866" y="467"/>
                    <a:pt x="8429" y="0"/>
                    <a:pt x="7845" y="0"/>
                  </a:cubicBezTo>
                  <a:cubicBezTo>
                    <a:pt x="7845" y="1021"/>
                    <a:pt x="7845" y="1021"/>
                    <a:pt x="7845" y="1021"/>
                  </a:cubicBezTo>
                  <a:cubicBezTo>
                    <a:pt x="6825" y="1021"/>
                    <a:pt x="6825" y="1021"/>
                    <a:pt x="6825" y="1021"/>
                  </a:cubicBezTo>
                  <a:cubicBezTo>
                    <a:pt x="6825" y="1575"/>
                    <a:pt x="7292" y="2042"/>
                    <a:pt x="7845" y="2042"/>
                  </a:cubicBezTo>
                  <a:close/>
                  <a:moveTo>
                    <a:pt x="16041" y="2042"/>
                  </a:moveTo>
                  <a:lnTo>
                    <a:pt x="16041" y="2042"/>
                  </a:lnTo>
                  <a:cubicBezTo>
                    <a:pt x="16624" y="2042"/>
                    <a:pt x="17061" y="1575"/>
                    <a:pt x="17061" y="1021"/>
                  </a:cubicBezTo>
                  <a:cubicBezTo>
                    <a:pt x="17061" y="467"/>
                    <a:pt x="16624" y="0"/>
                    <a:pt x="16041" y="0"/>
                  </a:cubicBezTo>
                  <a:cubicBezTo>
                    <a:pt x="16041" y="1021"/>
                    <a:pt x="16041" y="1021"/>
                    <a:pt x="16041" y="1021"/>
                  </a:cubicBezTo>
                  <a:cubicBezTo>
                    <a:pt x="15020" y="1021"/>
                    <a:pt x="15020" y="1021"/>
                    <a:pt x="15020" y="1021"/>
                  </a:cubicBezTo>
                  <a:cubicBezTo>
                    <a:pt x="15020" y="1575"/>
                    <a:pt x="15486" y="2042"/>
                    <a:pt x="16041" y="2042"/>
                  </a:cubicBezTo>
                  <a:close/>
                  <a:moveTo>
                    <a:pt x="1721" y="2042"/>
                  </a:moveTo>
                  <a:lnTo>
                    <a:pt x="1721" y="2042"/>
                  </a:lnTo>
                  <a:cubicBezTo>
                    <a:pt x="2275" y="2042"/>
                    <a:pt x="2742" y="1575"/>
                    <a:pt x="2742" y="1021"/>
                  </a:cubicBezTo>
                  <a:cubicBezTo>
                    <a:pt x="2742" y="1575"/>
                    <a:pt x="3209" y="2042"/>
                    <a:pt x="3762" y="2042"/>
                  </a:cubicBezTo>
                  <a:cubicBezTo>
                    <a:pt x="3762" y="1021"/>
                    <a:pt x="3762" y="1021"/>
                    <a:pt x="3762" y="1021"/>
                  </a:cubicBezTo>
                  <a:cubicBezTo>
                    <a:pt x="4783" y="1021"/>
                    <a:pt x="4783" y="1021"/>
                    <a:pt x="4783" y="1021"/>
                  </a:cubicBezTo>
                  <a:cubicBezTo>
                    <a:pt x="4783" y="467"/>
                    <a:pt x="4317" y="0"/>
                    <a:pt x="3762" y="0"/>
                  </a:cubicBezTo>
                  <a:cubicBezTo>
                    <a:pt x="3209" y="0"/>
                    <a:pt x="2742" y="467"/>
                    <a:pt x="2742" y="1021"/>
                  </a:cubicBezTo>
                  <a:cubicBezTo>
                    <a:pt x="1721" y="1021"/>
                    <a:pt x="1721" y="1021"/>
                    <a:pt x="1721" y="1021"/>
                  </a:cubicBezTo>
                  <a:cubicBezTo>
                    <a:pt x="1721" y="0"/>
                    <a:pt x="1721" y="0"/>
                    <a:pt x="1721" y="0"/>
                  </a:cubicBezTo>
                  <a:cubicBezTo>
                    <a:pt x="1138" y="0"/>
                    <a:pt x="700" y="467"/>
                    <a:pt x="700" y="1021"/>
                  </a:cubicBezTo>
                  <a:cubicBezTo>
                    <a:pt x="700" y="1575"/>
                    <a:pt x="1138" y="2042"/>
                    <a:pt x="1721" y="2042"/>
                  </a:cubicBezTo>
                  <a:close/>
                  <a:moveTo>
                    <a:pt x="14000" y="2042"/>
                  </a:moveTo>
                  <a:lnTo>
                    <a:pt x="14000" y="2042"/>
                  </a:lnTo>
                  <a:cubicBezTo>
                    <a:pt x="14553" y="2042"/>
                    <a:pt x="15020" y="1575"/>
                    <a:pt x="15020" y="1021"/>
                  </a:cubicBezTo>
                  <a:cubicBezTo>
                    <a:pt x="15020" y="467"/>
                    <a:pt x="14553" y="0"/>
                    <a:pt x="14000" y="0"/>
                  </a:cubicBezTo>
                  <a:cubicBezTo>
                    <a:pt x="13445" y="0"/>
                    <a:pt x="12979" y="467"/>
                    <a:pt x="12979" y="1021"/>
                  </a:cubicBezTo>
                  <a:cubicBezTo>
                    <a:pt x="14000" y="1021"/>
                    <a:pt x="14000" y="1021"/>
                    <a:pt x="14000" y="1021"/>
                  </a:cubicBezTo>
                  <a:lnTo>
                    <a:pt x="14000" y="2042"/>
                  </a:lnTo>
                  <a:close/>
                  <a:moveTo>
                    <a:pt x="9916" y="2042"/>
                  </a:moveTo>
                  <a:lnTo>
                    <a:pt x="9916" y="2042"/>
                  </a:lnTo>
                  <a:cubicBezTo>
                    <a:pt x="10471" y="2042"/>
                    <a:pt x="10937" y="1575"/>
                    <a:pt x="10937" y="1021"/>
                  </a:cubicBezTo>
                  <a:cubicBezTo>
                    <a:pt x="10937" y="1575"/>
                    <a:pt x="11375" y="2042"/>
                    <a:pt x="11958" y="2042"/>
                  </a:cubicBezTo>
                  <a:cubicBezTo>
                    <a:pt x="11958" y="1021"/>
                    <a:pt x="11958" y="1021"/>
                    <a:pt x="11958" y="1021"/>
                  </a:cubicBezTo>
                  <a:cubicBezTo>
                    <a:pt x="12979" y="1021"/>
                    <a:pt x="12979" y="1021"/>
                    <a:pt x="12979" y="1021"/>
                  </a:cubicBezTo>
                  <a:cubicBezTo>
                    <a:pt x="12979" y="467"/>
                    <a:pt x="12512" y="0"/>
                    <a:pt x="11958" y="0"/>
                  </a:cubicBezTo>
                  <a:cubicBezTo>
                    <a:pt x="11375" y="0"/>
                    <a:pt x="10937" y="467"/>
                    <a:pt x="10937" y="1021"/>
                  </a:cubicBezTo>
                  <a:cubicBezTo>
                    <a:pt x="9916" y="1021"/>
                    <a:pt x="9916" y="1021"/>
                    <a:pt x="9916" y="1021"/>
                  </a:cubicBezTo>
                  <a:cubicBezTo>
                    <a:pt x="9916" y="0"/>
                    <a:pt x="9916" y="0"/>
                    <a:pt x="9916" y="0"/>
                  </a:cubicBezTo>
                  <a:cubicBezTo>
                    <a:pt x="9333" y="0"/>
                    <a:pt x="8866" y="467"/>
                    <a:pt x="8866" y="1021"/>
                  </a:cubicBezTo>
                  <a:cubicBezTo>
                    <a:pt x="8866" y="1575"/>
                    <a:pt x="9333" y="2042"/>
                    <a:pt x="9916" y="2042"/>
                  </a:cubicBezTo>
                  <a:close/>
                  <a:moveTo>
                    <a:pt x="0" y="4141"/>
                  </a:moveTo>
                  <a:lnTo>
                    <a:pt x="0" y="4141"/>
                  </a:lnTo>
                  <a:cubicBezTo>
                    <a:pt x="0" y="5103"/>
                    <a:pt x="0" y="5103"/>
                    <a:pt x="0" y="5103"/>
                  </a:cubicBezTo>
                  <a:cubicBezTo>
                    <a:pt x="700" y="5103"/>
                    <a:pt x="700" y="5103"/>
                    <a:pt x="700" y="5103"/>
                  </a:cubicBezTo>
                  <a:cubicBezTo>
                    <a:pt x="700" y="4665"/>
                    <a:pt x="409" y="4286"/>
                    <a:pt x="0" y="4141"/>
                  </a:cubicBezTo>
                  <a:close/>
                  <a:moveTo>
                    <a:pt x="0" y="1983"/>
                  </a:moveTo>
                  <a:lnTo>
                    <a:pt x="0" y="1983"/>
                  </a:lnTo>
                  <a:cubicBezTo>
                    <a:pt x="409" y="1838"/>
                    <a:pt x="700" y="1459"/>
                    <a:pt x="700" y="1021"/>
                  </a:cubicBezTo>
                  <a:cubicBezTo>
                    <a:pt x="700" y="583"/>
                    <a:pt x="409" y="204"/>
                    <a:pt x="0" y="59"/>
                  </a:cubicBezTo>
                  <a:lnTo>
                    <a:pt x="0" y="1983"/>
                  </a:lnTo>
                  <a:close/>
                  <a:moveTo>
                    <a:pt x="4783" y="3062"/>
                  </a:moveTo>
                  <a:lnTo>
                    <a:pt x="4783" y="3062"/>
                  </a:lnTo>
                  <a:cubicBezTo>
                    <a:pt x="4783" y="2509"/>
                    <a:pt x="4317" y="2042"/>
                    <a:pt x="3762" y="2042"/>
                  </a:cubicBezTo>
                  <a:cubicBezTo>
                    <a:pt x="3209" y="2042"/>
                    <a:pt x="2742" y="2509"/>
                    <a:pt x="2742" y="3062"/>
                  </a:cubicBezTo>
                  <a:cubicBezTo>
                    <a:pt x="3762" y="3062"/>
                    <a:pt x="3762" y="3062"/>
                    <a:pt x="3762" y="3062"/>
                  </a:cubicBezTo>
                  <a:cubicBezTo>
                    <a:pt x="3762" y="4082"/>
                    <a:pt x="3762" y="4082"/>
                    <a:pt x="3762" y="4082"/>
                  </a:cubicBezTo>
                  <a:cubicBezTo>
                    <a:pt x="4317" y="4082"/>
                    <a:pt x="4783" y="3645"/>
                    <a:pt x="4783" y="3062"/>
                  </a:cubicBezTo>
                  <a:close/>
                  <a:moveTo>
                    <a:pt x="5804" y="4082"/>
                  </a:moveTo>
                  <a:lnTo>
                    <a:pt x="5804" y="4082"/>
                  </a:lnTo>
                  <a:cubicBezTo>
                    <a:pt x="6388" y="4082"/>
                    <a:pt x="6825" y="3645"/>
                    <a:pt x="6825" y="3062"/>
                  </a:cubicBezTo>
                  <a:cubicBezTo>
                    <a:pt x="6825" y="2509"/>
                    <a:pt x="6388" y="2042"/>
                    <a:pt x="5804" y="2042"/>
                  </a:cubicBezTo>
                  <a:cubicBezTo>
                    <a:pt x="5804" y="3062"/>
                    <a:pt x="5804" y="3062"/>
                    <a:pt x="5804" y="3062"/>
                  </a:cubicBezTo>
                  <a:cubicBezTo>
                    <a:pt x="4783" y="3062"/>
                    <a:pt x="4783" y="3062"/>
                    <a:pt x="4783" y="3062"/>
                  </a:cubicBezTo>
                  <a:cubicBezTo>
                    <a:pt x="4783" y="3645"/>
                    <a:pt x="5250" y="4082"/>
                    <a:pt x="5804" y="4082"/>
                  </a:cubicBezTo>
                  <a:close/>
                  <a:moveTo>
                    <a:pt x="5804" y="6124"/>
                  </a:moveTo>
                  <a:lnTo>
                    <a:pt x="5804" y="6124"/>
                  </a:lnTo>
                  <a:cubicBezTo>
                    <a:pt x="6388" y="6124"/>
                    <a:pt x="6825" y="5686"/>
                    <a:pt x="6825" y="5103"/>
                  </a:cubicBezTo>
                  <a:cubicBezTo>
                    <a:pt x="5804" y="5103"/>
                    <a:pt x="5804" y="5103"/>
                    <a:pt x="5804" y="5103"/>
                  </a:cubicBezTo>
                  <a:cubicBezTo>
                    <a:pt x="5804" y="4082"/>
                    <a:pt x="5804" y="4082"/>
                    <a:pt x="5804" y="4082"/>
                  </a:cubicBezTo>
                  <a:cubicBezTo>
                    <a:pt x="5250" y="4082"/>
                    <a:pt x="4783" y="4549"/>
                    <a:pt x="4783" y="5103"/>
                  </a:cubicBezTo>
                  <a:cubicBezTo>
                    <a:pt x="4783" y="5686"/>
                    <a:pt x="5250" y="6124"/>
                    <a:pt x="5804" y="6124"/>
                  </a:cubicBezTo>
                  <a:close/>
                  <a:moveTo>
                    <a:pt x="1721" y="2042"/>
                  </a:moveTo>
                  <a:lnTo>
                    <a:pt x="1721" y="2042"/>
                  </a:lnTo>
                  <a:cubicBezTo>
                    <a:pt x="1138" y="2042"/>
                    <a:pt x="700" y="2509"/>
                    <a:pt x="700" y="3062"/>
                  </a:cubicBezTo>
                  <a:cubicBezTo>
                    <a:pt x="0" y="3062"/>
                    <a:pt x="0" y="3062"/>
                    <a:pt x="0" y="3062"/>
                  </a:cubicBezTo>
                  <a:cubicBezTo>
                    <a:pt x="0" y="4024"/>
                    <a:pt x="0" y="4024"/>
                    <a:pt x="0" y="4024"/>
                  </a:cubicBezTo>
                  <a:cubicBezTo>
                    <a:pt x="409" y="3908"/>
                    <a:pt x="700" y="3500"/>
                    <a:pt x="700" y="3062"/>
                  </a:cubicBezTo>
                  <a:cubicBezTo>
                    <a:pt x="700" y="3645"/>
                    <a:pt x="1138" y="4082"/>
                    <a:pt x="1721" y="4082"/>
                  </a:cubicBezTo>
                  <a:cubicBezTo>
                    <a:pt x="1721" y="3062"/>
                    <a:pt x="1721" y="3062"/>
                    <a:pt x="1721" y="3062"/>
                  </a:cubicBezTo>
                  <a:cubicBezTo>
                    <a:pt x="2742" y="3062"/>
                    <a:pt x="2742" y="3062"/>
                    <a:pt x="2742" y="3062"/>
                  </a:cubicBezTo>
                  <a:cubicBezTo>
                    <a:pt x="2742" y="2509"/>
                    <a:pt x="2275" y="2042"/>
                    <a:pt x="1721" y="2042"/>
                  </a:cubicBezTo>
                  <a:close/>
                  <a:moveTo>
                    <a:pt x="18082" y="2042"/>
                  </a:moveTo>
                  <a:lnTo>
                    <a:pt x="18082" y="2042"/>
                  </a:lnTo>
                  <a:cubicBezTo>
                    <a:pt x="18665" y="2042"/>
                    <a:pt x="19132" y="1575"/>
                    <a:pt x="19132" y="1021"/>
                  </a:cubicBezTo>
                  <a:cubicBezTo>
                    <a:pt x="19132" y="1575"/>
                    <a:pt x="19569" y="2042"/>
                    <a:pt x="20153" y="2042"/>
                  </a:cubicBezTo>
                  <a:cubicBezTo>
                    <a:pt x="20153" y="1021"/>
                    <a:pt x="20153" y="1021"/>
                    <a:pt x="20153" y="1021"/>
                  </a:cubicBezTo>
                  <a:cubicBezTo>
                    <a:pt x="21174" y="1021"/>
                    <a:pt x="21174" y="1021"/>
                    <a:pt x="21174" y="1021"/>
                  </a:cubicBezTo>
                  <a:cubicBezTo>
                    <a:pt x="21174" y="467"/>
                    <a:pt x="20707" y="0"/>
                    <a:pt x="20153" y="0"/>
                  </a:cubicBezTo>
                  <a:cubicBezTo>
                    <a:pt x="19569" y="0"/>
                    <a:pt x="19132" y="467"/>
                    <a:pt x="19132" y="1021"/>
                  </a:cubicBezTo>
                  <a:cubicBezTo>
                    <a:pt x="18082" y="1021"/>
                    <a:pt x="18082" y="1021"/>
                    <a:pt x="18082" y="1021"/>
                  </a:cubicBezTo>
                  <a:cubicBezTo>
                    <a:pt x="18082" y="0"/>
                    <a:pt x="18082" y="0"/>
                    <a:pt x="18082" y="0"/>
                  </a:cubicBezTo>
                  <a:cubicBezTo>
                    <a:pt x="17527" y="0"/>
                    <a:pt x="17061" y="467"/>
                    <a:pt x="17061" y="1021"/>
                  </a:cubicBezTo>
                  <a:cubicBezTo>
                    <a:pt x="17061" y="1575"/>
                    <a:pt x="17527" y="2042"/>
                    <a:pt x="18082" y="2042"/>
                  </a:cubicBezTo>
                  <a:close/>
                  <a:moveTo>
                    <a:pt x="24236" y="4082"/>
                  </a:moveTo>
                  <a:lnTo>
                    <a:pt x="24236" y="4082"/>
                  </a:lnTo>
                  <a:cubicBezTo>
                    <a:pt x="24790" y="4082"/>
                    <a:pt x="25257" y="3645"/>
                    <a:pt x="25257" y="3062"/>
                  </a:cubicBezTo>
                  <a:cubicBezTo>
                    <a:pt x="25257" y="3645"/>
                    <a:pt x="25724" y="4082"/>
                    <a:pt x="26277" y="4082"/>
                  </a:cubicBezTo>
                  <a:cubicBezTo>
                    <a:pt x="26277" y="3062"/>
                    <a:pt x="26277" y="3062"/>
                    <a:pt x="26277" y="3062"/>
                  </a:cubicBezTo>
                  <a:cubicBezTo>
                    <a:pt x="27298" y="3062"/>
                    <a:pt x="27298" y="3062"/>
                    <a:pt x="27298" y="3062"/>
                  </a:cubicBezTo>
                  <a:cubicBezTo>
                    <a:pt x="27298" y="2509"/>
                    <a:pt x="26860" y="2042"/>
                    <a:pt x="26277" y="2042"/>
                  </a:cubicBezTo>
                  <a:cubicBezTo>
                    <a:pt x="25724" y="2042"/>
                    <a:pt x="25257" y="2509"/>
                    <a:pt x="25257" y="3062"/>
                  </a:cubicBezTo>
                  <a:cubicBezTo>
                    <a:pt x="24236" y="3062"/>
                    <a:pt x="24236" y="3062"/>
                    <a:pt x="24236" y="3062"/>
                  </a:cubicBezTo>
                  <a:cubicBezTo>
                    <a:pt x="24236" y="2042"/>
                    <a:pt x="24236" y="2042"/>
                    <a:pt x="24236" y="2042"/>
                  </a:cubicBezTo>
                  <a:cubicBezTo>
                    <a:pt x="23682" y="2042"/>
                    <a:pt x="23215" y="2509"/>
                    <a:pt x="23215" y="3062"/>
                  </a:cubicBezTo>
                  <a:cubicBezTo>
                    <a:pt x="23215" y="3645"/>
                    <a:pt x="23682" y="4082"/>
                    <a:pt x="24236" y="4082"/>
                  </a:cubicBezTo>
                  <a:close/>
                  <a:moveTo>
                    <a:pt x="24236" y="2042"/>
                  </a:moveTo>
                  <a:lnTo>
                    <a:pt x="24236" y="2042"/>
                  </a:lnTo>
                  <a:cubicBezTo>
                    <a:pt x="24790" y="2042"/>
                    <a:pt x="25257" y="1575"/>
                    <a:pt x="25257" y="1021"/>
                  </a:cubicBezTo>
                  <a:cubicBezTo>
                    <a:pt x="25257" y="467"/>
                    <a:pt x="24790" y="0"/>
                    <a:pt x="24236" y="0"/>
                  </a:cubicBezTo>
                  <a:cubicBezTo>
                    <a:pt x="24236" y="1021"/>
                    <a:pt x="24236" y="1021"/>
                    <a:pt x="24236" y="1021"/>
                  </a:cubicBezTo>
                  <a:cubicBezTo>
                    <a:pt x="23215" y="1021"/>
                    <a:pt x="23215" y="1021"/>
                    <a:pt x="23215" y="1021"/>
                  </a:cubicBezTo>
                  <a:cubicBezTo>
                    <a:pt x="23215" y="1575"/>
                    <a:pt x="23682" y="2042"/>
                    <a:pt x="24236" y="2042"/>
                  </a:cubicBezTo>
                  <a:close/>
                  <a:moveTo>
                    <a:pt x="9916" y="2042"/>
                  </a:moveTo>
                  <a:lnTo>
                    <a:pt x="9916" y="2042"/>
                  </a:lnTo>
                  <a:cubicBezTo>
                    <a:pt x="9333" y="2042"/>
                    <a:pt x="8866" y="2509"/>
                    <a:pt x="8866" y="3062"/>
                  </a:cubicBezTo>
                  <a:cubicBezTo>
                    <a:pt x="7845" y="3062"/>
                    <a:pt x="7845" y="3062"/>
                    <a:pt x="7845" y="3062"/>
                  </a:cubicBezTo>
                  <a:cubicBezTo>
                    <a:pt x="7845" y="2042"/>
                    <a:pt x="7845" y="2042"/>
                    <a:pt x="7845" y="2042"/>
                  </a:cubicBezTo>
                  <a:cubicBezTo>
                    <a:pt x="7292" y="2042"/>
                    <a:pt x="6825" y="2509"/>
                    <a:pt x="6825" y="3062"/>
                  </a:cubicBezTo>
                  <a:cubicBezTo>
                    <a:pt x="6825" y="3645"/>
                    <a:pt x="7292" y="4082"/>
                    <a:pt x="7845" y="4082"/>
                  </a:cubicBezTo>
                  <a:cubicBezTo>
                    <a:pt x="8429" y="4082"/>
                    <a:pt x="8866" y="3645"/>
                    <a:pt x="8866" y="3062"/>
                  </a:cubicBezTo>
                  <a:cubicBezTo>
                    <a:pt x="8866" y="3645"/>
                    <a:pt x="9333" y="4082"/>
                    <a:pt x="9916" y="4082"/>
                  </a:cubicBezTo>
                  <a:cubicBezTo>
                    <a:pt x="9916" y="3062"/>
                    <a:pt x="9916" y="3062"/>
                    <a:pt x="9916" y="3062"/>
                  </a:cubicBezTo>
                  <a:cubicBezTo>
                    <a:pt x="10937" y="3062"/>
                    <a:pt x="10937" y="3062"/>
                    <a:pt x="10937" y="3062"/>
                  </a:cubicBezTo>
                  <a:cubicBezTo>
                    <a:pt x="10937" y="2509"/>
                    <a:pt x="10471" y="2042"/>
                    <a:pt x="9916" y="2042"/>
                  </a:cubicBezTo>
                  <a:close/>
                  <a:moveTo>
                    <a:pt x="26277" y="2042"/>
                  </a:moveTo>
                  <a:lnTo>
                    <a:pt x="26277" y="2042"/>
                  </a:lnTo>
                  <a:cubicBezTo>
                    <a:pt x="26860" y="2042"/>
                    <a:pt x="27298" y="1575"/>
                    <a:pt x="27298" y="1021"/>
                  </a:cubicBezTo>
                  <a:lnTo>
                    <a:pt x="27298" y="1021"/>
                  </a:lnTo>
                  <a:cubicBezTo>
                    <a:pt x="26277" y="1021"/>
                    <a:pt x="26277" y="1021"/>
                    <a:pt x="26277" y="1021"/>
                  </a:cubicBezTo>
                  <a:cubicBezTo>
                    <a:pt x="26277" y="0"/>
                    <a:pt x="26277" y="0"/>
                    <a:pt x="26277" y="0"/>
                  </a:cubicBezTo>
                  <a:cubicBezTo>
                    <a:pt x="25724" y="0"/>
                    <a:pt x="25257" y="467"/>
                    <a:pt x="25257" y="1021"/>
                  </a:cubicBezTo>
                  <a:cubicBezTo>
                    <a:pt x="25257" y="1575"/>
                    <a:pt x="25724" y="2042"/>
                    <a:pt x="26277" y="2042"/>
                  </a:cubicBezTo>
                  <a:close/>
                  <a:moveTo>
                    <a:pt x="21174" y="3062"/>
                  </a:moveTo>
                  <a:lnTo>
                    <a:pt x="21174" y="3062"/>
                  </a:lnTo>
                  <a:cubicBezTo>
                    <a:pt x="21174" y="2509"/>
                    <a:pt x="20707" y="2042"/>
                    <a:pt x="20153" y="2042"/>
                  </a:cubicBezTo>
                  <a:cubicBezTo>
                    <a:pt x="19569" y="2042"/>
                    <a:pt x="19132" y="2509"/>
                    <a:pt x="19132" y="3062"/>
                  </a:cubicBezTo>
                  <a:cubicBezTo>
                    <a:pt x="20153" y="3062"/>
                    <a:pt x="20153" y="3062"/>
                    <a:pt x="20153" y="3062"/>
                  </a:cubicBezTo>
                  <a:cubicBezTo>
                    <a:pt x="20153" y="4082"/>
                    <a:pt x="20153" y="4082"/>
                    <a:pt x="20153" y="4082"/>
                  </a:cubicBezTo>
                  <a:cubicBezTo>
                    <a:pt x="20707" y="4082"/>
                    <a:pt x="21174" y="3645"/>
                    <a:pt x="21174" y="3062"/>
                  </a:cubicBezTo>
                  <a:close/>
                  <a:moveTo>
                    <a:pt x="18082" y="2042"/>
                  </a:moveTo>
                  <a:lnTo>
                    <a:pt x="18082" y="2042"/>
                  </a:lnTo>
                  <a:cubicBezTo>
                    <a:pt x="17527" y="2042"/>
                    <a:pt x="17061" y="2509"/>
                    <a:pt x="17061" y="3062"/>
                  </a:cubicBezTo>
                  <a:cubicBezTo>
                    <a:pt x="16041" y="3062"/>
                    <a:pt x="16041" y="3062"/>
                    <a:pt x="16041" y="3062"/>
                  </a:cubicBezTo>
                  <a:cubicBezTo>
                    <a:pt x="16041" y="2042"/>
                    <a:pt x="16041" y="2042"/>
                    <a:pt x="16041" y="2042"/>
                  </a:cubicBezTo>
                  <a:cubicBezTo>
                    <a:pt x="15486" y="2042"/>
                    <a:pt x="15020" y="2509"/>
                    <a:pt x="15020" y="3062"/>
                  </a:cubicBezTo>
                  <a:cubicBezTo>
                    <a:pt x="15020" y="3645"/>
                    <a:pt x="15486" y="4082"/>
                    <a:pt x="16041" y="4082"/>
                  </a:cubicBezTo>
                  <a:cubicBezTo>
                    <a:pt x="16624" y="4082"/>
                    <a:pt x="17061" y="3645"/>
                    <a:pt x="17061" y="3062"/>
                  </a:cubicBezTo>
                  <a:cubicBezTo>
                    <a:pt x="17061" y="3645"/>
                    <a:pt x="17527" y="4082"/>
                    <a:pt x="18082" y="4082"/>
                  </a:cubicBezTo>
                  <a:cubicBezTo>
                    <a:pt x="18082" y="3062"/>
                    <a:pt x="18082" y="3062"/>
                    <a:pt x="18082" y="3062"/>
                  </a:cubicBezTo>
                  <a:cubicBezTo>
                    <a:pt x="19132" y="3062"/>
                    <a:pt x="19132" y="3062"/>
                    <a:pt x="19132" y="3062"/>
                  </a:cubicBezTo>
                  <a:cubicBezTo>
                    <a:pt x="19132" y="2509"/>
                    <a:pt x="18665" y="2042"/>
                    <a:pt x="18082" y="2042"/>
                  </a:cubicBezTo>
                  <a:close/>
                  <a:moveTo>
                    <a:pt x="22194" y="4082"/>
                  </a:moveTo>
                  <a:lnTo>
                    <a:pt x="22194" y="4082"/>
                  </a:lnTo>
                  <a:cubicBezTo>
                    <a:pt x="22748" y="4082"/>
                    <a:pt x="23215" y="3645"/>
                    <a:pt x="23215" y="3062"/>
                  </a:cubicBezTo>
                  <a:cubicBezTo>
                    <a:pt x="23215" y="2509"/>
                    <a:pt x="22748" y="2042"/>
                    <a:pt x="22194" y="2042"/>
                  </a:cubicBezTo>
                  <a:cubicBezTo>
                    <a:pt x="22194" y="3062"/>
                    <a:pt x="22194" y="3062"/>
                    <a:pt x="22194" y="3062"/>
                  </a:cubicBezTo>
                  <a:cubicBezTo>
                    <a:pt x="21174" y="3062"/>
                    <a:pt x="21174" y="3062"/>
                    <a:pt x="21174" y="3062"/>
                  </a:cubicBezTo>
                  <a:cubicBezTo>
                    <a:pt x="21174" y="3645"/>
                    <a:pt x="21611" y="4082"/>
                    <a:pt x="22194" y="4082"/>
                  </a:cubicBezTo>
                  <a:close/>
                  <a:moveTo>
                    <a:pt x="14000" y="2042"/>
                  </a:moveTo>
                  <a:lnTo>
                    <a:pt x="14000" y="2042"/>
                  </a:lnTo>
                  <a:cubicBezTo>
                    <a:pt x="14000" y="3062"/>
                    <a:pt x="14000" y="3062"/>
                    <a:pt x="14000" y="3062"/>
                  </a:cubicBezTo>
                  <a:cubicBezTo>
                    <a:pt x="12979" y="3062"/>
                    <a:pt x="12979" y="3062"/>
                    <a:pt x="12979" y="3062"/>
                  </a:cubicBezTo>
                  <a:cubicBezTo>
                    <a:pt x="12979" y="3645"/>
                    <a:pt x="13445" y="4082"/>
                    <a:pt x="14000" y="4082"/>
                  </a:cubicBezTo>
                  <a:cubicBezTo>
                    <a:pt x="14553" y="4082"/>
                    <a:pt x="15020" y="3645"/>
                    <a:pt x="15020" y="3062"/>
                  </a:cubicBezTo>
                  <a:cubicBezTo>
                    <a:pt x="15020" y="2509"/>
                    <a:pt x="14553" y="2042"/>
                    <a:pt x="14000" y="2042"/>
                  </a:cubicBezTo>
                  <a:close/>
                  <a:moveTo>
                    <a:pt x="11958" y="2042"/>
                  </a:moveTo>
                  <a:lnTo>
                    <a:pt x="11958" y="2042"/>
                  </a:lnTo>
                  <a:cubicBezTo>
                    <a:pt x="11375" y="2042"/>
                    <a:pt x="10937" y="2509"/>
                    <a:pt x="10937" y="3062"/>
                  </a:cubicBezTo>
                  <a:cubicBezTo>
                    <a:pt x="11958" y="3062"/>
                    <a:pt x="11958" y="3062"/>
                    <a:pt x="11958" y="3062"/>
                  </a:cubicBezTo>
                  <a:cubicBezTo>
                    <a:pt x="11958" y="4082"/>
                    <a:pt x="11958" y="4082"/>
                    <a:pt x="11958" y="4082"/>
                  </a:cubicBezTo>
                  <a:cubicBezTo>
                    <a:pt x="12512" y="4082"/>
                    <a:pt x="12979" y="3645"/>
                    <a:pt x="12979" y="3062"/>
                  </a:cubicBezTo>
                  <a:cubicBezTo>
                    <a:pt x="12979" y="2509"/>
                    <a:pt x="12512" y="2042"/>
                    <a:pt x="11958" y="2042"/>
                  </a:cubicBezTo>
                  <a:close/>
                  <a:moveTo>
                    <a:pt x="22194" y="2042"/>
                  </a:moveTo>
                  <a:lnTo>
                    <a:pt x="22194" y="2042"/>
                  </a:lnTo>
                  <a:cubicBezTo>
                    <a:pt x="22748" y="2042"/>
                    <a:pt x="23215" y="1575"/>
                    <a:pt x="23215" y="1021"/>
                  </a:cubicBezTo>
                  <a:cubicBezTo>
                    <a:pt x="23215" y="467"/>
                    <a:pt x="22748" y="0"/>
                    <a:pt x="22194" y="0"/>
                  </a:cubicBezTo>
                  <a:cubicBezTo>
                    <a:pt x="21611" y="0"/>
                    <a:pt x="21174" y="467"/>
                    <a:pt x="21174" y="1021"/>
                  </a:cubicBezTo>
                  <a:cubicBezTo>
                    <a:pt x="22194" y="1021"/>
                    <a:pt x="22194" y="1021"/>
                    <a:pt x="22194" y="1021"/>
                  </a:cubicBezTo>
                  <a:lnTo>
                    <a:pt x="22194" y="2042"/>
                  </a:lnTo>
                  <a:close/>
                  <a:moveTo>
                    <a:pt x="20153" y="6124"/>
                  </a:moveTo>
                  <a:lnTo>
                    <a:pt x="20153" y="6124"/>
                  </a:lnTo>
                  <a:cubicBezTo>
                    <a:pt x="19569" y="6124"/>
                    <a:pt x="19132" y="6591"/>
                    <a:pt x="19132" y="7174"/>
                  </a:cubicBezTo>
                  <a:cubicBezTo>
                    <a:pt x="20153" y="7174"/>
                    <a:pt x="20153" y="7174"/>
                    <a:pt x="20153" y="7174"/>
                  </a:cubicBezTo>
                  <a:cubicBezTo>
                    <a:pt x="20153" y="7815"/>
                    <a:pt x="20153" y="7815"/>
                    <a:pt x="20153" y="7815"/>
                  </a:cubicBezTo>
                  <a:cubicBezTo>
                    <a:pt x="20911" y="7815"/>
                    <a:pt x="20911" y="7815"/>
                    <a:pt x="20911" y="7815"/>
                  </a:cubicBezTo>
                  <a:cubicBezTo>
                    <a:pt x="21086" y="7641"/>
                    <a:pt x="21174" y="7407"/>
                    <a:pt x="21174" y="7174"/>
                  </a:cubicBezTo>
                  <a:cubicBezTo>
                    <a:pt x="21174" y="6591"/>
                    <a:pt x="20707" y="6124"/>
                    <a:pt x="20153" y="6124"/>
                  </a:cubicBezTo>
                  <a:close/>
                  <a:moveTo>
                    <a:pt x="22194" y="6124"/>
                  </a:moveTo>
                  <a:lnTo>
                    <a:pt x="22194" y="6124"/>
                  </a:lnTo>
                  <a:cubicBezTo>
                    <a:pt x="22194" y="7174"/>
                    <a:pt x="22194" y="7174"/>
                    <a:pt x="22194" y="7174"/>
                  </a:cubicBezTo>
                  <a:cubicBezTo>
                    <a:pt x="21174" y="7174"/>
                    <a:pt x="21174" y="7174"/>
                    <a:pt x="21174" y="7174"/>
                  </a:cubicBezTo>
                  <a:cubicBezTo>
                    <a:pt x="21174" y="7407"/>
                    <a:pt x="21261" y="7641"/>
                    <a:pt x="21407" y="7815"/>
                  </a:cubicBezTo>
                  <a:cubicBezTo>
                    <a:pt x="22953" y="7815"/>
                    <a:pt x="22953" y="7815"/>
                    <a:pt x="22953" y="7815"/>
                  </a:cubicBezTo>
                  <a:cubicBezTo>
                    <a:pt x="23127" y="7641"/>
                    <a:pt x="23215" y="7407"/>
                    <a:pt x="23215" y="7174"/>
                  </a:cubicBezTo>
                  <a:cubicBezTo>
                    <a:pt x="23215" y="6591"/>
                    <a:pt x="22748" y="6124"/>
                    <a:pt x="22194" y="6124"/>
                  </a:cubicBezTo>
                  <a:close/>
                  <a:moveTo>
                    <a:pt x="18169" y="6153"/>
                  </a:moveTo>
                  <a:lnTo>
                    <a:pt x="18169" y="6153"/>
                  </a:lnTo>
                  <a:lnTo>
                    <a:pt x="18169" y="6153"/>
                  </a:lnTo>
                  <a:cubicBezTo>
                    <a:pt x="18665" y="6153"/>
                    <a:pt x="19074" y="5744"/>
                    <a:pt x="19132" y="5103"/>
                  </a:cubicBezTo>
                  <a:cubicBezTo>
                    <a:pt x="19161" y="4549"/>
                    <a:pt x="18665" y="4082"/>
                    <a:pt x="18082" y="4082"/>
                  </a:cubicBezTo>
                  <a:cubicBezTo>
                    <a:pt x="17527" y="4082"/>
                    <a:pt x="17061" y="4549"/>
                    <a:pt x="17061" y="5103"/>
                  </a:cubicBezTo>
                  <a:cubicBezTo>
                    <a:pt x="18082" y="5103"/>
                    <a:pt x="18082" y="5103"/>
                    <a:pt x="18082" y="5103"/>
                  </a:cubicBezTo>
                  <a:cubicBezTo>
                    <a:pt x="18082" y="6124"/>
                    <a:pt x="18082" y="6124"/>
                    <a:pt x="18082" y="6124"/>
                  </a:cubicBezTo>
                  <a:lnTo>
                    <a:pt x="18082" y="6124"/>
                  </a:lnTo>
                  <a:lnTo>
                    <a:pt x="18082" y="6124"/>
                  </a:lnTo>
                  <a:lnTo>
                    <a:pt x="18082" y="6124"/>
                  </a:lnTo>
                  <a:cubicBezTo>
                    <a:pt x="17527" y="6124"/>
                    <a:pt x="17061" y="6591"/>
                    <a:pt x="17061" y="7174"/>
                  </a:cubicBezTo>
                  <a:cubicBezTo>
                    <a:pt x="16041" y="7174"/>
                    <a:pt x="16041" y="7174"/>
                    <a:pt x="16041" y="7174"/>
                  </a:cubicBezTo>
                  <a:cubicBezTo>
                    <a:pt x="16041" y="6124"/>
                    <a:pt x="16041" y="6124"/>
                    <a:pt x="16041" y="6124"/>
                  </a:cubicBezTo>
                  <a:cubicBezTo>
                    <a:pt x="15486" y="6124"/>
                    <a:pt x="15020" y="6591"/>
                    <a:pt x="15020" y="7174"/>
                  </a:cubicBezTo>
                  <a:cubicBezTo>
                    <a:pt x="15020" y="7407"/>
                    <a:pt x="15107" y="7641"/>
                    <a:pt x="15282" y="7815"/>
                  </a:cubicBezTo>
                  <a:cubicBezTo>
                    <a:pt x="16827" y="7815"/>
                    <a:pt x="16827" y="7815"/>
                    <a:pt x="16827" y="7815"/>
                  </a:cubicBezTo>
                  <a:cubicBezTo>
                    <a:pt x="16974" y="7641"/>
                    <a:pt x="17061" y="7407"/>
                    <a:pt x="17061" y="7174"/>
                  </a:cubicBezTo>
                  <a:cubicBezTo>
                    <a:pt x="17061" y="7407"/>
                    <a:pt x="17177" y="7641"/>
                    <a:pt x="17324" y="7815"/>
                  </a:cubicBezTo>
                  <a:cubicBezTo>
                    <a:pt x="18082" y="7815"/>
                    <a:pt x="18082" y="7815"/>
                    <a:pt x="18082" y="7815"/>
                  </a:cubicBezTo>
                  <a:cubicBezTo>
                    <a:pt x="18082" y="7174"/>
                    <a:pt x="18082" y="7174"/>
                    <a:pt x="18082" y="7174"/>
                  </a:cubicBezTo>
                  <a:cubicBezTo>
                    <a:pt x="19132" y="7174"/>
                    <a:pt x="19132" y="7174"/>
                    <a:pt x="19132" y="7174"/>
                  </a:cubicBezTo>
                  <a:cubicBezTo>
                    <a:pt x="19132" y="6620"/>
                    <a:pt x="18694" y="6182"/>
                    <a:pt x="18169" y="6153"/>
                  </a:cubicBezTo>
                  <a:close/>
                  <a:moveTo>
                    <a:pt x="24236" y="6124"/>
                  </a:moveTo>
                  <a:lnTo>
                    <a:pt x="24236" y="6124"/>
                  </a:lnTo>
                  <a:cubicBezTo>
                    <a:pt x="24236" y="5103"/>
                    <a:pt x="24236" y="5103"/>
                    <a:pt x="24236" y="5103"/>
                  </a:cubicBezTo>
                  <a:cubicBezTo>
                    <a:pt x="25257" y="5103"/>
                    <a:pt x="25257" y="5103"/>
                    <a:pt x="25257" y="5103"/>
                  </a:cubicBezTo>
                  <a:lnTo>
                    <a:pt x="25257" y="5103"/>
                  </a:lnTo>
                  <a:cubicBezTo>
                    <a:pt x="26277" y="5103"/>
                    <a:pt x="26277" y="5103"/>
                    <a:pt x="26277" y="5103"/>
                  </a:cubicBezTo>
                  <a:cubicBezTo>
                    <a:pt x="26277" y="6124"/>
                    <a:pt x="26277" y="6124"/>
                    <a:pt x="26277" y="6124"/>
                  </a:cubicBezTo>
                  <a:cubicBezTo>
                    <a:pt x="26860" y="6124"/>
                    <a:pt x="27298" y="5686"/>
                    <a:pt x="27298" y="5103"/>
                  </a:cubicBezTo>
                  <a:cubicBezTo>
                    <a:pt x="27298" y="4549"/>
                    <a:pt x="26860" y="4082"/>
                    <a:pt x="26277" y="4082"/>
                  </a:cubicBezTo>
                  <a:cubicBezTo>
                    <a:pt x="25724" y="4082"/>
                    <a:pt x="25257" y="4549"/>
                    <a:pt x="25257" y="5103"/>
                  </a:cubicBezTo>
                  <a:cubicBezTo>
                    <a:pt x="25257" y="4549"/>
                    <a:pt x="24790" y="4082"/>
                    <a:pt x="24236" y="4082"/>
                  </a:cubicBezTo>
                  <a:cubicBezTo>
                    <a:pt x="23682" y="4082"/>
                    <a:pt x="23215" y="4549"/>
                    <a:pt x="23215" y="5103"/>
                  </a:cubicBezTo>
                  <a:cubicBezTo>
                    <a:pt x="23215" y="5686"/>
                    <a:pt x="23682" y="6124"/>
                    <a:pt x="24236" y="6124"/>
                  </a:cubicBezTo>
                  <a:close/>
                  <a:moveTo>
                    <a:pt x="14000" y="6124"/>
                  </a:moveTo>
                  <a:lnTo>
                    <a:pt x="14000" y="6124"/>
                  </a:lnTo>
                  <a:cubicBezTo>
                    <a:pt x="14000" y="7174"/>
                    <a:pt x="14000" y="7174"/>
                    <a:pt x="14000" y="7174"/>
                  </a:cubicBezTo>
                  <a:cubicBezTo>
                    <a:pt x="12979" y="7174"/>
                    <a:pt x="12979" y="7174"/>
                    <a:pt x="12979" y="7174"/>
                  </a:cubicBezTo>
                  <a:cubicBezTo>
                    <a:pt x="12979" y="7407"/>
                    <a:pt x="13066" y="7641"/>
                    <a:pt x="13212" y="7815"/>
                  </a:cubicBezTo>
                  <a:cubicBezTo>
                    <a:pt x="14786" y="7815"/>
                    <a:pt x="14786" y="7815"/>
                    <a:pt x="14786" y="7815"/>
                  </a:cubicBezTo>
                  <a:cubicBezTo>
                    <a:pt x="14932" y="7641"/>
                    <a:pt x="15020" y="7407"/>
                    <a:pt x="15020" y="7174"/>
                  </a:cubicBezTo>
                  <a:cubicBezTo>
                    <a:pt x="15020" y="6591"/>
                    <a:pt x="14553" y="6124"/>
                    <a:pt x="14000" y="6124"/>
                  </a:cubicBezTo>
                  <a:close/>
                  <a:moveTo>
                    <a:pt x="27998" y="6094"/>
                  </a:moveTo>
                  <a:lnTo>
                    <a:pt x="27998" y="6094"/>
                  </a:lnTo>
                  <a:cubicBezTo>
                    <a:pt x="27998" y="5103"/>
                    <a:pt x="27998" y="5103"/>
                    <a:pt x="27998" y="5103"/>
                  </a:cubicBezTo>
                  <a:cubicBezTo>
                    <a:pt x="27298" y="5103"/>
                    <a:pt x="27298" y="5103"/>
                    <a:pt x="27298" y="5103"/>
                  </a:cubicBezTo>
                  <a:cubicBezTo>
                    <a:pt x="27298" y="5570"/>
                    <a:pt x="27590" y="5949"/>
                    <a:pt x="27998" y="6094"/>
                  </a:cubicBezTo>
                  <a:close/>
                  <a:moveTo>
                    <a:pt x="26277" y="6124"/>
                  </a:moveTo>
                  <a:lnTo>
                    <a:pt x="26277" y="6124"/>
                  </a:lnTo>
                  <a:cubicBezTo>
                    <a:pt x="25724" y="6124"/>
                    <a:pt x="25257" y="6591"/>
                    <a:pt x="25257" y="7174"/>
                  </a:cubicBezTo>
                  <a:cubicBezTo>
                    <a:pt x="24236" y="7174"/>
                    <a:pt x="24236" y="7174"/>
                    <a:pt x="24236" y="7174"/>
                  </a:cubicBezTo>
                  <a:cubicBezTo>
                    <a:pt x="24236" y="6124"/>
                    <a:pt x="24236" y="6124"/>
                    <a:pt x="24236" y="6124"/>
                  </a:cubicBezTo>
                  <a:cubicBezTo>
                    <a:pt x="23682" y="6124"/>
                    <a:pt x="23215" y="6591"/>
                    <a:pt x="23215" y="7174"/>
                  </a:cubicBezTo>
                  <a:cubicBezTo>
                    <a:pt x="23215" y="7407"/>
                    <a:pt x="23303" y="7641"/>
                    <a:pt x="23477" y="7815"/>
                  </a:cubicBezTo>
                  <a:cubicBezTo>
                    <a:pt x="25024" y="7815"/>
                    <a:pt x="25024" y="7815"/>
                    <a:pt x="25024" y="7815"/>
                  </a:cubicBezTo>
                  <a:cubicBezTo>
                    <a:pt x="25169" y="7641"/>
                    <a:pt x="25257" y="7407"/>
                    <a:pt x="25257" y="7174"/>
                  </a:cubicBezTo>
                  <a:cubicBezTo>
                    <a:pt x="25257" y="7407"/>
                    <a:pt x="25344" y="7641"/>
                    <a:pt x="25519" y="7815"/>
                  </a:cubicBezTo>
                  <a:cubicBezTo>
                    <a:pt x="26277" y="7815"/>
                    <a:pt x="26277" y="7815"/>
                    <a:pt x="26277" y="7815"/>
                  </a:cubicBezTo>
                  <a:cubicBezTo>
                    <a:pt x="26277" y="7174"/>
                    <a:pt x="26277" y="7174"/>
                    <a:pt x="26277" y="7174"/>
                  </a:cubicBezTo>
                  <a:cubicBezTo>
                    <a:pt x="27298" y="7174"/>
                    <a:pt x="27298" y="7174"/>
                    <a:pt x="27298" y="7174"/>
                  </a:cubicBezTo>
                  <a:cubicBezTo>
                    <a:pt x="27298" y="6591"/>
                    <a:pt x="26860" y="6124"/>
                    <a:pt x="26277" y="6124"/>
                  </a:cubicBezTo>
                  <a:close/>
                  <a:moveTo>
                    <a:pt x="27298" y="1021"/>
                  </a:moveTo>
                  <a:lnTo>
                    <a:pt x="27298" y="1021"/>
                  </a:lnTo>
                  <a:cubicBezTo>
                    <a:pt x="27298" y="1459"/>
                    <a:pt x="27590" y="1838"/>
                    <a:pt x="27998" y="1983"/>
                  </a:cubicBezTo>
                  <a:cubicBezTo>
                    <a:pt x="27998" y="59"/>
                    <a:pt x="27998" y="59"/>
                    <a:pt x="27998" y="59"/>
                  </a:cubicBezTo>
                  <a:cubicBezTo>
                    <a:pt x="27590" y="204"/>
                    <a:pt x="27298" y="583"/>
                    <a:pt x="27298" y="1021"/>
                  </a:cubicBezTo>
                  <a:close/>
                  <a:moveTo>
                    <a:pt x="27298" y="3062"/>
                  </a:moveTo>
                  <a:lnTo>
                    <a:pt x="27298" y="3062"/>
                  </a:lnTo>
                  <a:cubicBezTo>
                    <a:pt x="27998" y="3062"/>
                    <a:pt x="27998" y="3062"/>
                    <a:pt x="27998" y="3062"/>
                  </a:cubicBezTo>
                  <a:cubicBezTo>
                    <a:pt x="27998" y="2100"/>
                    <a:pt x="27998" y="2100"/>
                    <a:pt x="27998" y="2100"/>
                  </a:cubicBezTo>
                  <a:cubicBezTo>
                    <a:pt x="27590" y="2245"/>
                    <a:pt x="27298" y="2625"/>
                    <a:pt x="27298" y="3062"/>
                  </a:cubicBezTo>
                  <a:close/>
                  <a:moveTo>
                    <a:pt x="27298" y="7174"/>
                  </a:moveTo>
                  <a:lnTo>
                    <a:pt x="27298" y="7174"/>
                  </a:lnTo>
                  <a:cubicBezTo>
                    <a:pt x="27998" y="7174"/>
                    <a:pt x="27998" y="7174"/>
                    <a:pt x="27998" y="7174"/>
                  </a:cubicBezTo>
                  <a:cubicBezTo>
                    <a:pt x="27998" y="6182"/>
                    <a:pt x="27998" y="6182"/>
                    <a:pt x="27998" y="6182"/>
                  </a:cubicBezTo>
                  <a:cubicBezTo>
                    <a:pt x="27590" y="6327"/>
                    <a:pt x="27298" y="6707"/>
                    <a:pt x="27298" y="7174"/>
                  </a:cubicBezTo>
                  <a:close/>
                  <a:moveTo>
                    <a:pt x="11958" y="6124"/>
                  </a:moveTo>
                  <a:lnTo>
                    <a:pt x="11958" y="6124"/>
                  </a:lnTo>
                  <a:cubicBezTo>
                    <a:pt x="11375" y="6124"/>
                    <a:pt x="10937" y="6591"/>
                    <a:pt x="10937" y="7174"/>
                  </a:cubicBezTo>
                  <a:cubicBezTo>
                    <a:pt x="11958" y="7174"/>
                    <a:pt x="11958" y="7174"/>
                    <a:pt x="11958" y="7174"/>
                  </a:cubicBezTo>
                  <a:cubicBezTo>
                    <a:pt x="11958" y="7815"/>
                    <a:pt x="11958" y="7815"/>
                    <a:pt x="11958" y="7815"/>
                  </a:cubicBezTo>
                  <a:cubicBezTo>
                    <a:pt x="12716" y="7815"/>
                    <a:pt x="12716" y="7815"/>
                    <a:pt x="12716" y="7815"/>
                  </a:cubicBezTo>
                  <a:cubicBezTo>
                    <a:pt x="12892" y="7641"/>
                    <a:pt x="12979" y="7407"/>
                    <a:pt x="12979" y="7174"/>
                  </a:cubicBezTo>
                  <a:cubicBezTo>
                    <a:pt x="12979" y="6591"/>
                    <a:pt x="12512" y="6124"/>
                    <a:pt x="11958" y="6124"/>
                  </a:cubicBezTo>
                  <a:close/>
                  <a:moveTo>
                    <a:pt x="7845" y="4082"/>
                  </a:moveTo>
                  <a:lnTo>
                    <a:pt x="7845" y="4082"/>
                  </a:lnTo>
                  <a:cubicBezTo>
                    <a:pt x="7292" y="4082"/>
                    <a:pt x="6825" y="4549"/>
                    <a:pt x="6825" y="5103"/>
                  </a:cubicBezTo>
                  <a:cubicBezTo>
                    <a:pt x="6825" y="5686"/>
                    <a:pt x="7292" y="6124"/>
                    <a:pt x="7845" y="6124"/>
                  </a:cubicBezTo>
                  <a:cubicBezTo>
                    <a:pt x="7845" y="5103"/>
                    <a:pt x="7845" y="5103"/>
                    <a:pt x="7845" y="5103"/>
                  </a:cubicBezTo>
                  <a:cubicBezTo>
                    <a:pt x="8866" y="5103"/>
                    <a:pt x="8866" y="5103"/>
                    <a:pt x="8866" y="5103"/>
                  </a:cubicBezTo>
                  <a:cubicBezTo>
                    <a:pt x="8866" y="4549"/>
                    <a:pt x="8429" y="4082"/>
                    <a:pt x="7845" y="4082"/>
                  </a:cubicBezTo>
                  <a:close/>
                  <a:moveTo>
                    <a:pt x="5804" y="6124"/>
                  </a:moveTo>
                  <a:lnTo>
                    <a:pt x="5804" y="6124"/>
                  </a:lnTo>
                  <a:cubicBezTo>
                    <a:pt x="5804" y="7174"/>
                    <a:pt x="5804" y="7174"/>
                    <a:pt x="5804" y="7174"/>
                  </a:cubicBezTo>
                  <a:cubicBezTo>
                    <a:pt x="4783" y="7174"/>
                    <a:pt x="4783" y="7174"/>
                    <a:pt x="4783" y="7174"/>
                  </a:cubicBezTo>
                  <a:cubicBezTo>
                    <a:pt x="4783" y="7407"/>
                    <a:pt x="4871" y="7641"/>
                    <a:pt x="5045" y="7815"/>
                  </a:cubicBezTo>
                  <a:cubicBezTo>
                    <a:pt x="6592" y="7815"/>
                    <a:pt x="6592" y="7815"/>
                    <a:pt x="6592" y="7815"/>
                  </a:cubicBezTo>
                  <a:cubicBezTo>
                    <a:pt x="6738" y="7641"/>
                    <a:pt x="6825" y="7407"/>
                    <a:pt x="6825" y="7174"/>
                  </a:cubicBezTo>
                  <a:cubicBezTo>
                    <a:pt x="6825" y="6591"/>
                    <a:pt x="6388" y="6124"/>
                    <a:pt x="5804" y="6124"/>
                  </a:cubicBezTo>
                  <a:close/>
                  <a:moveTo>
                    <a:pt x="3762" y="6124"/>
                  </a:moveTo>
                  <a:lnTo>
                    <a:pt x="3762" y="6124"/>
                  </a:lnTo>
                  <a:cubicBezTo>
                    <a:pt x="4317" y="6124"/>
                    <a:pt x="4783" y="5686"/>
                    <a:pt x="4783" y="5103"/>
                  </a:cubicBezTo>
                  <a:cubicBezTo>
                    <a:pt x="4783" y="4549"/>
                    <a:pt x="4317" y="4082"/>
                    <a:pt x="3762" y="4082"/>
                  </a:cubicBezTo>
                  <a:cubicBezTo>
                    <a:pt x="3762" y="5103"/>
                    <a:pt x="3762" y="5103"/>
                    <a:pt x="3762" y="5103"/>
                  </a:cubicBezTo>
                  <a:cubicBezTo>
                    <a:pt x="2742" y="5103"/>
                    <a:pt x="2742" y="5103"/>
                    <a:pt x="2742" y="5103"/>
                  </a:cubicBezTo>
                  <a:cubicBezTo>
                    <a:pt x="2742" y="5686"/>
                    <a:pt x="3209" y="6124"/>
                    <a:pt x="3762" y="6124"/>
                  </a:cubicBezTo>
                  <a:close/>
                  <a:moveTo>
                    <a:pt x="9975" y="6153"/>
                  </a:moveTo>
                  <a:lnTo>
                    <a:pt x="9975" y="6153"/>
                  </a:lnTo>
                  <a:cubicBezTo>
                    <a:pt x="10471" y="6153"/>
                    <a:pt x="10879" y="5744"/>
                    <a:pt x="10937" y="5103"/>
                  </a:cubicBezTo>
                  <a:cubicBezTo>
                    <a:pt x="10966" y="4549"/>
                    <a:pt x="10471" y="4082"/>
                    <a:pt x="9916" y="4082"/>
                  </a:cubicBezTo>
                  <a:cubicBezTo>
                    <a:pt x="9333" y="4082"/>
                    <a:pt x="8866" y="4549"/>
                    <a:pt x="8866" y="5103"/>
                  </a:cubicBezTo>
                  <a:cubicBezTo>
                    <a:pt x="9916" y="5103"/>
                    <a:pt x="9916" y="5103"/>
                    <a:pt x="9916" y="5103"/>
                  </a:cubicBezTo>
                  <a:cubicBezTo>
                    <a:pt x="9916" y="6124"/>
                    <a:pt x="9916" y="6124"/>
                    <a:pt x="9916" y="6124"/>
                  </a:cubicBezTo>
                  <a:lnTo>
                    <a:pt x="9916" y="6124"/>
                  </a:lnTo>
                  <a:lnTo>
                    <a:pt x="9916" y="6124"/>
                  </a:lnTo>
                  <a:lnTo>
                    <a:pt x="9916" y="6124"/>
                  </a:lnTo>
                  <a:cubicBezTo>
                    <a:pt x="9333" y="6124"/>
                    <a:pt x="8866" y="6591"/>
                    <a:pt x="8866" y="7174"/>
                  </a:cubicBezTo>
                  <a:cubicBezTo>
                    <a:pt x="7845" y="7174"/>
                    <a:pt x="7845" y="7174"/>
                    <a:pt x="7845" y="7174"/>
                  </a:cubicBezTo>
                  <a:cubicBezTo>
                    <a:pt x="7845" y="6124"/>
                    <a:pt x="7845" y="6124"/>
                    <a:pt x="7845" y="6124"/>
                  </a:cubicBezTo>
                  <a:cubicBezTo>
                    <a:pt x="7292" y="6124"/>
                    <a:pt x="6825" y="6591"/>
                    <a:pt x="6825" y="7174"/>
                  </a:cubicBezTo>
                  <a:cubicBezTo>
                    <a:pt x="6825" y="7407"/>
                    <a:pt x="6912" y="7641"/>
                    <a:pt x="7087" y="7815"/>
                  </a:cubicBezTo>
                  <a:cubicBezTo>
                    <a:pt x="8633" y="7815"/>
                    <a:pt x="8633" y="7815"/>
                    <a:pt x="8633" y="7815"/>
                  </a:cubicBezTo>
                  <a:cubicBezTo>
                    <a:pt x="8779" y="7641"/>
                    <a:pt x="8866" y="7407"/>
                    <a:pt x="8866" y="7174"/>
                  </a:cubicBezTo>
                  <a:cubicBezTo>
                    <a:pt x="8866" y="7407"/>
                    <a:pt x="8983" y="7641"/>
                    <a:pt x="9129" y="7815"/>
                  </a:cubicBezTo>
                  <a:cubicBezTo>
                    <a:pt x="9916" y="7815"/>
                    <a:pt x="9916" y="7815"/>
                    <a:pt x="9916" y="7815"/>
                  </a:cubicBezTo>
                  <a:cubicBezTo>
                    <a:pt x="9916" y="7174"/>
                    <a:pt x="9916" y="7174"/>
                    <a:pt x="9916" y="7174"/>
                  </a:cubicBezTo>
                  <a:cubicBezTo>
                    <a:pt x="10937" y="7174"/>
                    <a:pt x="10937" y="7174"/>
                    <a:pt x="10937" y="7174"/>
                  </a:cubicBezTo>
                  <a:cubicBezTo>
                    <a:pt x="10937" y="6620"/>
                    <a:pt x="10500" y="6182"/>
                    <a:pt x="9975" y="6153"/>
                  </a:cubicBezTo>
                  <a:close/>
                  <a:moveTo>
                    <a:pt x="3762" y="6124"/>
                  </a:moveTo>
                  <a:lnTo>
                    <a:pt x="3762" y="6124"/>
                  </a:lnTo>
                  <a:cubicBezTo>
                    <a:pt x="3209" y="6124"/>
                    <a:pt x="2742" y="6591"/>
                    <a:pt x="2742" y="7174"/>
                  </a:cubicBezTo>
                  <a:cubicBezTo>
                    <a:pt x="3762" y="7174"/>
                    <a:pt x="3762" y="7174"/>
                    <a:pt x="3762" y="7174"/>
                  </a:cubicBezTo>
                  <a:cubicBezTo>
                    <a:pt x="3762" y="7815"/>
                    <a:pt x="3762" y="7815"/>
                    <a:pt x="3762" y="7815"/>
                  </a:cubicBezTo>
                  <a:cubicBezTo>
                    <a:pt x="4521" y="7815"/>
                    <a:pt x="4521" y="7815"/>
                    <a:pt x="4521" y="7815"/>
                  </a:cubicBezTo>
                  <a:cubicBezTo>
                    <a:pt x="4695" y="7641"/>
                    <a:pt x="4783" y="7407"/>
                    <a:pt x="4783" y="7174"/>
                  </a:cubicBezTo>
                  <a:cubicBezTo>
                    <a:pt x="4783" y="6591"/>
                    <a:pt x="4317" y="6124"/>
                    <a:pt x="3762" y="6124"/>
                  </a:cubicBezTo>
                  <a:close/>
                  <a:moveTo>
                    <a:pt x="22194" y="6124"/>
                  </a:moveTo>
                  <a:lnTo>
                    <a:pt x="22194" y="6124"/>
                  </a:lnTo>
                  <a:cubicBezTo>
                    <a:pt x="22748" y="6124"/>
                    <a:pt x="23215" y="5686"/>
                    <a:pt x="23215" y="5103"/>
                  </a:cubicBezTo>
                  <a:cubicBezTo>
                    <a:pt x="22194" y="5103"/>
                    <a:pt x="22194" y="5103"/>
                    <a:pt x="22194" y="5103"/>
                  </a:cubicBezTo>
                  <a:cubicBezTo>
                    <a:pt x="22194" y="4082"/>
                    <a:pt x="22194" y="4082"/>
                    <a:pt x="22194" y="4082"/>
                  </a:cubicBezTo>
                  <a:cubicBezTo>
                    <a:pt x="21611" y="4082"/>
                    <a:pt x="21174" y="4549"/>
                    <a:pt x="21174" y="5103"/>
                  </a:cubicBezTo>
                  <a:cubicBezTo>
                    <a:pt x="21174" y="5686"/>
                    <a:pt x="21611" y="6124"/>
                    <a:pt x="22194" y="6124"/>
                  </a:cubicBezTo>
                  <a:close/>
                  <a:moveTo>
                    <a:pt x="1779" y="6153"/>
                  </a:moveTo>
                  <a:lnTo>
                    <a:pt x="1779" y="6153"/>
                  </a:lnTo>
                  <a:lnTo>
                    <a:pt x="1779" y="6153"/>
                  </a:lnTo>
                  <a:cubicBezTo>
                    <a:pt x="2275" y="6153"/>
                    <a:pt x="2683" y="5744"/>
                    <a:pt x="2742" y="5103"/>
                  </a:cubicBezTo>
                  <a:cubicBezTo>
                    <a:pt x="2771" y="4549"/>
                    <a:pt x="2275" y="4082"/>
                    <a:pt x="1721" y="4082"/>
                  </a:cubicBezTo>
                  <a:cubicBezTo>
                    <a:pt x="1138" y="4082"/>
                    <a:pt x="700" y="4549"/>
                    <a:pt x="700" y="5103"/>
                  </a:cubicBezTo>
                  <a:cubicBezTo>
                    <a:pt x="1721" y="5103"/>
                    <a:pt x="1721" y="5103"/>
                    <a:pt x="1721" y="5103"/>
                  </a:cubicBezTo>
                  <a:cubicBezTo>
                    <a:pt x="1721" y="6124"/>
                    <a:pt x="1721" y="6124"/>
                    <a:pt x="1721" y="6124"/>
                  </a:cubicBezTo>
                  <a:lnTo>
                    <a:pt x="1721" y="6124"/>
                  </a:lnTo>
                  <a:lnTo>
                    <a:pt x="1721" y="6124"/>
                  </a:lnTo>
                  <a:cubicBezTo>
                    <a:pt x="1138" y="6124"/>
                    <a:pt x="700" y="6591"/>
                    <a:pt x="700" y="7174"/>
                  </a:cubicBezTo>
                  <a:lnTo>
                    <a:pt x="700" y="7174"/>
                  </a:lnTo>
                  <a:cubicBezTo>
                    <a:pt x="0" y="7174"/>
                    <a:pt x="0" y="7174"/>
                    <a:pt x="0" y="7174"/>
                  </a:cubicBezTo>
                  <a:cubicBezTo>
                    <a:pt x="0" y="7815"/>
                    <a:pt x="0" y="7815"/>
                    <a:pt x="0" y="7815"/>
                  </a:cubicBezTo>
                  <a:cubicBezTo>
                    <a:pt x="438" y="7815"/>
                    <a:pt x="438" y="7815"/>
                    <a:pt x="438" y="7815"/>
                  </a:cubicBezTo>
                  <a:cubicBezTo>
                    <a:pt x="583" y="7641"/>
                    <a:pt x="700" y="7407"/>
                    <a:pt x="700" y="7174"/>
                  </a:cubicBezTo>
                  <a:cubicBezTo>
                    <a:pt x="700" y="7407"/>
                    <a:pt x="788" y="7641"/>
                    <a:pt x="933" y="7815"/>
                  </a:cubicBezTo>
                  <a:cubicBezTo>
                    <a:pt x="1721" y="7815"/>
                    <a:pt x="1721" y="7815"/>
                    <a:pt x="1721" y="7815"/>
                  </a:cubicBezTo>
                  <a:cubicBezTo>
                    <a:pt x="1721" y="7174"/>
                    <a:pt x="1721" y="7174"/>
                    <a:pt x="1721" y="7174"/>
                  </a:cubicBezTo>
                  <a:cubicBezTo>
                    <a:pt x="2742" y="7174"/>
                    <a:pt x="2742" y="7174"/>
                    <a:pt x="2742" y="7174"/>
                  </a:cubicBezTo>
                  <a:cubicBezTo>
                    <a:pt x="2742" y="6620"/>
                    <a:pt x="2304" y="6182"/>
                    <a:pt x="1779" y="6153"/>
                  </a:cubicBezTo>
                  <a:close/>
                  <a:moveTo>
                    <a:pt x="11958" y="6124"/>
                  </a:moveTo>
                  <a:lnTo>
                    <a:pt x="11958" y="6124"/>
                  </a:lnTo>
                  <a:cubicBezTo>
                    <a:pt x="12512" y="6124"/>
                    <a:pt x="12979" y="5686"/>
                    <a:pt x="12979" y="5103"/>
                  </a:cubicBezTo>
                  <a:cubicBezTo>
                    <a:pt x="12979" y="4549"/>
                    <a:pt x="12512" y="4082"/>
                    <a:pt x="11958" y="4082"/>
                  </a:cubicBezTo>
                  <a:cubicBezTo>
                    <a:pt x="11958" y="5103"/>
                    <a:pt x="11958" y="5103"/>
                    <a:pt x="11958" y="5103"/>
                  </a:cubicBezTo>
                  <a:cubicBezTo>
                    <a:pt x="10937" y="5103"/>
                    <a:pt x="10937" y="5103"/>
                    <a:pt x="10937" y="5103"/>
                  </a:cubicBezTo>
                  <a:cubicBezTo>
                    <a:pt x="10937" y="5686"/>
                    <a:pt x="11375" y="6124"/>
                    <a:pt x="11958" y="6124"/>
                  </a:cubicBezTo>
                  <a:close/>
                  <a:moveTo>
                    <a:pt x="14000" y="6124"/>
                  </a:moveTo>
                  <a:lnTo>
                    <a:pt x="14000" y="6124"/>
                  </a:lnTo>
                  <a:cubicBezTo>
                    <a:pt x="14553" y="6124"/>
                    <a:pt x="15020" y="5686"/>
                    <a:pt x="15020" y="5103"/>
                  </a:cubicBezTo>
                  <a:cubicBezTo>
                    <a:pt x="14000" y="5103"/>
                    <a:pt x="14000" y="5103"/>
                    <a:pt x="14000" y="5103"/>
                  </a:cubicBezTo>
                  <a:cubicBezTo>
                    <a:pt x="14000" y="4082"/>
                    <a:pt x="14000" y="4082"/>
                    <a:pt x="14000" y="4082"/>
                  </a:cubicBezTo>
                  <a:cubicBezTo>
                    <a:pt x="13445" y="4082"/>
                    <a:pt x="12979" y="4549"/>
                    <a:pt x="12979" y="5103"/>
                  </a:cubicBezTo>
                  <a:cubicBezTo>
                    <a:pt x="12979" y="5686"/>
                    <a:pt x="13445" y="6124"/>
                    <a:pt x="14000" y="6124"/>
                  </a:cubicBezTo>
                  <a:close/>
                  <a:moveTo>
                    <a:pt x="16041" y="6124"/>
                  </a:moveTo>
                  <a:lnTo>
                    <a:pt x="16041" y="6124"/>
                  </a:lnTo>
                  <a:cubicBezTo>
                    <a:pt x="16041" y="5103"/>
                    <a:pt x="16041" y="5103"/>
                    <a:pt x="16041" y="5103"/>
                  </a:cubicBezTo>
                  <a:cubicBezTo>
                    <a:pt x="17061" y="5103"/>
                    <a:pt x="17061" y="5103"/>
                    <a:pt x="17061" y="5103"/>
                  </a:cubicBezTo>
                  <a:cubicBezTo>
                    <a:pt x="17061" y="4549"/>
                    <a:pt x="16624" y="4082"/>
                    <a:pt x="16041" y="4082"/>
                  </a:cubicBezTo>
                  <a:cubicBezTo>
                    <a:pt x="15486" y="4082"/>
                    <a:pt x="15020" y="4549"/>
                    <a:pt x="15020" y="5103"/>
                  </a:cubicBezTo>
                  <a:cubicBezTo>
                    <a:pt x="15020" y="5686"/>
                    <a:pt x="15486" y="6124"/>
                    <a:pt x="16041" y="6124"/>
                  </a:cubicBezTo>
                  <a:close/>
                  <a:moveTo>
                    <a:pt x="20153" y="6124"/>
                  </a:moveTo>
                  <a:lnTo>
                    <a:pt x="20153" y="6124"/>
                  </a:lnTo>
                  <a:cubicBezTo>
                    <a:pt x="20707" y="6124"/>
                    <a:pt x="21174" y="5686"/>
                    <a:pt x="21174" y="5103"/>
                  </a:cubicBezTo>
                  <a:cubicBezTo>
                    <a:pt x="21174" y="4549"/>
                    <a:pt x="20707" y="4082"/>
                    <a:pt x="20153" y="4082"/>
                  </a:cubicBezTo>
                  <a:cubicBezTo>
                    <a:pt x="20153" y="5103"/>
                    <a:pt x="20153" y="5103"/>
                    <a:pt x="20153" y="5103"/>
                  </a:cubicBezTo>
                  <a:cubicBezTo>
                    <a:pt x="19132" y="5103"/>
                    <a:pt x="19132" y="5103"/>
                    <a:pt x="19132" y="5103"/>
                  </a:cubicBezTo>
                  <a:cubicBezTo>
                    <a:pt x="19132" y="5686"/>
                    <a:pt x="19569" y="6124"/>
                    <a:pt x="20153" y="6124"/>
                  </a:cubicBezTo>
                  <a:close/>
                </a:path>
              </a:pathLst>
            </a:custGeom>
            <a:solidFill>
              <a:srgbClr val="961825"/>
            </a:solidFill>
            <a:ln>
              <a:noFill/>
            </a:ln>
            <a:effectLst/>
          </p:spPr>
          <p:txBody>
            <a:bodyPr wrap="none" anchor="ctr"/>
            <a:lstStyle/>
            <a:p>
              <a:endParaRPr lang="en-US" dirty="0">
                <a:latin typeface="CiscoSansTT Light" panose="020B0503020201020303" pitchFamily="34" charset="0"/>
              </a:endParaRPr>
            </a:p>
          </p:txBody>
        </p:sp>
      </p:grpSp>
      <p:sp>
        <p:nvSpPr>
          <p:cNvPr id="45" name="Title 7"/>
          <p:cNvSpPr>
            <a:spLocks noGrp="1"/>
          </p:cNvSpPr>
          <p:nvPr>
            <p:ph type="title" hasCustomPrompt="1"/>
          </p:nvPr>
        </p:nvSpPr>
        <p:spPr bwMode="black">
          <a:xfrm>
            <a:off x="443997" y="192024"/>
            <a:ext cx="8257032" cy="731520"/>
          </a:xfrm>
        </p:spPr>
        <p:txBody>
          <a:bodyPr anchor="b" anchorCtr="0"/>
          <a:lstStyle>
            <a:lvl1pPr marL="0" indent="0" algn="l" defTabSz="684213" rtl="0" eaLnBrk="1" fontAlgn="base" latinLnBrk="0" hangingPunct="1">
              <a:lnSpc>
                <a:spcPct val="90000"/>
              </a:lnSpc>
              <a:spcBef>
                <a:spcPct val="0"/>
              </a:spcBef>
              <a:spcAft>
                <a:spcPct val="0"/>
              </a:spcAft>
              <a:buFont typeface="Arial" panose="020B0604020202020204" pitchFamily="34" charset="0"/>
              <a:buNone/>
              <a:defRPr lang="en-US" sz="3200" b="0" i="0" u="none" kern="1200" spc="0" baseline="0" dirty="0">
                <a:solidFill>
                  <a:schemeClr val="bg1"/>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Demo</a:t>
            </a:r>
          </a:p>
        </p:txBody>
      </p:sp>
      <p:sp>
        <p:nvSpPr>
          <p:cNvPr id="46" name="Freeform 1">
            <a:extLst>
              <a:ext uri="{FF2B5EF4-FFF2-40B4-BE49-F238E27FC236}">
                <a16:creationId xmlns:a16="http://schemas.microsoft.com/office/drawing/2014/main" id="{0FE57CC4-F070-4281-B24B-61274A10490F}"/>
              </a:ext>
            </a:extLst>
          </p:cNvPr>
          <p:cNvSpPr>
            <a:spLocks noChangeAspect="1" noChangeArrowheads="1"/>
          </p:cNvSpPr>
          <p:nvPr userDrawn="1"/>
        </p:nvSpPr>
        <p:spPr bwMode="white">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Tree>
    <p:extLst>
      <p:ext uri="{BB962C8B-B14F-4D97-AF65-F5344CB8AC3E}">
        <p14:creationId xmlns:p14="http://schemas.microsoft.com/office/powerpoint/2010/main" val="3729708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gue Demo 2">
    <p:bg>
      <p:bgPr>
        <a:solidFill>
          <a:srgbClr val="275D38"/>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1F1D7314-F89D-4B86-9166-E30C9D598753}"/>
              </a:ext>
            </a:extLst>
          </p:cNvPr>
          <p:cNvSpPr/>
          <p:nvPr userDrawn="1"/>
        </p:nvSpPr>
        <p:spPr>
          <a:xfrm>
            <a:off x="0" y="0"/>
            <a:ext cx="9144000" cy="51435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itle 7"/>
          <p:cNvSpPr>
            <a:spLocks noGrp="1"/>
          </p:cNvSpPr>
          <p:nvPr>
            <p:ph type="title" hasCustomPrompt="1"/>
          </p:nvPr>
        </p:nvSpPr>
        <p:spPr bwMode="white">
          <a:xfrm>
            <a:off x="443997" y="192024"/>
            <a:ext cx="8257032" cy="731520"/>
          </a:xfrm>
        </p:spPr>
        <p:txBody>
          <a:bodyPr anchor="b" anchorCtr="0"/>
          <a:lstStyle>
            <a:lvl1pPr marL="0" indent="0" algn="l" defTabSz="684213" rtl="0" eaLnBrk="1" fontAlgn="base" latinLnBrk="0" hangingPunct="1">
              <a:lnSpc>
                <a:spcPct val="90000"/>
              </a:lnSpc>
              <a:spcBef>
                <a:spcPct val="0"/>
              </a:spcBef>
              <a:spcAft>
                <a:spcPct val="0"/>
              </a:spcAft>
              <a:buFont typeface="Arial" panose="020B0604020202020204" pitchFamily="34" charset="0"/>
              <a:buNone/>
              <a:defRPr lang="en-US" sz="3200" b="0" i="0" u="none" kern="1200" spc="0" baseline="0" dirty="0">
                <a:solidFill>
                  <a:schemeClr val="bg2"/>
                </a:solidFill>
                <a:latin typeface="CiscoSansTT Light" panose="020B0503020201020303" pitchFamily="34" charset="0"/>
                <a:ea typeface="CiscoSansTT Light" panose="020B0503020201020303" pitchFamily="34" charset="0"/>
                <a:cs typeface="CiscoSansTT Light" panose="020B0503020201020303" pitchFamily="34" charset="0"/>
              </a:defRPr>
            </a:lvl1pPr>
          </a:lstStyle>
          <a:p>
            <a:r>
              <a:rPr lang="en-US" dirty="0"/>
              <a:t>Demo</a:t>
            </a:r>
          </a:p>
        </p:txBody>
      </p:sp>
      <p:grpSp>
        <p:nvGrpSpPr>
          <p:cNvPr id="2" name="Group 1">
            <a:extLst>
              <a:ext uri="{FF2B5EF4-FFF2-40B4-BE49-F238E27FC236}">
                <a16:creationId xmlns:a16="http://schemas.microsoft.com/office/drawing/2014/main" id="{8D391776-6D77-4220-8274-28AC10D4C7C1}"/>
              </a:ext>
            </a:extLst>
          </p:cNvPr>
          <p:cNvGrpSpPr>
            <a:grpSpLocks noChangeAspect="1"/>
          </p:cNvGrpSpPr>
          <p:nvPr userDrawn="1"/>
        </p:nvGrpSpPr>
        <p:grpSpPr>
          <a:xfrm>
            <a:off x="0" y="2583180"/>
            <a:ext cx="9144000" cy="2560320"/>
            <a:chOff x="0" y="2583180"/>
            <a:chExt cx="9144000" cy="2560320"/>
          </a:xfrm>
        </p:grpSpPr>
        <p:sp>
          <p:nvSpPr>
            <p:cNvPr id="6" name="Rectangle 5">
              <a:extLst>
                <a:ext uri="{FF2B5EF4-FFF2-40B4-BE49-F238E27FC236}">
                  <a16:creationId xmlns:a16="http://schemas.microsoft.com/office/drawing/2014/main" id="{710503FB-A0E8-413A-979C-4A18C0817F2C}"/>
                </a:ext>
              </a:extLst>
            </p:cNvPr>
            <p:cNvSpPr/>
            <p:nvPr userDrawn="1"/>
          </p:nvSpPr>
          <p:spPr>
            <a:xfrm>
              <a:off x="0" y="2583180"/>
              <a:ext cx="9144000" cy="2560320"/>
            </a:xfrm>
            <a:prstGeom prst="rect">
              <a:avLst/>
            </a:prstGeom>
            <a:solidFill>
              <a:srgbClr val="275D3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1">
              <a:extLst>
                <a:ext uri="{FF2B5EF4-FFF2-40B4-BE49-F238E27FC236}">
                  <a16:creationId xmlns:a16="http://schemas.microsoft.com/office/drawing/2014/main" id="{B39A01F4-EAB1-45E2-85FC-7C0ACD7F2E75}"/>
                </a:ext>
              </a:extLst>
            </p:cNvPr>
            <p:cNvSpPr>
              <a:spLocks noChangeAspect="1" noChangeArrowheads="1"/>
            </p:cNvSpPr>
            <p:nvPr userDrawn="1"/>
          </p:nvSpPr>
          <p:spPr bwMode="auto">
            <a:xfrm>
              <a:off x="4572" y="2755035"/>
              <a:ext cx="9134856" cy="2379552"/>
            </a:xfrm>
            <a:custGeom>
              <a:avLst/>
              <a:gdLst>
                <a:gd name="T0" fmla="*/ 291 w 20279"/>
                <a:gd name="T1" fmla="*/ 1191 h 5284"/>
                <a:gd name="T2" fmla="*/ 703 w 20279"/>
                <a:gd name="T3" fmla="*/ 291 h 5284"/>
                <a:gd name="T4" fmla="*/ 993 w 20279"/>
                <a:gd name="T5" fmla="*/ 2932 h 5284"/>
                <a:gd name="T6" fmla="*/ 1284 w 20279"/>
                <a:gd name="T7" fmla="*/ 4992 h 5284"/>
                <a:gd name="T8" fmla="*/ 1696 w 20279"/>
                <a:gd name="T9" fmla="*/ 3525 h 5284"/>
                <a:gd name="T10" fmla="*/ 2401 w 20279"/>
                <a:gd name="T11" fmla="*/ 0 h 5284"/>
                <a:gd name="T12" fmla="*/ 2111 w 20279"/>
                <a:gd name="T13" fmla="*/ 2642 h 5284"/>
                <a:gd name="T14" fmla="*/ 2401 w 20279"/>
                <a:gd name="T15" fmla="*/ 5283 h 5284"/>
                <a:gd name="T16" fmla="*/ 3395 w 20279"/>
                <a:gd name="T17" fmla="*/ 3816 h 5284"/>
                <a:gd name="T18" fmla="*/ 3104 w 20279"/>
                <a:gd name="T19" fmla="*/ 1191 h 5284"/>
                <a:gd name="T20" fmla="*/ 3807 w 20279"/>
                <a:gd name="T21" fmla="*/ 2351 h 5284"/>
                <a:gd name="T22" fmla="*/ 3516 w 20279"/>
                <a:gd name="T23" fmla="*/ 4992 h 5284"/>
                <a:gd name="T24" fmla="*/ 4510 w 20279"/>
                <a:gd name="T25" fmla="*/ 4106 h 5284"/>
                <a:gd name="T26" fmla="*/ 4800 w 20279"/>
                <a:gd name="T27" fmla="*/ 1482 h 5284"/>
                <a:gd name="T28" fmla="*/ 5212 w 20279"/>
                <a:gd name="T29" fmla="*/ 0 h 5284"/>
                <a:gd name="T30" fmla="*/ 5212 w 20279"/>
                <a:gd name="T31" fmla="*/ 4702 h 5284"/>
                <a:gd name="T32" fmla="*/ 5627 w 20279"/>
                <a:gd name="T33" fmla="*/ 3816 h 5284"/>
                <a:gd name="T34" fmla="*/ 5918 w 20279"/>
                <a:gd name="T35" fmla="*/ 1772 h 5284"/>
                <a:gd name="T36" fmla="*/ 6925 w 20279"/>
                <a:gd name="T37" fmla="*/ 291 h 5284"/>
                <a:gd name="T38" fmla="*/ 6635 w 20279"/>
                <a:gd name="T39" fmla="*/ 2351 h 5284"/>
                <a:gd name="T40" fmla="*/ 7337 w 20279"/>
                <a:gd name="T41" fmla="*/ 3525 h 5284"/>
                <a:gd name="T42" fmla="*/ 7047 w 20279"/>
                <a:gd name="T43" fmla="*/ 1482 h 5284"/>
                <a:gd name="T44" fmla="*/ 8040 w 20279"/>
                <a:gd name="T45" fmla="*/ 581 h 5284"/>
                <a:gd name="T46" fmla="*/ 8331 w 20279"/>
                <a:gd name="T47" fmla="*/ 2642 h 5284"/>
                <a:gd name="T48" fmla="*/ 8040 w 20279"/>
                <a:gd name="T49" fmla="*/ 4702 h 5284"/>
                <a:gd name="T50" fmla="*/ 8743 w 20279"/>
                <a:gd name="T51" fmla="*/ 1191 h 5284"/>
                <a:gd name="T52" fmla="*/ 9155 w 20279"/>
                <a:gd name="T53" fmla="*/ 291 h 5284"/>
                <a:gd name="T54" fmla="*/ 9445 w 20279"/>
                <a:gd name="T55" fmla="*/ 2932 h 5284"/>
                <a:gd name="T56" fmla="*/ 9736 w 20279"/>
                <a:gd name="T57" fmla="*/ 4992 h 5284"/>
                <a:gd name="T58" fmla="*/ 10150 w 20279"/>
                <a:gd name="T59" fmla="*/ 3525 h 5284"/>
                <a:gd name="T60" fmla="*/ 10852 w 20279"/>
                <a:gd name="T61" fmla="*/ 0 h 5284"/>
                <a:gd name="T62" fmla="*/ 10562 w 20279"/>
                <a:gd name="T63" fmla="*/ 2642 h 5284"/>
                <a:gd name="T64" fmla="*/ 10852 w 20279"/>
                <a:gd name="T65" fmla="*/ 5283 h 5284"/>
                <a:gd name="T66" fmla="*/ 11846 w 20279"/>
                <a:gd name="T67" fmla="*/ 3816 h 5284"/>
                <a:gd name="T68" fmla="*/ 11555 w 20279"/>
                <a:gd name="T69" fmla="*/ 1191 h 5284"/>
                <a:gd name="T70" fmla="*/ 12258 w 20279"/>
                <a:gd name="T71" fmla="*/ 2351 h 5284"/>
                <a:gd name="T72" fmla="*/ 11967 w 20279"/>
                <a:gd name="T73" fmla="*/ 4992 h 5284"/>
                <a:gd name="T74" fmla="*/ 12961 w 20279"/>
                <a:gd name="T75" fmla="*/ 4106 h 5284"/>
                <a:gd name="T76" fmla="*/ 13251 w 20279"/>
                <a:gd name="T77" fmla="*/ 1482 h 5284"/>
                <a:gd name="T78" fmla="*/ 13658 w 20279"/>
                <a:gd name="T79" fmla="*/ 0 h 5284"/>
                <a:gd name="T80" fmla="*/ 13658 w 20279"/>
                <a:gd name="T81" fmla="*/ 4702 h 5284"/>
                <a:gd name="T82" fmla="*/ 14070 w 20279"/>
                <a:gd name="T83" fmla="*/ 3816 h 5284"/>
                <a:gd name="T84" fmla="*/ 14360 w 20279"/>
                <a:gd name="T85" fmla="*/ 1772 h 5284"/>
                <a:gd name="T86" fmla="*/ 15356 w 20279"/>
                <a:gd name="T87" fmla="*/ 291 h 5284"/>
                <a:gd name="T88" fmla="*/ 15066 w 20279"/>
                <a:gd name="T89" fmla="*/ 2351 h 5284"/>
                <a:gd name="T90" fmla="*/ 15768 w 20279"/>
                <a:gd name="T91" fmla="*/ 3525 h 5284"/>
                <a:gd name="T92" fmla="*/ 15478 w 20279"/>
                <a:gd name="T93" fmla="*/ 1482 h 5284"/>
                <a:gd name="T94" fmla="*/ 16471 w 20279"/>
                <a:gd name="T95" fmla="*/ 581 h 5284"/>
                <a:gd name="T96" fmla="*/ 16762 w 20279"/>
                <a:gd name="T97" fmla="*/ 2642 h 5284"/>
                <a:gd name="T98" fmla="*/ 16471 w 20279"/>
                <a:gd name="T99" fmla="*/ 4702 h 5284"/>
                <a:gd name="T100" fmla="*/ 17174 w 20279"/>
                <a:gd name="T101" fmla="*/ 1191 h 5284"/>
                <a:gd name="T102" fmla="*/ 17586 w 20279"/>
                <a:gd name="T103" fmla="*/ 291 h 5284"/>
                <a:gd name="T104" fmla="*/ 17877 w 20279"/>
                <a:gd name="T105" fmla="*/ 2932 h 5284"/>
                <a:gd name="T106" fmla="*/ 18167 w 20279"/>
                <a:gd name="T107" fmla="*/ 4992 h 5284"/>
                <a:gd name="T108" fmla="*/ 18582 w 20279"/>
                <a:gd name="T109" fmla="*/ 3525 h 5284"/>
                <a:gd name="T110" fmla="*/ 19285 w 20279"/>
                <a:gd name="T111" fmla="*/ 0 h 5284"/>
                <a:gd name="T112" fmla="*/ 18994 w 20279"/>
                <a:gd name="T113" fmla="*/ 2642 h 5284"/>
                <a:gd name="T114" fmla="*/ 19285 w 20279"/>
                <a:gd name="T115" fmla="*/ 5283 h 5284"/>
                <a:gd name="T116" fmla="*/ 20278 w 20279"/>
                <a:gd name="T117" fmla="*/ 3816 h 5284"/>
                <a:gd name="T118" fmla="*/ 19987 w 20279"/>
                <a:gd name="T119" fmla="*/ 1191 h 5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79" h="5284">
                  <a:moveTo>
                    <a:pt x="581" y="3816"/>
                  </a:moveTo>
                  <a:cubicBezTo>
                    <a:pt x="581" y="3976"/>
                    <a:pt x="451" y="4106"/>
                    <a:pt x="291" y="4106"/>
                  </a:cubicBezTo>
                  <a:cubicBezTo>
                    <a:pt x="130" y="4106"/>
                    <a:pt x="0" y="3977"/>
                    <a:pt x="0" y="3816"/>
                  </a:cubicBezTo>
                  <a:cubicBezTo>
                    <a:pt x="0" y="3656"/>
                    <a:pt x="130" y="3525"/>
                    <a:pt x="291" y="3525"/>
                  </a:cubicBezTo>
                  <a:cubicBezTo>
                    <a:pt x="451" y="3525"/>
                    <a:pt x="581" y="3655"/>
                    <a:pt x="581" y="3816"/>
                  </a:cubicBezTo>
                  <a:close/>
                  <a:moveTo>
                    <a:pt x="291" y="1191"/>
                  </a:moveTo>
                  <a:cubicBezTo>
                    <a:pt x="130" y="1191"/>
                    <a:pt x="0" y="1321"/>
                    <a:pt x="0" y="1482"/>
                  </a:cubicBezTo>
                  <a:cubicBezTo>
                    <a:pt x="0" y="1643"/>
                    <a:pt x="130" y="1772"/>
                    <a:pt x="291" y="1772"/>
                  </a:cubicBezTo>
                  <a:cubicBezTo>
                    <a:pt x="451" y="1772"/>
                    <a:pt x="581" y="1643"/>
                    <a:pt x="581" y="1482"/>
                  </a:cubicBezTo>
                  <a:cubicBezTo>
                    <a:pt x="581" y="1321"/>
                    <a:pt x="451" y="1191"/>
                    <a:pt x="291" y="1191"/>
                  </a:cubicBezTo>
                  <a:close/>
                  <a:moveTo>
                    <a:pt x="993" y="0"/>
                  </a:moveTo>
                  <a:cubicBezTo>
                    <a:pt x="832" y="0"/>
                    <a:pt x="703" y="130"/>
                    <a:pt x="703" y="291"/>
                  </a:cubicBezTo>
                  <a:cubicBezTo>
                    <a:pt x="703" y="452"/>
                    <a:pt x="832" y="581"/>
                    <a:pt x="993" y="581"/>
                  </a:cubicBezTo>
                  <a:cubicBezTo>
                    <a:pt x="1154" y="581"/>
                    <a:pt x="1284" y="452"/>
                    <a:pt x="1284" y="291"/>
                  </a:cubicBezTo>
                  <a:cubicBezTo>
                    <a:pt x="1284" y="130"/>
                    <a:pt x="1154" y="0"/>
                    <a:pt x="993" y="0"/>
                  </a:cubicBezTo>
                  <a:close/>
                  <a:moveTo>
                    <a:pt x="993" y="2351"/>
                  </a:moveTo>
                  <a:cubicBezTo>
                    <a:pt x="832" y="2351"/>
                    <a:pt x="703" y="2482"/>
                    <a:pt x="703" y="2642"/>
                  </a:cubicBezTo>
                  <a:cubicBezTo>
                    <a:pt x="703" y="2803"/>
                    <a:pt x="832" y="2932"/>
                    <a:pt x="993" y="2932"/>
                  </a:cubicBezTo>
                  <a:cubicBezTo>
                    <a:pt x="1154" y="2932"/>
                    <a:pt x="1284" y="2802"/>
                    <a:pt x="1284" y="2642"/>
                  </a:cubicBezTo>
                  <a:cubicBezTo>
                    <a:pt x="1284" y="2481"/>
                    <a:pt x="1154" y="2351"/>
                    <a:pt x="993" y="2351"/>
                  </a:cubicBezTo>
                  <a:close/>
                  <a:moveTo>
                    <a:pt x="993" y="4702"/>
                  </a:moveTo>
                  <a:cubicBezTo>
                    <a:pt x="832" y="4702"/>
                    <a:pt x="703" y="4831"/>
                    <a:pt x="703" y="4992"/>
                  </a:cubicBezTo>
                  <a:cubicBezTo>
                    <a:pt x="703" y="5153"/>
                    <a:pt x="832" y="5283"/>
                    <a:pt x="993" y="5283"/>
                  </a:cubicBezTo>
                  <a:cubicBezTo>
                    <a:pt x="1154" y="5283"/>
                    <a:pt x="1284" y="5153"/>
                    <a:pt x="1284" y="4992"/>
                  </a:cubicBezTo>
                  <a:cubicBezTo>
                    <a:pt x="1284" y="4831"/>
                    <a:pt x="1154" y="4702"/>
                    <a:pt x="993" y="4702"/>
                  </a:cubicBezTo>
                  <a:close/>
                  <a:moveTo>
                    <a:pt x="1696" y="3525"/>
                  </a:moveTo>
                  <a:cubicBezTo>
                    <a:pt x="1535" y="3525"/>
                    <a:pt x="1405" y="3656"/>
                    <a:pt x="1405" y="3816"/>
                  </a:cubicBezTo>
                  <a:cubicBezTo>
                    <a:pt x="1405" y="3977"/>
                    <a:pt x="1535" y="4106"/>
                    <a:pt x="1696" y="4106"/>
                  </a:cubicBezTo>
                  <a:cubicBezTo>
                    <a:pt x="1857" y="4106"/>
                    <a:pt x="1987" y="3977"/>
                    <a:pt x="1987" y="3816"/>
                  </a:cubicBezTo>
                  <a:cubicBezTo>
                    <a:pt x="1987" y="3656"/>
                    <a:pt x="1857" y="3525"/>
                    <a:pt x="1696" y="3525"/>
                  </a:cubicBezTo>
                  <a:close/>
                  <a:moveTo>
                    <a:pt x="1696" y="1191"/>
                  </a:moveTo>
                  <a:cubicBezTo>
                    <a:pt x="1535" y="1191"/>
                    <a:pt x="1405" y="1321"/>
                    <a:pt x="1405" y="1482"/>
                  </a:cubicBezTo>
                  <a:cubicBezTo>
                    <a:pt x="1405" y="1643"/>
                    <a:pt x="1535" y="1772"/>
                    <a:pt x="1696" y="1772"/>
                  </a:cubicBezTo>
                  <a:cubicBezTo>
                    <a:pt x="1857" y="1772"/>
                    <a:pt x="1987" y="1643"/>
                    <a:pt x="1987" y="1482"/>
                  </a:cubicBezTo>
                  <a:cubicBezTo>
                    <a:pt x="1987" y="1321"/>
                    <a:pt x="1857" y="1191"/>
                    <a:pt x="1696" y="1191"/>
                  </a:cubicBezTo>
                  <a:close/>
                  <a:moveTo>
                    <a:pt x="2401" y="0"/>
                  </a:moveTo>
                  <a:cubicBezTo>
                    <a:pt x="2241" y="0"/>
                    <a:pt x="2111" y="130"/>
                    <a:pt x="2111" y="291"/>
                  </a:cubicBezTo>
                  <a:cubicBezTo>
                    <a:pt x="2111" y="452"/>
                    <a:pt x="2240" y="581"/>
                    <a:pt x="2401" y="581"/>
                  </a:cubicBezTo>
                  <a:cubicBezTo>
                    <a:pt x="2561" y="581"/>
                    <a:pt x="2689" y="452"/>
                    <a:pt x="2689" y="291"/>
                  </a:cubicBezTo>
                  <a:cubicBezTo>
                    <a:pt x="2689" y="130"/>
                    <a:pt x="2559" y="0"/>
                    <a:pt x="2401" y="0"/>
                  </a:cubicBezTo>
                  <a:close/>
                  <a:moveTo>
                    <a:pt x="2401" y="2351"/>
                  </a:moveTo>
                  <a:cubicBezTo>
                    <a:pt x="2241" y="2351"/>
                    <a:pt x="2111" y="2482"/>
                    <a:pt x="2111" y="2642"/>
                  </a:cubicBezTo>
                  <a:cubicBezTo>
                    <a:pt x="2111" y="2803"/>
                    <a:pt x="2240" y="2932"/>
                    <a:pt x="2401" y="2932"/>
                  </a:cubicBezTo>
                  <a:cubicBezTo>
                    <a:pt x="2561" y="2932"/>
                    <a:pt x="2689" y="2802"/>
                    <a:pt x="2689" y="2642"/>
                  </a:cubicBezTo>
                  <a:cubicBezTo>
                    <a:pt x="2689" y="2481"/>
                    <a:pt x="2559" y="2351"/>
                    <a:pt x="2401" y="2351"/>
                  </a:cubicBezTo>
                  <a:close/>
                  <a:moveTo>
                    <a:pt x="2401" y="4702"/>
                  </a:moveTo>
                  <a:cubicBezTo>
                    <a:pt x="2241" y="4702"/>
                    <a:pt x="2111" y="4831"/>
                    <a:pt x="2111" y="4992"/>
                  </a:cubicBezTo>
                  <a:cubicBezTo>
                    <a:pt x="2111" y="5153"/>
                    <a:pt x="2240" y="5283"/>
                    <a:pt x="2401" y="5283"/>
                  </a:cubicBezTo>
                  <a:cubicBezTo>
                    <a:pt x="2561" y="5283"/>
                    <a:pt x="2689" y="5150"/>
                    <a:pt x="2689" y="4990"/>
                  </a:cubicBezTo>
                  <a:cubicBezTo>
                    <a:pt x="2689" y="4831"/>
                    <a:pt x="2559" y="4702"/>
                    <a:pt x="2401" y="4702"/>
                  </a:cubicBezTo>
                  <a:close/>
                  <a:moveTo>
                    <a:pt x="3104" y="3525"/>
                  </a:moveTo>
                  <a:cubicBezTo>
                    <a:pt x="2943" y="3525"/>
                    <a:pt x="2813" y="3656"/>
                    <a:pt x="2813" y="3816"/>
                  </a:cubicBezTo>
                  <a:cubicBezTo>
                    <a:pt x="2813" y="3977"/>
                    <a:pt x="2943" y="4106"/>
                    <a:pt x="3104" y="4106"/>
                  </a:cubicBezTo>
                  <a:cubicBezTo>
                    <a:pt x="3265" y="4106"/>
                    <a:pt x="3395" y="3976"/>
                    <a:pt x="3395" y="3816"/>
                  </a:cubicBezTo>
                  <a:cubicBezTo>
                    <a:pt x="3392" y="3655"/>
                    <a:pt x="3262" y="3525"/>
                    <a:pt x="3104" y="3525"/>
                  </a:cubicBezTo>
                  <a:close/>
                  <a:moveTo>
                    <a:pt x="3104" y="1191"/>
                  </a:moveTo>
                  <a:cubicBezTo>
                    <a:pt x="2943" y="1191"/>
                    <a:pt x="2813" y="1321"/>
                    <a:pt x="2813" y="1482"/>
                  </a:cubicBezTo>
                  <a:cubicBezTo>
                    <a:pt x="2813" y="1643"/>
                    <a:pt x="2943" y="1772"/>
                    <a:pt x="3104" y="1772"/>
                  </a:cubicBezTo>
                  <a:cubicBezTo>
                    <a:pt x="3265" y="1772"/>
                    <a:pt x="3395" y="1643"/>
                    <a:pt x="3395" y="1482"/>
                  </a:cubicBezTo>
                  <a:cubicBezTo>
                    <a:pt x="3392" y="1321"/>
                    <a:pt x="3262" y="1191"/>
                    <a:pt x="3104" y="1191"/>
                  </a:cubicBezTo>
                  <a:close/>
                  <a:moveTo>
                    <a:pt x="3807" y="0"/>
                  </a:moveTo>
                  <a:cubicBezTo>
                    <a:pt x="3646" y="0"/>
                    <a:pt x="3516" y="130"/>
                    <a:pt x="3516" y="291"/>
                  </a:cubicBezTo>
                  <a:cubicBezTo>
                    <a:pt x="3516" y="452"/>
                    <a:pt x="3646" y="581"/>
                    <a:pt x="3807" y="581"/>
                  </a:cubicBezTo>
                  <a:cubicBezTo>
                    <a:pt x="3968" y="581"/>
                    <a:pt x="4097" y="452"/>
                    <a:pt x="4097" y="291"/>
                  </a:cubicBezTo>
                  <a:cubicBezTo>
                    <a:pt x="4097" y="130"/>
                    <a:pt x="3968" y="0"/>
                    <a:pt x="3807" y="0"/>
                  </a:cubicBezTo>
                  <a:close/>
                  <a:moveTo>
                    <a:pt x="3807" y="2351"/>
                  </a:moveTo>
                  <a:cubicBezTo>
                    <a:pt x="3646" y="2351"/>
                    <a:pt x="3516" y="2482"/>
                    <a:pt x="3516" y="2642"/>
                  </a:cubicBezTo>
                  <a:cubicBezTo>
                    <a:pt x="3516" y="2803"/>
                    <a:pt x="3646" y="2932"/>
                    <a:pt x="3807" y="2932"/>
                  </a:cubicBezTo>
                  <a:cubicBezTo>
                    <a:pt x="3968" y="2932"/>
                    <a:pt x="4097" y="2802"/>
                    <a:pt x="4097" y="2642"/>
                  </a:cubicBezTo>
                  <a:cubicBezTo>
                    <a:pt x="4097" y="2481"/>
                    <a:pt x="3968" y="2351"/>
                    <a:pt x="3807" y="2351"/>
                  </a:cubicBezTo>
                  <a:close/>
                  <a:moveTo>
                    <a:pt x="3807" y="4702"/>
                  </a:moveTo>
                  <a:cubicBezTo>
                    <a:pt x="3646" y="4702"/>
                    <a:pt x="3516" y="4831"/>
                    <a:pt x="3516" y="4992"/>
                  </a:cubicBezTo>
                  <a:cubicBezTo>
                    <a:pt x="3516" y="5153"/>
                    <a:pt x="3646" y="5283"/>
                    <a:pt x="3807" y="5283"/>
                  </a:cubicBezTo>
                  <a:cubicBezTo>
                    <a:pt x="3968" y="5283"/>
                    <a:pt x="4097" y="5153"/>
                    <a:pt x="4097" y="4992"/>
                  </a:cubicBezTo>
                  <a:cubicBezTo>
                    <a:pt x="4097" y="4831"/>
                    <a:pt x="3968" y="4702"/>
                    <a:pt x="3807" y="4702"/>
                  </a:cubicBezTo>
                  <a:close/>
                  <a:moveTo>
                    <a:pt x="4510" y="3525"/>
                  </a:moveTo>
                  <a:cubicBezTo>
                    <a:pt x="4349" y="3525"/>
                    <a:pt x="4219" y="3656"/>
                    <a:pt x="4219" y="3816"/>
                  </a:cubicBezTo>
                  <a:cubicBezTo>
                    <a:pt x="4219" y="3977"/>
                    <a:pt x="4349" y="4106"/>
                    <a:pt x="4510" y="4106"/>
                  </a:cubicBezTo>
                  <a:cubicBezTo>
                    <a:pt x="4670" y="4106"/>
                    <a:pt x="4800" y="3977"/>
                    <a:pt x="4800" y="3816"/>
                  </a:cubicBezTo>
                  <a:cubicBezTo>
                    <a:pt x="4800" y="3656"/>
                    <a:pt x="4670" y="3525"/>
                    <a:pt x="4510" y="3525"/>
                  </a:cubicBezTo>
                  <a:close/>
                  <a:moveTo>
                    <a:pt x="4510" y="1191"/>
                  </a:moveTo>
                  <a:cubicBezTo>
                    <a:pt x="4349" y="1191"/>
                    <a:pt x="4219" y="1321"/>
                    <a:pt x="4219" y="1482"/>
                  </a:cubicBezTo>
                  <a:cubicBezTo>
                    <a:pt x="4219" y="1643"/>
                    <a:pt x="4349" y="1772"/>
                    <a:pt x="4510" y="1772"/>
                  </a:cubicBezTo>
                  <a:cubicBezTo>
                    <a:pt x="4670" y="1772"/>
                    <a:pt x="4800" y="1643"/>
                    <a:pt x="4800" y="1482"/>
                  </a:cubicBezTo>
                  <a:cubicBezTo>
                    <a:pt x="4800" y="1321"/>
                    <a:pt x="4670" y="1191"/>
                    <a:pt x="4510" y="1191"/>
                  </a:cubicBezTo>
                  <a:close/>
                  <a:moveTo>
                    <a:pt x="5212" y="0"/>
                  </a:moveTo>
                  <a:cubicBezTo>
                    <a:pt x="5051" y="0"/>
                    <a:pt x="4922" y="130"/>
                    <a:pt x="4922" y="291"/>
                  </a:cubicBezTo>
                  <a:cubicBezTo>
                    <a:pt x="4922" y="452"/>
                    <a:pt x="5051" y="581"/>
                    <a:pt x="5212" y="581"/>
                  </a:cubicBezTo>
                  <a:cubicBezTo>
                    <a:pt x="5373" y="581"/>
                    <a:pt x="5503" y="452"/>
                    <a:pt x="5503" y="291"/>
                  </a:cubicBezTo>
                  <a:cubicBezTo>
                    <a:pt x="5503" y="130"/>
                    <a:pt x="5373" y="0"/>
                    <a:pt x="5212" y="0"/>
                  </a:cubicBezTo>
                  <a:close/>
                  <a:moveTo>
                    <a:pt x="5212" y="2351"/>
                  </a:moveTo>
                  <a:cubicBezTo>
                    <a:pt x="5051" y="2351"/>
                    <a:pt x="4922" y="2482"/>
                    <a:pt x="4922" y="2642"/>
                  </a:cubicBezTo>
                  <a:cubicBezTo>
                    <a:pt x="4922" y="2803"/>
                    <a:pt x="5051" y="2932"/>
                    <a:pt x="5212" y="2932"/>
                  </a:cubicBezTo>
                  <a:cubicBezTo>
                    <a:pt x="5373" y="2932"/>
                    <a:pt x="5503" y="2802"/>
                    <a:pt x="5503" y="2642"/>
                  </a:cubicBezTo>
                  <a:cubicBezTo>
                    <a:pt x="5503" y="2481"/>
                    <a:pt x="5373" y="2351"/>
                    <a:pt x="5212" y="2351"/>
                  </a:cubicBezTo>
                  <a:close/>
                  <a:moveTo>
                    <a:pt x="5212" y="4702"/>
                  </a:moveTo>
                  <a:cubicBezTo>
                    <a:pt x="5051" y="4702"/>
                    <a:pt x="4922" y="4831"/>
                    <a:pt x="4922" y="4992"/>
                  </a:cubicBezTo>
                  <a:cubicBezTo>
                    <a:pt x="4922" y="5153"/>
                    <a:pt x="5051" y="5283"/>
                    <a:pt x="5212" y="5283"/>
                  </a:cubicBezTo>
                  <a:cubicBezTo>
                    <a:pt x="5373" y="5283"/>
                    <a:pt x="5503" y="5153"/>
                    <a:pt x="5503" y="4992"/>
                  </a:cubicBezTo>
                  <a:cubicBezTo>
                    <a:pt x="5503" y="4831"/>
                    <a:pt x="5373" y="4702"/>
                    <a:pt x="5212" y="4702"/>
                  </a:cubicBezTo>
                  <a:close/>
                  <a:moveTo>
                    <a:pt x="5918" y="3525"/>
                  </a:moveTo>
                  <a:cubicBezTo>
                    <a:pt x="5757" y="3525"/>
                    <a:pt x="5627" y="3656"/>
                    <a:pt x="5627" y="3816"/>
                  </a:cubicBezTo>
                  <a:cubicBezTo>
                    <a:pt x="5627" y="3977"/>
                    <a:pt x="5757" y="4106"/>
                    <a:pt x="5918" y="4106"/>
                  </a:cubicBezTo>
                  <a:cubicBezTo>
                    <a:pt x="6079" y="4106"/>
                    <a:pt x="6208" y="3976"/>
                    <a:pt x="6208" y="3816"/>
                  </a:cubicBezTo>
                  <a:cubicBezTo>
                    <a:pt x="6206" y="3655"/>
                    <a:pt x="6076" y="3525"/>
                    <a:pt x="5918" y="3525"/>
                  </a:cubicBezTo>
                  <a:close/>
                  <a:moveTo>
                    <a:pt x="5918" y="1191"/>
                  </a:moveTo>
                  <a:cubicBezTo>
                    <a:pt x="5757" y="1191"/>
                    <a:pt x="5627" y="1321"/>
                    <a:pt x="5627" y="1482"/>
                  </a:cubicBezTo>
                  <a:cubicBezTo>
                    <a:pt x="5627" y="1643"/>
                    <a:pt x="5757" y="1772"/>
                    <a:pt x="5918" y="1772"/>
                  </a:cubicBezTo>
                  <a:cubicBezTo>
                    <a:pt x="6079" y="1772"/>
                    <a:pt x="6208" y="1643"/>
                    <a:pt x="6208" y="1482"/>
                  </a:cubicBezTo>
                  <a:cubicBezTo>
                    <a:pt x="6206" y="1321"/>
                    <a:pt x="6076" y="1191"/>
                    <a:pt x="5918" y="1191"/>
                  </a:cubicBezTo>
                  <a:close/>
                  <a:moveTo>
                    <a:pt x="6635" y="0"/>
                  </a:moveTo>
                  <a:cubicBezTo>
                    <a:pt x="6474" y="0"/>
                    <a:pt x="6344" y="130"/>
                    <a:pt x="6344" y="291"/>
                  </a:cubicBezTo>
                  <a:cubicBezTo>
                    <a:pt x="6344" y="452"/>
                    <a:pt x="6474" y="581"/>
                    <a:pt x="6635" y="581"/>
                  </a:cubicBezTo>
                  <a:cubicBezTo>
                    <a:pt x="6795" y="581"/>
                    <a:pt x="6925" y="452"/>
                    <a:pt x="6925" y="291"/>
                  </a:cubicBezTo>
                  <a:cubicBezTo>
                    <a:pt x="6922" y="130"/>
                    <a:pt x="6793" y="0"/>
                    <a:pt x="6635" y="0"/>
                  </a:cubicBezTo>
                  <a:close/>
                  <a:moveTo>
                    <a:pt x="6635" y="2351"/>
                  </a:moveTo>
                  <a:cubicBezTo>
                    <a:pt x="6474" y="2351"/>
                    <a:pt x="6344" y="2482"/>
                    <a:pt x="6344" y="2642"/>
                  </a:cubicBezTo>
                  <a:cubicBezTo>
                    <a:pt x="6344" y="2803"/>
                    <a:pt x="6474" y="2932"/>
                    <a:pt x="6635" y="2932"/>
                  </a:cubicBezTo>
                  <a:cubicBezTo>
                    <a:pt x="6795" y="2932"/>
                    <a:pt x="6925" y="2802"/>
                    <a:pt x="6925" y="2642"/>
                  </a:cubicBezTo>
                  <a:cubicBezTo>
                    <a:pt x="6922" y="2481"/>
                    <a:pt x="6793" y="2351"/>
                    <a:pt x="6635" y="2351"/>
                  </a:cubicBezTo>
                  <a:close/>
                  <a:moveTo>
                    <a:pt x="6635" y="4702"/>
                  </a:moveTo>
                  <a:cubicBezTo>
                    <a:pt x="6474" y="4702"/>
                    <a:pt x="6344" y="4831"/>
                    <a:pt x="6344" y="4992"/>
                  </a:cubicBezTo>
                  <a:cubicBezTo>
                    <a:pt x="6344" y="5153"/>
                    <a:pt x="6474" y="5283"/>
                    <a:pt x="6635" y="5283"/>
                  </a:cubicBezTo>
                  <a:cubicBezTo>
                    <a:pt x="6795" y="5283"/>
                    <a:pt x="6925" y="5153"/>
                    <a:pt x="6925" y="4992"/>
                  </a:cubicBezTo>
                  <a:cubicBezTo>
                    <a:pt x="6922" y="4831"/>
                    <a:pt x="6793" y="4702"/>
                    <a:pt x="6635" y="4702"/>
                  </a:cubicBezTo>
                  <a:close/>
                  <a:moveTo>
                    <a:pt x="7337" y="3525"/>
                  </a:moveTo>
                  <a:cubicBezTo>
                    <a:pt x="7176" y="3525"/>
                    <a:pt x="7047" y="3656"/>
                    <a:pt x="7047" y="3816"/>
                  </a:cubicBezTo>
                  <a:cubicBezTo>
                    <a:pt x="7047" y="3977"/>
                    <a:pt x="7176" y="4106"/>
                    <a:pt x="7337" y="4106"/>
                  </a:cubicBezTo>
                  <a:cubicBezTo>
                    <a:pt x="7498" y="4106"/>
                    <a:pt x="7628" y="3976"/>
                    <a:pt x="7628" y="3816"/>
                  </a:cubicBezTo>
                  <a:cubicBezTo>
                    <a:pt x="7625" y="3655"/>
                    <a:pt x="7495" y="3525"/>
                    <a:pt x="7337" y="3525"/>
                  </a:cubicBezTo>
                  <a:close/>
                  <a:moveTo>
                    <a:pt x="7337" y="1191"/>
                  </a:moveTo>
                  <a:cubicBezTo>
                    <a:pt x="7176" y="1191"/>
                    <a:pt x="7047" y="1321"/>
                    <a:pt x="7047" y="1482"/>
                  </a:cubicBezTo>
                  <a:cubicBezTo>
                    <a:pt x="7047" y="1643"/>
                    <a:pt x="7176" y="1772"/>
                    <a:pt x="7337" y="1772"/>
                  </a:cubicBezTo>
                  <a:cubicBezTo>
                    <a:pt x="7498" y="1772"/>
                    <a:pt x="7628" y="1643"/>
                    <a:pt x="7628" y="1482"/>
                  </a:cubicBezTo>
                  <a:cubicBezTo>
                    <a:pt x="7625" y="1321"/>
                    <a:pt x="7495" y="1191"/>
                    <a:pt x="7337" y="1191"/>
                  </a:cubicBezTo>
                  <a:close/>
                  <a:moveTo>
                    <a:pt x="8040" y="0"/>
                  </a:moveTo>
                  <a:cubicBezTo>
                    <a:pt x="7879" y="0"/>
                    <a:pt x="7749" y="130"/>
                    <a:pt x="7749" y="291"/>
                  </a:cubicBezTo>
                  <a:cubicBezTo>
                    <a:pt x="7749" y="452"/>
                    <a:pt x="7879" y="581"/>
                    <a:pt x="8040" y="581"/>
                  </a:cubicBezTo>
                  <a:cubicBezTo>
                    <a:pt x="8201" y="581"/>
                    <a:pt x="8331" y="452"/>
                    <a:pt x="8331" y="291"/>
                  </a:cubicBezTo>
                  <a:cubicBezTo>
                    <a:pt x="8331" y="130"/>
                    <a:pt x="8201" y="0"/>
                    <a:pt x="8040" y="0"/>
                  </a:cubicBezTo>
                  <a:close/>
                  <a:moveTo>
                    <a:pt x="8040" y="2351"/>
                  </a:moveTo>
                  <a:cubicBezTo>
                    <a:pt x="7879" y="2351"/>
                    <a:pt x="7749" y="2482"/>
                    <a:pt x="7749" y="2642"/>
                  </a:cubicBezTo>
                  <a:cubicBezTo>
                    <a:pt x="7749" y="2803"/>
                    <a:pt x="7879" y="2932"/>
                    <a:pt x="8040" y="2932"/>
                  </a:cubicBezTo>
                  <a:cubicBezTo>
                    <a:pt x="8201" y="2932"/>
                    <a:pt x="8331" y="2802"/>
                    <a:pt x="8331" y="2642"/>
                  </a:cubicBezTo>
                  <a:cubicBezTo>
                    <a:pt x="8331" y="2481"/>
                    <a:pt x="8201" y="2351"/>
                    <a:pt x="8040" y="2351"/>
                  </a:cubicBezTo>
                  <a:close/>
                  <a:moveTo>
                    <a:pt x="8040" y="4702"/>
                  </a:moveTo>
                  <a:cubicBezTo>
                    <a:pt x="7879" y="4702"/>
                    <a:pt x="7749" y="4831"/>
                    <a:pt x="7749" y="4992"/>
                  </a:cubicBezTo>
                  <a:cubicBezTo>
                    <a:pt x="7749" y="5153"/>
                    <a:pt x="7879" y="5283"/>
                    <a:pt x="8040" y="5283"/>
                  </a:cubicBezTo>
                  <a:cubicBezTo>
                    <a:pt x="8201" y="5283"/>
                    <a:pt x="8331" y="5153"/>
                    <a:pt x="8331" y="4992"/>
                  </a:cubicBezTo>
                  <a:cubicBezTo>
                    <a:pt x="8331" y="4831"/>
                    <a:pt x="8201" y="4702"/>
                    <a:pt x="8040" y="4702"/>
                  </a:cubicBezTo>
                  <a:close/>
                  <a:moveTo>
                    <a:pt x="8743" y="3525"/>
                  </a:moveTo>
                  <a:cubicBezTo>
                    <a:pt x="8582" y="3525"/>
                    <a:pt x="8452" y="3656"/>
                    <a:pt x="8452" y="3816"/>
                  </a:cubicBezTo>
                  <a:cubicBezTo>
                    <a:pt x="8452" y="3977"/>
                    <a:pt x="8582" y="4106"/>
                    <a:pt x="8743" y="4106"/>
                  </a:cubicBezTo>
                  <a:cubicBezTo>
                    <a:pt x="8903" y="4106"/>
                    <a:pt x="9033" y="3977"/>
                    <a:pt x="9033" y="3816"/>
                  </a:cubicBezTo>
                  <a:cubicBezTo>
                    <a:pt x="9033" y="3656"/>
                    <a:pt x="8903" y="3525"/>
                    <a:pt x="8743" y="3525"/>
                  </a:cubicBezTo>
                  <a:close/>
                  <a:moveTo>
                    <a:pt x="8743" y="1191"/>
                  </a:moveTo>
                  <a:cubicBezTo>
                    <a:pt x="8582" y="1191"/>
                    <a:pt x="8452" y="1321"/>
                    <a:pt x="8452" y="1482"/>
                  </a:cubicBezTo>
                  <a:cubicBezTo>
                    <a:pt x="8452" y="1643"/>
                    <a:pt x="8582" y="1772"/>
                    <a:pt x="8743" y="1772"/>
                  </a:cubicBezTo>
                  <a:cubicBezTo>
                    <a:pt x="8903" y="1772"/>
                    <a:pt x="9033" y="1643"/>
                    <a:pt x="9033" y="1482"/>
                  </a:cubicBezTo>
                  <a:cubicBezTo>
                    <a:pt x="9033" y="1321"/>
                    <a:pt x="8903" y="1191"/>
                    <a:pt x="8743" y="1191"/>
                  </a:cubicBezTo>
                  <a:close/>
                  <a:moveTo>
                    <a:pt x="9445" y="0"/>
                  </a:moveTo>
                  <a:cubicBezTo>
                    <a:pt x="9284" y="0"/>
                    <a:pt x="9155" y="130"/>
                    <a:pt x="9155" y="291"/>
                  </a:cubicBezTo>
                  <a:cubicBezTo>
                    <a:pt x="9155" y="452"/>
                    <a:pt x="9284" y="581"/>
                    <a:pt x="9445" y="581"/>
                  </a:cubicBezTo>
                  <a:cubicBezTo>
                    <a:pt x="9606" y="581"/>
                    <a:pt x="9736" y="452"/>
                    <a:pt x="9736" y="291"/>
                  </a:cubicBezTo>
                  <a:cubicBezTo>
                    <a:pt x="9736" y="130"/>
                    <a:pt x="9606" y="0"/>
                    <a:pt x="9445" y="0"/>
                  </a:cubicBezTo>
                  <a:close/>
                  <a:moveTo>
                    <a:pt x="9445" y="2351"/>
                  </a:moveTo>
                  <a:cubicBezTo>
                    <a:pt x="9284" y="2351"/>
                    <a:pt x="9155" y="2482"/>
                    <a:pt x="9155" y="2642"/>
                  </a:cubicBezTo>
                  <a:cubicBezTo>
                    <a:pt x="9155" y="2803"/>
                    <a:pt x="9284" y="2932"/>
                    <a:pt x="9445" y="2932"/>
                  </a:cubicBezTo>
                  <a:cubicBezTo>
                    <a:pt x="9606" y="2932"/>
                    <a:pt x="9736" y="2802"/>
                    <a:pt x="9736" y="2642"/>
                  </a:cubicBezTo>
                  <a:cubicBezTo>
                    <a:pt x="9736" y="2481"/>
                    <a:pt x="9606" y="2351"/>
                    <a:pt x="9445" y="2351"/>
                  </a:cubicBezTo>
                  <a:close/>
                  <a:moveTo>
                    <a:pt x="9445" y="4702"/>
                  </a:moveTo>
                  <a:cubicBezTo>
                    <a:pt x="9284" y="4702"/>
                    <a:pt x="9155" y="4831"/>
                    <a:pt x="9155" y="4992"/>
                  </a:cubicBezTo>
                  <a:cubicBezTo>
                    <a:pt x="9155" y="5153"/>
                    <a:pt x="9284" y="5283"/>
                    <a:pt x="9445" y="5283"/>
                  </a:cubicBezTo>
                  <a:cubicBezTo>
                    <a:pt x="9606" y="5283"/>
                    <a:pt x="9736" y="5153"/>
                    <a:pt x="9736" y="4992"/>
                  </a:cubicBezTo>
                  <a:cubicBezTo>
                    <a:pt x="9736" y="4831"/>
                    <a:pt x="9606" y="4702"/>
                    <a:pt x="9445" y="4702"/>
                  </a:cubicBezTo>
                  <a:close/>
                  <a:moveTo>
                    <a:pt x="10150" y="3525"/>
                  </a:moveTo>
                  <a:cubicBezTo>
                    <a:pt x="9990" y="3525"/>
                    <a:pt x="9860" y="3656"/>
                    <a:pt x="9860" y="3816"/>
                  </a:cubicBezTo>
                  <a:cubicBezTo>
                    <a:pt x="9860" y="3977"/>
                    <a:pt x="9990" y="4106"/>
                    <a:pt x="10150" y="4106"/>
                  </a:cubicBezTo>
                  <a:cubicBezTo>
                    <a:pt x="10311" y="4106"/>
                    <a:pt x="10440" y="3976"/>
                    <a:pt x="10440" y="3816"/>
                  </a:cubicBezTo>
                  <a:cubicBezTo>
                    <a:pt x="10438" y="3655"/>
                    <a:pt x="10308" y="3525"/>
                    <a:pt x="10150" y="3525"/>
                  </a:cubicBezTo>
                  <a:close/>
                  <a:moveTo>
                    <a:pt x="10150" y="1191"/>
                  </a:moveTo>
                  <a:cubicBezTo>
                    <a:pt x="9990" y="1191"/>
                    <a:pt x="9860" y="1321"/>
                    <a:pt x="9860" y="1482"/>
                  </a:cubicBezTo>
                  <a:cubicBezTo>
                    <a:pt x="9860" y="1643"/>
                    <a:pt x="9990" y="1772"/>
                    <a:pt x="10150" y="1772"/>
                  </a:cubicBezTo>
                  <a:cubicBezTo>
                    <a:pt x="10311" y="1772"/>
                    <a:pt x="10440" y="1643"/>
                    <a:pt x="10440" y="1482"/>
                  </a:cubicBezTo>
                  <a:cubicBezTo>
                    <a:pt x="10438" y="1321"/>
                    <a:pt x="10308" y="1191"/>
                    <a:pt x="10150" y="1191"/>
                  </a:cubicBezTo>
                  <a:close/>
                  <a:moveTo>
                    <a:pt x="10852" y="0"/>
                  </a:moveTo>
                  <a:cubicBezTo>
                    <a:pt x="10692" y="0"/>
                    <a:pt x="10562" y="130"/>
                    <a:pt x="10562" y="291"/>
                  </a:cubicBezTo>
                  <a:cubicBezTo>
                    <a:pt x="10562" y="452"/>
                    <a:pt x="10692" y="581"/>
                    <a:pt x="10852" y="581"/>
                  </a:cubicBezTo>
                  <a:cubicBezTo>
                    <a:pt x="11013" y="581"/>
                    <a:pt x="11143" y="452"/>
                    <a:pt x="11143" y="291"/>
                  </a:cubicBezTo>
                  <a:cubicBezTo>
                    <a:pt x="11140" y="130"/>
                    <a:pt x="11011" y="0"/>
                    <a:pt x="10852" y="0"/>
                  </a:cubicBezTo>
                  <a:close/>
                  <a:moveTo>
                    <a:pt x="10852" y="2351"/>
                  </a:moveTo>
                  <a:cubicBezTo>
                    <a:pt x="10692" y="2351"/>
                    <a:pt x="10562" y="2482"/>
                    <a:pt x="10562" y="2642"/>
                  </a:cubicBezTo>
                  <a:cubicBezTo>
                    <a:pt x="10562" y="2803"/>
                    <a:pt x="10692" y="2932"/>
                    <a:pt x="10852" y="2932"/>
                  </a:cubicBezTo>
                  <a:cubicBezTo>
                    <a:pt x="11013" y="2932"/>
                    <a:pt x="11143" y="2802"/>
                    <a:pt x="11143" y="2642"/>
                  </a:cubicBezTo>
                  <a:cubicBezTo>
                    <a:pt x="11140" y="2481"/>
                    <a:pt x="11011" y="2351"/>
                    <a:pt x="10852" y="2351"/>
                  </a:cubicBezTo>
                  <a:close/>
                  <a:moveTo>
                    <a:pt x="10852" y="4702"/>
                  </a:moveTo>
                  <a:cubicBezTo>
                    <a:pt x="10692" y="4702"/>
                    <a:pt x="10562" y="4831"/>
                    <a:pt x="10562" y="4992"/>
                  </a:cubicBezTo>
                  <a:cubicBezTo>
                    <a:pt x="10562" y="5153"/>
                    <a:pt x="10692" y="5283"/>
                    <a:pt x="10852" y="5283"/>
                  </a:cubicBezTo>
                  <a:cubicBezTo>
                    <a:pt x="11013" y="5283"/>
                    <a:pt x="11143" y="5153"/>
                    <a:pt x="11143" y="4992"/>
                  </a:cubicBezTo>
                  <a:cubicBezTo>
                    <a:pt x="11140" y="4831"/>
                    <a:pt x="11011" y="4702"/>
                    <a:pt x="10852" y="4702"/>
                  </a:cubicBezTo>
                  <a:close/>
                  <a:moveTo>
                    <a:pt x="11555" y="3525"/>
                  </a:moveTo>
                  <a:cubicBezTo>
                    <a:pt x="11394" y="3525"/>
                    <a:pt x="11264" y="3656"/>
                    <a:pt x="11264" y="3816"/>
                  </a:cubicBezTo>
                  <a:cubicBezTo>
                    <a:pt x="11264" y="3977"/>
                    <a:pt x="11394" y="4106"/>
                    <a:pt x="11555" y="4106"/>
                  </a:cubicBezTo>
                  <a:cubicBezTo>
                    <a:pt x="11716" y="4106"/>
                    <a:pt x="11846" y="3977"/>
                    <a:pt x="11846" y="3816"/>
                  </a:cubicBezTo>
                  <a:cubicBezTo>
                    <a:pt x="11846" y="3656"/>
                    <a:pt x="11716" y="3525"/>
                    <a:pt x="11555" y="3525"/>
                  </a:cubicBezTo>
                  <a:close/>
                  <a:moveTo>
                    <a:pt x="11555" y="1191"/>
                  </a:moveTo>
                  <a:cubicBezTo>
                    <a:pt x="11394" y="1191"/>
                    <a:pt x="11264" y="1321"/>
                    <a:pt x="11264" y="1482"/>
                  </a:cubicBezTo>
                  <a:cubicBezTo>
                    <a:pt x="11264" y="1643"/>
                    <a:pt x="11394" y="1772"/>
                    <a:pt x="11555" y="1772"/>
                  </a:cubicBezTo>
                  <a:cubicBezTo>
                    <a:pt x="11716" y="1772"/>
                    <a:pt x="11846" y="1643"/>
                    <a:pt x="11846" y="1482"/>
                  </a:cubicBezTo>
                  <a:cubicBezTo>
                    <a:pt x="11846" y="1321"/>
                    <a:pt x="11716" y="1191"/>
                    <a:pt x="11555" y="1191"/>
                  </a:cubicBezTo>
                  <a:close/>
                  <a:moveTo>
                    <a:pt x="12258" y="0"/>
                  </a:moveTo>
                  <a:cubicBezTo>
                    <a:pt x="12097" y="0"/>
                    <a:pt x="11967" y="130"/>
                    <a:pt x="11967" y="291"/>
                  </a:cubicBezTo>
                  <a:cubicBezTo>
                    <a:pt x="11967" y="452"/>
                    <a:pt x="12097" y="581"/>
                    <a:pt x="12258" y="581"/>
                  </a:cubicBezTo>
                  <a:cubicBezTo>
                    <a:pt x="12419" y="581"/>
                    <a:pt x="12549" y="452"/>
                    <a:pt x="12549" y="291"/>
                  </a:cubicBezTo>
                  <a:cubicBezTo>
                    <a:pt x="12549" y="130"/>
                    <a:pt x="12419" y="0"/>
                    <a:pt x="12258" y="0"/>
                  </a:cubicBezTo>
                  <a:close/>
                  <a:moveTo>
                    <a:pt x="12258" y="2351"/>
                  </a:moveTo>
                  <a:cubicBezTo>
                    <a:pt x="12097" y="2351"/>
                    <a:pt x="11967" y="2482"/>
                    <a:pt x="11967" y="2642"/>
                  </a:cubicBezTo>
                  <a:cubicBezTo>
                    <a:pt x="11967" y="2803"/>
                    <a:pt x="12097" y="2932"/>
                    <a:pt x="12258" y="2932"/>
                  </a:cubicBezTo>
                  <a:cubicBezTo>
                    <a:pt x="12419" y="2932"/>
                    <a:pt x="12549" y="2802"/>
                    <a:pt x="12549" y="2642"/>
                  </a:cubicBezTo>
                  <a:cubicBezTo>
                    <a:pt x="12549" y="2481"/>
                    <a:pt x="12419" y="2351"/>
                    <a:pt x="12258" y="2351"/>
                  </a:cubicBezTo>
                  <a:close/>
                  <a:moveTo>
                    <a:pt x="12258" y="4702"/>
                  </a:moveTo>
                  <a:cubicBezTo>
                    <a:pt x="12097" y="4702"/>
                    <a:pt x="11967" y="4831"/>
                    <a:pt x="11967" y="4992"/>
                  </a:cubicBezTo>
                  <a:cubicBezTo>
                    <a:pt x="11967" y="5153"/>
                    <a:pt x="12097" y="5283"/>
                    <a:pt x="12258" y="5283"/>
                  </a:cubicBezTo>
                  <a:cubicBezTo>
                    <a:pt x="12419" y="5283"/>
                    <a:pt x="12549" y="5153"/>
                    <a:pt x="12549" y="4992"/>
                  </a:cubicBezTo>
                  <a:cubicBezTo>
                    <a:pt x="12549" y="4831"/>
                    <a:pt x="12419" y="4702"/>
                    <a:pt x="12258" y="4702"/>
                  </a:cubicBezTo>
                  <a:close/>
                  <a:moveTo>
                    <a:pt x="12961" y="3525"/>
                  </a:moveTo>
                  <a:cubicBezTo>
                    <a:pt x="12800" y="3525"/>
                    <a:pt x="12670" y="3656"/>
                    <a:pt x="12670" y="3816"/>
                  </a:cubicBezTo>
                  <a:cubicBezTo>
                    <a:pt x="12670" y="3977"/>
                    <a:pt x="12801" y="4106"/>
                    <a:pt x="12961" y="4106"/>
                  </a:cubicBezTo>
                  <a:cubicBezTo>
                    <a:pt x="13122" y="4106"/>
                    <a:pt x="13251" y="3977"/>
                    <a:pt x="13251" y="3816"/>
                  </a:cubicBezTo>
                  <a:cubicBezTo>
                    <a:pt x="13251" y="3656"/>
                    <a:pt x="13121" y="3525"/>
                    <a:pt x="12961" y="3525"/>
                  </a:cubicBezTo>
                  <a:close/>
                  <a:moveTo>
                    <a:pt x="12961" y="1191"/>
                  </a:moveTo>
                  <a:cubicBezTo>
                    <a:pt x="12800" y="1191"/>
                    <a:pt x="12670" y="1321"/>
                    <a:pt x="12670" y="1482"/>
                  </a:cubicBezTo>
                  <a:cubicBezTo>
                    <a:pt x="12670" y="1643"/>
                    <a:pt x="12801" y="1772"/>
                    <a:pt x="12961" y="1772"/>
                  </a:cubicBezTo>
                  <a:cubicBezTo>
                    <a:pt x="13122" y="1772"/>
                    <a:pt x="13251" y="1643"/>
                    <a:pt x="13251" y="1482"/>
                  </a:cubicBezTo>
                  <a:cubicBezTo>
                    <a:pt x="13251" y="1321"/>
                    <a:pt x="13121" y="1191"/>
                    <a:pt x="12961" y="1191"/>
                  </a:cubicBezTo>
                  <a:close/>
                  <a:moveTo>
                    <a:pt x="13658" y="0"/>
                  </a:moveTo>
                  <a:cubicBezTo>
                    <a:pt x="13497" y="0"/>
                    <a:pt x="13367" y="130"/>
                    <a:pt x="13367" y="291"/>
                  </a:cubicBezTo>
                  <a:cubicBezTo>
                    <a:pt x="13367" y="452"/>
                    <a:pt x="13498" y="581"/>
                    <a:pt x="13658" y="581"/>
                  </a:cubicBezTo>
                  <a:cubicBezTo>
                    <a:pt x="13819" y="581"/>
                    <a:pt x="13948" y="452"/>
                    <a:pt x="13948" y="291"/>
                  </a:cubicBezTo>
                  <a:cubicBezTo>
                    <a:pt x="13948" y="130"/>
                    <a:pt x="13818" y="0"/>
                    <a:pt x="13658" y="0"/>
                  </a:cubicBezTo>
                  <a:close/>
                  <a:moveTo>
                    <a:pt x="13658" y="2351"/>
                  </a:moveTo>
                  <a:cubicBezTo>
                    <a:pt x="13497" y="2351"/>
                    <a:pt x="13367" y="2482"/>
                    <a:pt x="13367" y="2642"/>
                  </a:cubicBezTo>
                  <a:cubicBezTo>
                    <a:pt x="13367" y="2803"/>
                    <a:pt x="13498" y="2932"/>
                    <a:pt x="13658" y="2932"/>
                  </a:cubicBezTo>
                  <a:cubicBezTo>
                    <a:pt x="13819" y="2932"/>
                    <a:pt x="13948" y="2802"/>
                    <a:pt x="13948" y="2642"/>
                  </a:cubicBezTo>
                  <a:cubicBezTo>
                    <a:pt x="13948" y="2481"/>
                    <a:pt x="13818" y="2351"/>
                    <a:pt x="13658" y="2351"/>
                  </a:cubicBezTo>
                  <a:close/>
                  <a:moveTo>
                    <a:pt x="13658" y="4702"/>
                  </a:moveTo>
                  <a:cubicBezTo>
                    <a:pt x="13497" y="4702"/>
                    <a:pt x="13367" y="4831"/>
                    <a:pt x="13367" y="4992"/>
                  </a:cubicBezTo>
                  <a:cubicBezTo>
                    <a:pt x="13367" y="5153"/>
                    <a:pt x="13498" y="5283"/>
                    <a:pt x="13658" y="5283"/>
                  </a:cubicBezTo>
                  <a:cubicBezTo>
                    <a:pt x="13819" y="5283"/>
                    <a:pt x="13948" y="5153"/>
                    <a:pt x="13948" y="4992"/>
                  </a:cubicBezTo>
                  <a:cubicBezTo>
                    <a:pt x="13948" y="4831"/>
                    <a:pt x="13818" y="4702"/>
                    <a:pt x="13658" y="4702"/>
                  </a:cubicBezTo>
                  <a:close/>
                  <a:moveTo>
                    <a:pt x="14360" y="3525"/>
                  </a:moveTo>
                  <a:cubicBezTo>
                    <a:pt x="14199" y="3525"/>
                    <a:pt x="14070" y="3656"/>
                    <a:pt x="14070" y="3816"/>
                  </a:cubicBezTo>
                  <a:cubicBezTo>
                    <a:pt x="14070" y="3977"/>
                    <a:pt x="14199" y="4106"/>
                    <a:pt x="14360" y="4106"/>
                  </a:cubicBezTo>
                  <a:cubicBezTo>
                    <a:pt x="14521" y="4106"/>
                    <a:pt x="14651" y="3977"/>
                    <a:pt x="14651" y="3816"/>
                  </a:cubicBezTo>
                  <a:cubicBezTo>
                    <a:pt x="14651" y="3656"/>
                    <a:pt x="14521" y="3525"/>
                    <a:pt x="14360" y="3525"/>
                  </a:cubicBezTo>
                  <a:close/>
                  <a:moveTo>
                    <a:pt x="14360" y="1191"/>
                  </a:moveTo>
                  <a:cubicBezTo>
                    <a:pt x="14199" y="1191"/>
                    <a:pt x="14070" y="1321"/>
                    <a:pt x="14070" y="1482"/>
                  </a:cubicBezTo>
                  <a:cubicBezTo>
                    <a:pt x="14070" y="1643"/>
                    <a:pt x="14199" y="1772"/>
                    <a:pt x="14360" y="1772"/>
                  </a:cubicBezTo>
                  <a:cubicBezTo>
                    <a:pt x="14521" y="1772"/>
                    <a:pt x="14651" y="1643"/>
                    <a:pt x="14651" y="1482"/>
                  </a:cubicBezTo>
                  <a:cubicBezTo>
                    <a:pt x="14651" y="1321"/>
                    <a:pt x="14521" y="1191"/>
                    <a:pt x="14360" y="1191"/>
                  </a:cubicBezTo>
                  <a:close/>
                  <a:moveTo>
                    <a:pt x="15066" y="0"/>
                  </a:moveTo>
                  <a:cubicBezTo>
                    <a:pt x="14905" y="0"/>
                    <a:pt x="14775" y="130"/>
                    <a:pt x="14775" y="291"/>
                  </a:cubicBezTo>
                  <a:cubicBezTo>
                    <a:pt x="14775" y="452"/>
                    <a:pt x="14905" y="581"/>
                    <a:pt x="15066" y="581"/>
                  </a:cubicBezTo>
                  <a:cubicBezTo>
                    <a:pt x="15227" y="581"/>
                    <a:pt x="15356" y="452"/>
                    <a:pt x="15356" y="291"/>
                  </a:cubicBezTo>
                  <a:cubicBezTo>
                    <a:pt x="15354" y="130"/>
                    <a:pt x="15224" y="0"/>
                    <a:pt x="15066" y="0"/>
                  </a:cubicBezTo>
                  <a:close/>
                  <a:moveTo>
                    <a:pt x="15066" y="2351"/>
                  </a:moveTo>
                  <a:cubicBezTo>
                    <a:pt x="14905" y="2351"/>
                    <a:pt x="14775" y="2482"/>
                    <a:pt x="14775" y="2642"/>
                  </a:cubicBezTo>
                  <a:cubicBezTo>
                    <a:pt x="14775" y="2803"/>
                    <a:pt x="14905" y="2932"/>
                    <a:pt x="15066" y="2932"/>
                  </a:cubicBezTo>
                  <a:cubicBezTo>
                    <a:pt x="15227" y="2932"/>
                    <a:pt x="15356" y="2802"/>
                    <a:pt x="15356" y="2642"/>
                  </a:cubicBezTo>
                  <a:cubicBezTo>
                    <a:pt x="15354" y="2481"/>
                    <a:pt x="15224" y="2351"/>
                    <a:pt x="15066" y="2351"/>
                  </a:cubicBezTo>
                  <a:close/>
                  <a:moveTo>
                    <a:pt x="15066" y="4702"/>
                  </a:moveTo>
                  <a:cubicBezTo>
                    <a:pt x="14905" y="4702"/>
                    <a:pt x="14775" y="4831"/>
                    <a:pt x="14775" y="4992"/>
                  </a:cubicBezTo>
                  <a:cubicBezTo>
                    <a:pt x="14775" y="5153"/>
                    <a:pt x="14905" y="5283"/>
                    <a:pt x="15066" y="5283"/>
                  </a:cubicBezTo>
                  <a:cubicBezTo>
                    <a:pt x="15227" y="5283"/>
                    <a:pt x="15356" y="5153"/>
                    <a:pt x="15356" y="4992"/>
                  </a:cubicBezTo>
                  <a:cubicBezTo>
                    <a:pt x="15354" y="4831"/>
                    <a:pt x="15224" y="4702"/>
                    <a:pt x="15066" y="4702"/>
                  </a:cubicBezTo>
                  <a:close/>
                  <a:moveTo>
                    <a:pt x="15768" y="3525"/>
                  </a:moveTo>
                  <a:cubicBezTo>
                    <a:pt x="15608" y="3525"/>
                    <a:pt x="15478" y="3656"/>
                    <a:pt x="15478" y="3816"/>
                  </a:cubicBezTo>
                  <a:cubicBezTo>
                    <a:pt x="15478" y="3977"/>
                    <a:pt x="15608" y="4106"/>
                    <a:pt x="15768" y="4106"/>
                  </a:cubicBezTo>
                  <a:cubicBezTo>
                    <a:pt x="15929" y="4106"/>
                    <a:pt x="16059" y="3977"/>
                    <a:pt x="16059" y="3816"/>
                  </a:cubicBezTo>
                  <a:cubicBezTo>
                    <a:pt x="16059" y="3656"/>
                    <a:pt x="15929" y="3525"/>
                    <a:pt x="15768" y="3525"/>
                  </a:cubicBezTo>
                  <a:close/>
                  <a:moveTo>
                    <a:pt x="15768" y="1191"/>
                  </a:moveTo>
                  <a:cubicBezTo>
                    <a:pt x="15608" y="1191"/>
                    <a:pt x="15478" y="1321"/>
                    <a:pt x="15478" y="1482"/>
                  </a:cubicBezTo>
                  <a:cubicBezTo>
                    <a:pt x="15478" y="1643"/>
                    <a:pt x="15608" y="1772"/>
                    <a:pt x="15768" y="1772"/>
                  </a:cubicBezTo>
                  <a:cubicBezTo>
                    <a:pt x="15929" y="1772"/>
                    <a:pt x="16059" y="1643"/>
                    <a:pt x="16059" y="1482"/>
                  </a:cubicBezTo>
                  <a:cubicBezTo>
                    <a:pt x="16059" y="1321"/>
                    <a:pt x="15929" y="1191"/>
                    <a:pt x="15768" y="1191"/>
                  </a:cubicBezTo>
                  <a:close/>
                  <a:moveTo>
                    <a:pt x="16471" y="0"/>
                  </a:moveTo>
                  <a:cubicBezTo>
                    <a:pt x="16310" y="0"/>
                    <a:pt x="16181" y="130"/>
                    <a:pt x="16181" y="291"/>
                  </a:cubicBezTo>
                  <a:cubicBezTo>
                    <a:pt x="16181" y="452"/>
                    <a:pt x="16310" y="581"/>
                    <a:pt x="16471" y="581"/>
                  </a:cubicBezTo>
                  <a:cubicBezTo>
                    <a:pt x="16632" y="581"/>
                    <a:pt x="16762" y="452"/>
                    <a:pt x="16762" y="291"/>
                  </a:cubicBezTo>
                  <a:cubicBezTo>
                    <a:pt x="16762" y="130"/>
                    <a:pt x="16632" y="0"/>
                    <a:pt x="16471" y="0"/>
                  </a:cubicBezTo>
                  <a:close/>
                  <a:moveTo>
                    <a:pt x="16471" y="2351"/>
                  </a:moveTo>
                  <a:cubicBezTo>
                    <a:pt x="16310" y="2351"/>
                    <a:pt x="16181" y="2482"/>
                    <a:pt x="16181" y="2642"/>
                  </a:cubicBezTo>
                  <a:cubicBezTo>
                    <a:pt x="16181" y="2803"/>
                    <a:pt x="16310" y="2932"/>
                    <a:pt x="16471" y="2932"/>
                  </a:cubicBezTo>
                  <a:cubicBezTo>
                    <a:pt x="16632" y="2932"/>
                    <a:pt x="16762" y="2802"/>
                    <a:pt x="16762" y="2642"/>
                  </a:cubicBezTo>
                  <a:cubicBezTo>
                    <a:pt x="16762" y="2481"/>
                    <a:pt x="16632" y="2351"/>
                    <a:pt x="16471" y="2351"/>
                  </a:cubicBezTo>
                  <a:close/>
                  <a:moveTo>
                    <a:pt x="16471" y="4702"/>
                  </a:moveTo>
                  <a:cubicBezTo>
                    <a:pt x="16310" y="4702"/>
                    <a:pt x="16181" y="4831"/>
                    <a:pt x="16181" y="4992"/>
                  </a:cubicBezTo>
                  <a:cubicBezTo>
                    <a:pt x="16181" y="5153"/>
                    <a:pt x="16310" y="5283"/>
                    <a:pt x="16471" y="5283"/>
                  </a:cubicBezTo>
                  <a:cubicBezTo>
                    <a:pt x="16632" y="5283"/>
                    <a:pt x="16762" y="5153"/>
                    <a:pt x="16762" y="4992"/>
                  </a:cubicBezTo>
                  <a:cubicBezTo>
                    <a:pt x="16762" y="4831"/>
                    <a:pt x="16632" y="4702"/>
                    <a:pt x="16471" y="4702"/>
                  </a:cubicBezTo>
                  <a:close/>
                  <a:moveTo>
                    <a:pt x="17174" y="3525"/>
                  </a:moveTo>
                  <a:cubicBezTo>
                    <a:pt x="17013" y="3525"/>
                    <a:pt x="16883" y="3656"/>
                    <a:pt x="16883" y="3816"/>
                  </a:cubicBezTo>
                  <a:cubicBezTo>
                    <a:pt x="16883" y="3977"/>
                    <a:pt x="17013" y="4106"/>
                    <a:pt x="17174" y="4106"/>
                  </a:cubicBezTo>
                  <a:cubicBezTo>
                    <a:pt x="17335" y="4106"/>
                    <a:pt x="17465" y="3976"/>
                    <a:pt x="17465" y="3816"/>
                  </a:cubicBezTo>
                  <a:cubicBezTo>
                    <a:pt x="17465" y="3655"/>
                    <a:pt x="17335" y="3525"/>
                    <a:pt x="17174" y="3525"/>
                  </a:cubicBezTo>
                  <a:close/>
                  <a:moveTo>
                    <a:pt x="17174" y="1191"/>
                  </a:moveTo>
                  <a:cubicBezTo>
                    <a:pt x="17013" y="1191"/>
                    <a:pt x="16883" y="1321"/>
                    <a:pt x="16883" y="1482"/>
                  </a:cubicBezTo>
                  <a:cubicBezTo>
                    <a:pt x="16883" y="1643"/>
                    <a:pt x="17013" y="1772"/>
                    <a:pt x="17174" y="1772"/>
                  </a:cubicBezTo>
                  <a:cubicBezTo>
                    <a:pt x="17335" y="1772"/>
                    <a:pt x="17465" y="1643"/>
                    <a:pt x="17465" y="1482"/>
                  </a:cubicBezTo>
                  <a:cubicBezTo>
                    <a:pt x="17465" y="1321"/>
                    <a:pt x="17335" y="1191"/>
                    <a:pt x="17174" y="1191"/>
                  </a:cubicBezTo>
                  <a:close/>
                  <a:moveTo>
                    <a:pt x="17877" y="0"/>
                  </a:moveTo>
                  <a:cubicBezTo>
                    <a:pt x="17716" y="0"/>
                    <a:pt x="17586" y="130"/>
                    <a:pt x="17586" y="291"/>
                  </a:cubicBezTo>
                  <a:cubicBezTo>
                    <a:pt x="17586" y="452"/>
                    <a:pt x="17717" y="581"/>
                    <a:pt x="17877" y="581"/>
                  </a:cubicBezTo>
                  <a:cubicBezTo>
                    <a:pt x="18038" y="581"/>
                    <a:pt x="18167" y="452"/>
                    <a:pt x="18167" y="291"/>
                  </a:cubicBezTo>
                  <a:cubicBezTo>
                    <a:pt x="18167" y="130"/>
                    <a:pt x="18037" y="0"/>
                    <a:pt x="17877" y="0"/>
                  </a:cubicBezTo>
                  <a:close/>
                  <a:moveTo>
                    <a:pt x="17877" y="2351"/>
                  </a:moveTo>
                  <a:cubicBezTo>
                    <a:pt x="17716" y="2351"/>
                    <a:pt x="17586" y="2482"/>
                    <a:pt x="17586" y="2642"/>
                  </a:cubicBezTo>
                  <a:cubicBezTo>
                    <a:pt x="17586" y="2803"/>
                    <a:pt x="17717" y="2932"/>
                    <a:pt x="17877" y="2932"/>
                  </a:cubicBezTo>
                  <a:cubicBezTo>
                    <a:pt x="18038" y="2932"/>
                    <a:pt x="18167" y="2802"/>
                    <a:pt x="18167" y="2642"/>
                  </a:cubicBezTo>
                  <a:cubicBezTo>
                    <a:pt x="18167" y="2481"/>
                    <a:pt x="18037" y="2351"/>
                    <a:pt x="17877" y="2351"/>
                  </a:cubicBezTo>
                  <a:close/>
                  <a:moveTo>
                    <a:pt x="17877" y="4702"/>
                  </a:moveTo>
                  <a:cubicBezTo>
                    <a:pt x="17716" y="4702"/>
                    <a:pt x="17586" y="4831"/>
                    <a:pt x="17586" y="4992"/>
                  </a:cubicBezTo>
                  <a:cubicBezTo>
                    <a:pt x="17586" y="5153"/>
                    <a:pt x="17717" y="5283"/>
                    <a:pt x="17877" y="5283"/>
                  </a:cubicBezTo>
                  <a:cubicBezTo>
                    <a:pt x="18038" y="5283"/>
                    <a:pt x="18167" y="5153"/>
                    <a:pt x="18167" y="4992"/>
                  </a:cubicBezTo>
                  <a:cubicBezTo>
                    <a:pt x="18167" y="4831"/>
                    <a:pt x="18037" y="4702"/>
                    <a:pt x="17877" y="4702"/>
                  </a:cubicBezTo>
                  <a:close/>
                  <a:moveTo>
                    <a:pt x="18582" y="3525"/>
                  </a:moveTo>
                  <a:cubicBezTo>
                    <a:pt x="18421" y="3525"/>
                    <a:pt x="18291" y="3656"/>
                    <a:pt x="18291" y="3816"/>
                  </a:cubicBezTo>
                  <a:cubicBezTo>
                    <a:pt x="18291" y="3977"/>
                    <a:pt x="18421" y="4106"/>
                    <a:pt x="18582" y="4106"/>
                  </a:cubicBezTo>
                  <a:cubicBezTo>
                    <a:pt x="18743" y="4106"/>
                    <a:pt x="18873" y="3976"/>
                    <a:pt x="18873" y="3816"/>
                  </a:cubicBezTo>
                  <a:cubicBezTo>
                    <a:pt x="18870" y="3655"/>
                    <a:pt x="18740" y="3525"/>
                    <a:pt x="18582" y="3525"/>
                  </a:cubicBezTo>
                  <a:close/>
                  <a:moveTo>
                    <a:pt x="18582" y="1191"/>
                  </a:moveTo>
                  <a:cubicBezTo>
                    <a:pt x="18421" y="1191"/>
                    <a:pt x="18291" y="1321"/>
                    <a:pt x="18291" y="1482"/>
                  </a:cubicBezTo>
                  <a:cubicBezTo>
                    <a:pt x="18291" y="1643"/>
                    <a:pt x="18421" y="1772"/>
                    <a:pt x="18582" y="1772"/>
                  </a:cubicBezTo>
                  <a:cubicBezTo>
                    <a:pt x="18743" y="1772"/>
                    <a:pt x="18873" y="1643"/>
                    <a:pt x="18873" y="1482"/>
                  </a:cubicBezTo>
                  <a:cubicBezTo>
                    <a:pt x="18870" y="1321"/>
                    <a:pt x="18740" y="1191"/>
                    <a:pt x="18582" y="1191"/>
                  </a:cubicBezTo>
                  <a:close/>
                  <a:moveTo>
                    <a:pt x="19285" y="0"/>
                  </a:moveTo>
                  <a:cubicBezTo>
                    <a:pt x="19124" y="0"/>
                    <a:pt x="18994" y="130"/>
                    <a:pt x="18994" y="291"/>
                  </a:cubicBezTo>
                  <a:cubicBezTo>
                    <a:pt x="18994" y="452"/>
                    <a:pt x="19124" y="581"/>
                    <a:pt x="19285" y="581"/>
                  </a:cubicBezTo>
                  <a:cubicBezTo>
                    <a:pt x="19446" y="581"/>
                    <a:pt x="19575" y="452"/>
                    <a:pt x="19575" y="291"/>
                  </a:cubicBezTo>
                  <a:cubicBezTo>
                    <a:pt x="19575" y="130"/>
                    <a:pt x="19446" y="0"/>
                    <a:pt x="19285" y="0"/>
                  </a:cubicBezTo>
                  <a:close/>
                  <a:moveTo>
                    <a:pt x="19285" y="2351"/>
                  </a:moveTo>
                  <a:cubicBezTo>
                    <a:pt x="19124" y="2351"/>
                    <a:pt x="18994" y="2482"/>
                    <a:pt x="18994" y="2642"/>
                  </a:cubicBezTo>
                  <a:cubicBezTo>
                    <a:pt x="18994" y="2803"/>
                    <a:pt x="19124" y="2932"/>
                    <a:pt x="19285" y="2932"/>
                  </a:cubicBezTo>
                  <a:cubicBezTo>
                    <a:pt x="19446" y="2932"/>
                    <a:pt x="19575" y="2802"/>
                    <a:pt x="19575" y="2642"/>
                  </a:cubicBezTo>
                  <a:cubicBezTo>
                    <a:pt x="19575" y="2481"/>
                    <a:pt x="19446" y="2351"/>
                    <a:pt x="19285" y="2351"/>
                  </a:cubicBezTo>
                  <a:close/>
                  <a:moveTo>
                    <a:pt x="19285" y="4702"/>
                  </a:moveTo>
                  <a:cubicBezTo>
                    <a:pt x="19124" y="4702"/>
                    <a:pt x="18994" y="4831"/>
                    <a:pt x="18994" y="4992"/>
                  </a:cubicBezTo>
                  <a:cubicBezTo>
                    <a:pt x="18994" y="5153"/>
                    <a:pt x="19124" y="5283"/>
                    <a:pt x="19285" y="5283"/>
                  </a:cubicBezTo>
                  <a:cubicBezTo>
                    <a:pt x="19446" y="5283"/>
                    <a:pt x="19575" y="5153"/>
                    <a:pt x="19575" y="4992"/>
                  </a:cubicBezTo>
                  <a:cubicBezTo>
                    <a:pt x="19575" y="4831"/>
                    <a:pt x="19446" y="4702"/>
                    <a:pt x="19285" y="4702"/>
                  </a:cubicBezTo>
                  <a:close/>
                  <a:moveTo>
                    <a:pt x="19987" y="3525"/>
                  </a:moveTo>
                  <a:cubicBezTo>
                    <a:pt x="19827" y="3525"/>
                    <a:pt x="19697" y="3656"/>
                    <a:pt x="19697" y="3816"/>
                  </a:cubicBezTo>
                  <a:cubicBezTo>
                    <a:pt x="19697" y="3977"/>
                    <a:pt x="19827" y="4106"/>
                    <a:pt x="19987" y="4106"/>
                  </a:cubicBezTo>
                  <a:cubicBezTo>
                    <a:pt x="20148" y="4106"/>
                    <a:pt x="20278" y="3977"/>
                    <a:pt x="20278" y="3816"/>
                  </a:cubicBezTo>
                  <a:cubicBezTo>
                    <a:pt x="20278" y="3656"/>
                    <a:pt x="20148" y="3525"/>
                    <a:pt x="19987" y="3525"/>
                  </a:cubicBezTo>
                  <a:close/>
                  <a:moveTo>
                    <a:pt x="19987" y="1191"/>
                  </a:moveTo>
                  <a:cubicBezTo>
                    <a:pt x="19827" y="1191"/>
                    <a:pt x="19697" y="1321"/>
                    <a:pt x="19697" y="1482"/>
                  </a:cubicBezTo>
                  <a:cubicBezTo>
                    <a:pt x="19697" y="1643"/>
                    <a:pt x="19827" y="1772"/>
                    <a:pt x="19987" y="1772"/>
                  </a:cubicBezTo>
                  <a:cubicBezTo>
                    <a:pt x="20148" y="1772"/>
                    <a:pt x="20278" y="1643"/>
                    <a:pt x="20278" y="1482"/>
                  </a:cubicBezTo>
                  <a:cubicBezTo>
                    <a:pt x="20278" y="1321"/>
                    <a:pt x="20148" y="1191"/>
                    <a:pt x="19987" y="1191"/>
                  </a:cubicBezTo>
                  <a:close/>
                </a:path>
              </a:pathLst>
            </a:custGeom>
            <a:solidFill>
              <a:schemeClr val="accent2"/>
            </a:solidFill>
            <a:ln w="9525" cap="flat">
              <a:noFill/>
              <a:bevel/>
              <a:headEnd/>
              <a:tailEnd/>
            </a:ln>
            <a:effectLst/>
          </p:spPr>
          <p:txBody>
            <a:bodyPr wrap="none" anchor="ctr"/>
            <a:lstStyle/>
            <a:p>
              <a:endParaRPr lang="en-US"/>
            </a:p>
          </p:txBody>
        </p:sp>
      </p:grpSp>
      <p:sp>
        <p:nvSpPr>
          <p:cNvPr id="48" name="Freeform 1">
            <a:extLst>
              <a:ext uri="{FF2B5EF4-FFF2-40B4-BE49-F238E27FC236}">
                <a16:creationId xmlns:a16="http://schemas.microsoft.com/office/drawing/2014/main" id="{0C8B2A81-042A-44EA-ABF2-4D60ACA6C170}"/>
              </a:ext>
            </a:extLst>
          </p:cNvPr>
          <p:cNvSpPr>
            <a:spLocks noChangeAspect="1" noChangeArrowheads="1"/>
          </p:cNvSpPr>
          <p:nvPr userDrawn="1"/>
        </p:nvSpPr>
        <p:spPr bwMode="white">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Tree>
    <p:extLst>
      <p:ext uri="{BB962C8B-B14F-4D97-AF65-F5344CB8AC3E}">
        <p14:creationId xmlns:p14="http://schemas.microsoft.com/office/powerpoint/2010/main" val="20965430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1"/>
        </a:solid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468313" y="3706835"/>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2200" b="0" i="0">
                <a:solidFill>
                  <a:schemeClr val="bg1">
                    <a:lumMod val="75000"/>
                  </a:schemeClr>
                </a:solidFill>
                <a:latin typeface="CiscoSansTT Light" panose="020B0503020201020303" pitchFamily="34" charset="0"/>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1331328"/>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CiscoSansTT Light" panose="020B0503020201020303" pitchFamily="34" charset="0"/>
                <a:cs typeface="CiscoSans Thin"/>
              </a:defRPr>
            </a:lvl1pPr>
          </a:lstStyle>
          <a:p>
            <a:r>
              <a:rPr lang="en-US" dirty="0"/>
              <a:t>Click to edit Master title style</a:t>
            </a:r>
          </a:p>
        </p:txBody>
      </p:sp>
      <p:sp>
        <p:nvSpPr>
          <p:cNvPr id="8" name="TextBox 7">
            <a:extLst>
              <a:ext uri="{FF2B5EF4-FFF2-40B4-BE49-F238E27FC236}">
                <a16:creationId xmlns:a16="http://schemas.microsoft.com/office/drawing/2014/main" id="{B810A9CF-C747-2B40-A1E3-3B19743F3386}"/>
              </a:ext>
            </a:extLst>
          </p:cNvPr>
          <p:cNvSpPr txBox="1"/>
          <p:nvPr userDrawn="1"/>
        </p:nvSpPr>
        <p:spPr>
          <a:xfrm>
            <a:off x="4159867" y="4909949"/>
            <a:ext cx="824265" cy="215444"/>
          </a:xfrm>
          <a:prstGeom prst="rect">
            <a:avLst/>
          </a:prstGeom>
          <a:noFill/>
        </p:spPr>
        <p:txBody>
          <a:bodyPr wrap="none" rtlCol="0" anchor="b">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a:t>
            </a:r>
            <a:r>
              <a:rPr kumimoji="0" lang="en-US" sz="800" b="0" i="0" u="none" strike="noStrike" kern="1200" cap="none" spc="0" normalizeH="0" baseline="0" noProof="0" dirty="0" err="1">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CiscoLiveLA</a:t>
            </a:r>
            <a:endPar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endParaRPr>
          </a:p>
        </p:txBody>
      </p:sp>
      <p:sp>
        <p:nvSpPr>
          <p:cNvPr id="7"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2018  Cisco and/or its affiliates. All rights reserved.   Cisco Public</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23" name="Footer Placeholder 2"/>
          <p:cNvSpPr>
            <a:spLocks noGrp="1"/>
          </p:cNvSpPr>
          <p:nvPr>
            <p:ph type="ftr" sz="quarter" idx="3"/>
          </p:nvPr>
        </p:nvSpPr>
        <p:spPr>
          <a:xfrm>
            <a:off x="5222533" y="4946904"/>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TT Light" panose="020B0503020201020303" pitchFamily="34" charset="0"/>
              </a:defRPr>
            </a:lvl1pPr>
          </a:lstStyle>
          <a:p>
            <a:pPr defTabSz="610744"/>
            <a:r>
              <a:rPr lang="en-US"/>
              <a:t>BRKDEV-1368</a:t>
            </a:r>
            <a:endParaRPr lang="en-US" dirty="0"/>
          </a:p>
        </p:txBody>
      </p:sp>
      <p:sp>
        <p:nvSpPr>
          <p:cNvPr id="24" name="Freeform 1">
            <a:extLst>
              <a:ext uri="{FF2B5EF4-FFF2-40B4-BE49-F238E27FC236}">
                <a16:creationId xmlns:a16="http://schemas.microsoft.com/office/drawing/2014/main" id="{FC48E81A-8C50-475E-A4D1-4FB3DFA13D21}"/>
              </a:ext>
            </a:extLst>
          </p:cNvPr>
          <p:cNvSpPr>
            <a:spLocks noChangeAspect="1" noChangeArrowheads="1"/>
          </p:cNvSpPr>
          <p:nvPr userDrawn="1"/>
        </p:nvSpPr>
        <p:spPr bwMode="black">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chemeClr val="bg2"/>
          </a:solidFill>
          <a:ln>
            <a:noFill/>
          </a:ln>
          <a:effectLst/>
        </p:spPr>
        <p:txBody>
          <a:bodyPr wrap="none" anchor="ctr"/>
          <a:lstStyle/>
          <a:p>
            <a:endParaRPr lang="en-US" dirty="0">
              <a:latin typeface="CiscoSansTT Light" panose="020B0503020201020303" pitchFamily="34" charset="0"/>
            </a:endParaRPr>
          </a:p>
        </p:txBody>
      </p:sp>
    </p:spTree>
    <p:extLst>
      <p:ext uri="{BB962C8B-B14F-4D97-AF65-F5344CB8AC3E}">
        <p14:creationId xmlns:p14="http://schemas.microsoft.com/office/powerpoint/2010/main" val="7811224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CiscoSansTT Light" panose="020B0503020201020303" pitchFamily="34" charset="0"/>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CiscoSansTT Light" panose="020B0503020201020303" pitchFamily="34" charset="0"/>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latin typeface="CiscoSansTT Light" panose="020B0503020201020303" pitchFamily="34" charset="0"/>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5594598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CiscoSansTT Light" panose="020B0503020201020303" pitchFamily="34" charset="0"/>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CiscoSansTT Light" panose="020B0503020201020303" pitchFamily="34" charset="0"/>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latin typeface="CiscoSansTT Light" panose="020B0503020201020303" pitchFamily="34" charset="0"/>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563199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2"/>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tx2"/>
                </a:solidFill>
                <a:latin typeface="CiscoSansTT Light" panose="020B0503020201020303" pitchFamily="34" charset="0"/>
                <a:ea typeface="+mn-ea"/>
                <a:cs typeface="CiscoSans"/>
              </a:defRPr>
            </a:lvl1pPr>
          </a:lstStyle>
          <a:p>
            <a:pPr lvl="0"/>
            <a:r>
              <a:rPr lang="en-US" noProof="0" dirty="0"/>
              <a:t>Click icon to add media</a:t>
            </a:r>
          </a:p>
        </p:txBody>
      </p:sp>
      <p:sp>
        <p:nvSpPr>
          <p:cNvPr id="2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1324430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accent1">
                  <a:lumMod val="75000"/>
                </a:schemeClr>
              </a:buClr>
              <a:buSzPct val="80000"/>
              <a:buFont typeface="Arial"/>
              <a:buChar char="•"/>
              <a:defRPr sz="3700" b="0" i="0">
                <a:solidFill>
                  <a:schemeClr val="tx1">
                    <a:lumMod val="50000"/>
                  </a:schemeClr>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dirty="0"/>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894729509"/>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2"/>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359719" y="584002"/>
            <a:ext cx="4424562"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tx2"/>
                </a:solidFill>
                <a:latin typeface="CiscoSansTT Light" panose="020B0503020201020303" pitchFamily="34" charset="0"/>
                <a:ea typeface="+mn-ea"/>
                <a:cs typeface="CiscoSans"/>
              </a:defRPr>
            </a:lvl1pPr>
          </a:lstStyle>
          <a:p>
            <a:pPr lvl="0"/>
            <a:r>
              <a:rPr lang="en-US" noProof="0" dirty="0"/>
              <a:t>Click icon to add media</a:t>
            </a:r>
          </a:p>
        </p:txBody>
      </p:sp>
      <p:sp>
        <p:nvSpPr>
          <p:cNvPr id="22"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577188515"/>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CiscoSansTT Light" panose="020B0503020201020303" pitchFamily="34" charset="0"/>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CiscoSansTT Light" panose="020B0503020201020303" pitchFamily="34" charset="0"/>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4174498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CiscoSansTT Light" panose="020B0503020201020303" pitchFamily="34" charset="0"/>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CiscoSansTT Light" panose="020B0503020201020303" pitchFamily="34" charset="0"/>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3390552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CiscoSansTT Light" panose="020B0503020201020303" pitchFamily="34" charset="0"/>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20" name="Freeform 1">
            <a:extLst>
              <a:ext uri="{FF2B5EF4-FFF2-40B4-BE49-F238E27FC236}">
                <a16:creationId xmlns:a16="http://schemas.microsoft.com/office/drawing/2014/main" id="{463EE97A-F19C-437E-864E-D6CAE83E3BCA}"/>
              </a:ext>
            </a:extLst>
          </p:cNvPr>
          <p:cNvSpPr>
            <a:spLocks noChangeAspect="1" noChangeArrowheads="1"/>
          </p:cNvSpPr>
          <p:nvPr userDrawn="1"/>
        </p:nvSpPr>
        <p:spPr bwMode="auto">
          <a:xfrm>
            <a:off x="536418" y="4785454"/>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dirty="0">
              <a:latin typeface="CiscoSansTT Light" panose="020B0503020201020303" pitchFamily="34" charset="0"/>
            </a:endParaRPr>
          </a:p>
        </p:txBody>
      </p:sp>
    </p:spTree>
    <p:extLst>
      <p:ext uri="{BB962C8B-B14F-4D97-AF65-F5344CB8AC3E}">
        <p14:creationId xmlns:p14="http://schemas.microsoft.com/office/powerpoint/2010/main" val="37344699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lumMod val="75000"/>
                  </a:schemeClr>
                </a:solidFill>
                <a:latin typeface="CiscoSansTT Light" panose="020B0503020201020303" pitchFamily="34" charset="0"/>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lumMod val="75000"/>
                  </a:schemeClr>
                </a:solidFill>
                <a:latin typeface="CiscoSansTT Light" panose="020B0503020201020303" pitchFamily="34" charset="0"/>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lumMod val="75000"/>
                  </a:schemeClr>
                </a:solidFill>
                <a:latin typeface="CiscoSansTT Light" panose="020B0503020201020303" pitchFamily="34" charset="0"/>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defRPr sz="3200">
                <a:solidFill>
                  <a:schemeClr val="bg1">
                    <a:lumMod val="75000"/>
                  </a:schemeClr>
                </a:solidFill>
                <a:latin typeface="CiscoSansTT Light" panose="020B0503020201020303" pitchFamily="34" charset="0"/>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388647209"/>
      </p:ext>
    </p:extLst>
  </p:cSld>
  <p:clrMapOvr>
    <a:masterClrMapping/>
  </p:clrMapOvr>
  <p:extLst>
    <p:ext uri="{DCECCB84-F9BA-43D5-87BE-67443E8EF086}">
      <p15:sldGuideLst xmlns:p15="http://schemas.microsoft.com/office/powerpoint/2012/main">
        <p15:guide id="2">
          <p15:clr>
            <a:srgbClr val="FBAE40"/>
          </p15:clr>
        </p15:guide>
        <p15:guide id="3" pos="259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CiscoSansTT Light" panose="020B0503020201020303" pitchFamily="34" charset="0"/>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latin typeface="CiscoSansTT Light" panose="020B0503020201020303" pitchFamily="34" charset="0"/>
              </a:defRPr>
            </a:lvl1pPr>
            <a:lvl2pPr marL="346075" indent="-176213">
              <a:lnSpc>
                <a:spcPct val="95000"/>
              </a:lnSpc>
              <a:spcBef>
                <a:spcPts val="600"/>
              </a:spcBef>
              <a:buClr>
                <a:schemeClr val="tx1"/>
              </a:buClr>
              <a:buSzPct val="80000"/>
              <a:buFont typeface="Arial" panose="020B0604020202020204" pitchFamily="34" charset="0"/>
              <a:buChar char="•"/>
              <a:defRPr sz="1800">
                <a:latin typeface="CiscoSansTT Light" panose="020B0503020201020303" pitchFamily="34" charset="0"/>
              </a:defRPr>
            </a:lvl2pPr>
            <a:lvl3pPr marL="511175" indent="-171450">
              <a:lnSpc>
                <a:spcPct val="95000"/>
              </a:lnSpc>
              <a:spcBef>
                <a:spcPts val="600"/>
              </a:spcBef>
              <a:buClr>
                <a:schemeClr val="tx1"/>
              </a:buClr>
              <a:buSzPct val="80000"/>
              <a:buFont typeface="Arial" panose="020B0604020202020204" pitchFamily="34" charset="0"/>
              <a:buChar char="•"/>
              <a:defRPr sz="1600">
                <a:latin typeface="CiscoSansTT Light" panose="020B0503020201020303" pitchFamily="34" charset="0"/>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31709532"/>
      </p:ext>
    </p:extLst>
  </p:cSld>
  <p:clrMapOvr>
    <a:masterClrMapping/>
  </p:clrMapOvr>
  <p:extLst>
    <p:ext uri="{DCECCB84-F9BA-43D5-87BE-67443E8EF086}">
      <p15:sldGuideLst xmlns:p15="http://schemas.microsoft.com/office/powerpoint/2012/main">
        <p15:guide id="1" orient="horz" pos="1044">
          <p15:clr>
            <a:srgbClr val="FBAE40"/>
          </p15:clr>
        </p15:guide>
        <p15:guide id="2" pos="168">
          <p15:clr>
            <a:srgbClr val="FBAE40"/>
          </p15:clr>
        </p15:guide>
        <p15:guide id="3" orient="horz" pos="2196">
          <p15:clr>
            <a:srgbClr val="FBAE40"/>
          </p15:clr>
        </p15:guide>
        <p15:guide id="4" pos="267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CiscoSansTT Light" panose="020B0503020201020303" pitchFamily="34" charset="0"/>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latin typeface="CiscoSansTT Light" panose="020B0503020201020303" pitchFamily="34" charset="0"/>
              </a:defRPr>
            </a:lvl1pPr>
            <a:lvl2pPr marL="341313" indent="-171450">
              <a:lnSpc>
                <a:spcPct val="95000"/>
              </a:lnSpc>
              <a:spcBef>
                <a:spcPts val="600"/>
              </a:spcBef>
              <a:buClr>
                <a:schemeClr val="tx1"/>
              </a:buClr>
              <a:buSzPct val="80000"/>
              <a:defRPr sz="1800">
                <a:latin typeface="CiscoSansTT Light" panose="020B0503020201020303" pitchFamily="34" charset="0"/>
              </a:defRPr>
            </a:lvl2pPr>
            <a:lvl3pPr marL="511175" indent="-169863">
              <a:lnSpc>
                <a:spcPct val="95000"/>
              </a:lnSpc>
              <a:spcBef>
                <a:spcPts val="600"/>
              </a:spcBef>
              <a:buClr>
                <a:schemeClr val="tx1"/>
              </a:buClr>
              <a:buSzPct val="80000"/>
              <a:defRPr sz="1600">
                <a:latin typeface="CiscoSansTT Light" panose="020B0503020201020303" pitchFamily="34" charset="0"/>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lumMod val="75000"/>
                  </a:schemeClr>
                </a:solidFill>
                <a:latin typeface="CiscoSansTT Light" panose="020B0503020201020303" pitchFamily="34" charset="0"/>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lumMod val="75000"/>
                  </a:schemeClr>
                </a:solidFill>
                <a:latin typeface="CiscoSansTT Light" panose="020B0503020201020303" pitchFamily="34" charset="0"/>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lumMod val="75000"/>
                  </a:schemeClr>
                </a:solidFill>
                <a:latin typeface="CiscoSansTT Light" panose="020B0503020201020303" pitchFamily="34" charset="0"/>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Tree>
    <p:extLst>
      <p:ext uri="{BB962C8B-B14F-4D97-AF65-F5344CB8AC3E}">
        <p14:creationId xmlns:p14="http://schemas.microsoft.com/office/powerpoint/2010/main" val="1746112712"/>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CiscoSansTT Light" panose="020B0503020201020303" pitchFamily="34" charset="0"/>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atin typeface="CiscoSansTT Light" panose="020B0503020201020303" pitchFamily="34" charset="0"/>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08487424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CiscoSansTT Light" panose="020B0503020201020303" pitchFamily="34" charset="0"/>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674264290"/>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9721"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CiscoSansTT Light" panose="020B0503020201020303" pitchFamily="34" charset="0"/>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atin typeface="CiscoSansTT Light" panose="020B0503020201020303" pitchFamily="34" charset="0"/>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88792177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CiscoSansTT Light" panose="020B0503020201020303" pitchFamily="34" charset="0"/>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atin typeface="CiscoSansTT Light" panose="020B0503020201020303" pitchFamily="34" charset="0"/>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44813420"/>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CiscoSansTT Light" panose="020B0503020201020303" pitchFamily="34" charset="0"/>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atin typeface="CiscoSansTT Light" panose="020B0503020201020303" pitchFamily="34" charset="0"/>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54674596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3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3144162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6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42731019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12859798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7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11754283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1708692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9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1553417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0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4083033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1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0269855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2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4955810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4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5340411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6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84785583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45_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4733192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296400181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accent1">
                  <a:lumMod val="75000"/>
                </a:schemeClr>
              </a:buClr>
              <a:buSzPct val="80000"/>
              <a:buFont typeface="Arial"/>
              <a:buChar char="•"/>
              <a:defRPr sz="3700" b="0" i="0">
                <a:solidFill>
                  <a:schemeClr val="tx1">
                    <a:lumMod val="50000"/>
                  </a:schemeClr>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dirty="0"/>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lumMod val="50000"/>
                  </a:schemeClr>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365493815"/>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FF01498F-A497-5F42-B24A-9C47E6F7DE86}" type="datetimeFigureOut">
              <a:rPr lang="en-US" smtClean="0"/>
              <a:t>3/27/2020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9299480C-48F8-8D42-8F82-85287B422F4C}" type="slidenum">
              <a:rPr lang="en-US" smtClean="0"/>
              <a:t>‹#›</a:t>
            </a:fld>
            <a:endParaRPr lang="en-US"/>
          </a:p>
        </p:txBody>
      </p:sp>
    </p:spTree>
    <p:extLst>
      <p:ext uri="{BB962C8B-B14F-4D97-AF65-F5344CB8AC3E}">
        <p14:creationId xmlns:p14="http://schemas.microsoft.com/office/powerpoint/2010/main" val="28203112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82EFC-E81A-4C44-8A10-D1C0258C4C7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221" y="0"/>
            <a:ext cx="9132780" cy="5143499"/>
          </a:xfrm>
          <a:prstGeom prst="rect">
            <a:avLst/>
          </a:prstGeom>
        </p:spPr>
      </p:pic>
      <p:pic>
        <p:nvPicPr>
          <p:cNvPr id="3" name="Picture 2">
            <a:extLst>
              <a:ext uri="{FF2B5EF4-FFF2-40B4-BE49-F238E27FC236}">
                <a16:creationId xmlns:a16="http://schemas.microsoft.com/office/drawing/2014/main" id="{A66DCA83-4AE9-8942-9646-D383DBA7B6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3292" y="363258"/>
            <a:ext cx="2119240" cy="534313"/>
          </a:xfrm>
          <a:prstGeom prst="rect">
            <a:avLst/>
          </a:prstGeom>
        </p:spPr>
      </p:pic>
      <p:sp>
        <p:nvSpPr>
          <p:cNvPr id="16" name="Subtitle 2"/>
          <p:cNvSpPr>
            <a:spLocks noGrp="1"/>
          </p:cNvSpPr>
          <p:nvPr>
            <p:ph type="subTitle" idx="1" hasCustomPrompt="1"/>
          </p:nvPr>
        </p:nvSpPr>
        <p:spPr>
          <a:xfrm>
            <a:off x="469497" y="3856736"/>
            <a:ext cx="6117482"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69"/>
            <a:ext cx="6117482"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2"/>
            <a:ext cx="6117482"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3"/>
            <a:ext cx="6123686"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4" y="2472167"/>
            <a:ext cx="6165769"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Tree>
    <p:extLst>
      <p:ext uri="{BB962C8B-B14F-4D97-AF65-F5344CB8AC3E}">
        <p14:creationId xmlns:p14="http://schemas.microsoft.com/office/powerpoint/2010/main" val="2906047048"/>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8233CC-CA47-3842-944B-E605F64CE078}"/>
              </a:ext>
            </a:extLst>
          </p:cNvPr>
          <p:cNvPicPr>
            <a:picLocks noChangeAspect="1"/>
          </p:cNvPicPr>
          <p:nvPr userDrawn="1"/>
        </p:nvPicPr>
        <p:blipFill>
          <a:blip r:embed="rId2"/>
          <a:stretch>
            <a:fillRect/>
          </a:stretch>
        </p:blipFill>
        <p:spPr>
          <a:xfrm>
            <a:off x="11220" y="0"/>
            <a:ext cx="9132780" cy="5137188"/>
          </a:xfrm>
          <a:prstGeom prst="rect">
            <a:avLst/>
          </a:prstGeom>
        </p:spPr>
      </p:pic>
      <p:sp>
        <p:nvSpPr>
          <p:cNvPr id="16" name="Subtitle 2"/>
          <p:cNvSpPr>
            <a:spLocks noGrp="1"/>
          </p:cNvSpPr>
          <p:nvPr>
            <p:ph type="subTitle" idx="1" hasCustomPrompt="1"/>
          </p:nvPr>
        </p:nvSpPr>
        <p:spPr>
          <a:xfrm>
            <a:off x="469497" y="3868768"/>
            <a:ext cx="6081524" cy="288131"/>
          </a:xfrm>
          <a:prstGeom prst="rect">
            <a:avLst/>
          </a:prstGeom>
        </p:spPr>
        <p:txBody>
          <a:bodyPr lIns="91420" tIns="45710" rIns="91420" bIns="45710" anchor="b" anchorCtr="0">
            <a:noAutofit/>
          </a:bodyPr>
          <a:lstStyle>
            <a:lvl1pPr marL="0" indent="0" algn="l">
              <a:buNone/>
              <a:defRPr sz="1600" b="0" i="0">
                <a:solidFill>
                  <a:schemeClr val="tx2">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108765"/>
            <a:ext cx="6081524" cy="288131"/>
          </a:xfrm>
          <a:prstGeom prst="rect">
            <a:avLst/>
          </a:prstGeom>
        </p:spPr>
        <p:txBody>
          <a:bodyPr lIns="91420" tIns="45710" rIns="91420" bIns="45710"/>
          <a:lstStyle>
            <a:lvl1pPr marL="0" indent="0" algn="l">
              <a:buFontTx/>
              <a:buNone/>
              <a:defRPr lang="en-US" sz="1600" b="0" i="0" kern="1200" dirty="0" smtClean="0">
                <a:solidFill>
                  <a:schemeClr val="tx2">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2"/>
            <a:ext cx="6081524" cy="288131"/>
          </a:xfrm>
          <a:prstGeom prst="rect">
            <a:avLst/>
          </a:prstGeom>
        </p:spPr>
        <p:txBody>
          <a:bodyPr lIns="91420" tIns="45710" rIns="91420" bIns="45710"/>
          <a:lstStyle>
            <a:lvl1pPr marL="0" indent="0" algn="l">
              <a:buFontTx/>
              <a:buNone/>
              <a:defRPr lang="en-US" sz="1600" b="0" i="0" kern="1200" dirty="0" smtClean="0">
                <a:solidFill>
                  <a:schemeClr val="tx2">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211463"/>
            <a:ext cx="6086072"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tx2">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6113580"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2">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92320C5F-0F53-6842-A11F-92876CF58F4A}"/>
              </a:ext>
            </a:extLst>
          </p:cNvPr>
          <p:cNvPicPr>
            <a:picLocks noChangeAspect="1"/>
          </p:cNvPicPr>
          <p:nvPr userDrawn="1"/>
        </p:nvPicPr>
        <p:blipFill>
          <a:blip r:embed="rId3"/>
          <a:stretch>
            <a:fillRect/>
          </a:stretch>
        </p:blipFill>
        <p:spPr>
          <a:xfrm>
            <a:off x="463293" y="363258"/>
            <a:ext cx="2119237" cy="534312"/>
          </a:xfrm>
          <a:prstGeom prst="rect">
            <a:avLst/>
          </a:prstGeom>
        </p:spPr>
      </p:pic>
    </p:spTree>
    <p:extLst>
      <p:ext uri="{BB962C8B-B14F-4D97-AF65-F5344CB8AC3E}">
        <p14:creationId xmlns:p14="http://schemas.microsoft.com/office/powerpoint/2010/main" val="3480104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509C2E4-CBE9-FF4A-B277-B062E65CEB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95"/>
            <a:ext cx="9144000" cy="5141108"/>
          </a:xfrm>
          <a:prstGeom prst="rect">
            <a:avLst/>
          </a:prstGeom>
        </p:spPr>
      </p:pic>
      <p:sp>
        <p:nvSpPr>
          <p:cNvPr id="7" name="Title 1"/>
          <p:cNvSpPr>
            <a:spLocks noGrp="1"/>
          </p:cNvSpPr>
          <p:nvPr>
            <p:ph type="ctrTitle" hasCustomPrompt="1"/>
          </p:nvPr>
        </p:nvSpPr>
        <p:spPr>
          <a:xfrm>
            <a:off x="416425" y="1286776"/>
            <a:ext cx="4699861"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96605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1286777"/>
            <a:ext cx="4605517"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pic>
        <p:nvPicPr>
          <p:cNvPr id="5" name="Picture 4">
            <a:extLst>
              <a:ext uri="{FF2B5EF4-FFF2-40B4-BE49-F238E27FC236}">
                <a16:creationId xmlns:a16="http://schemas.microsoft.com/office/drawing/2014/main" id="{85220665-6C61-EE48-AB0A-37B1BFD5FBB3}"/>
              </a:ext>
            </a:extLst>
          </p:cNvPr>
          <p:cNvPicPr>
            <a:picLocks noChangeAspect="1"/>
          </p:cNvPicPr>
          <p:nvPr userDrawn="1"/>
        </p:nvPicPr>
        <p:blipFill>
          <a:blip r:embed="rId2"/>
          <a:stretch>
            <a:fillRect/>
          </a:stretch>
        </p:blipFill>
        <p:spPr>
          <a:xfrm>
            <a:off x="5264198" y="1148623"/>
            <a:ext cx="3068210" cy="2846255"/>
          </a:xfrm>
          <a:prstGeom prst="rect">
            <a:avLst/>
          </a:prstGeom>
        </p:spPr>
      </p:pic>
    </p:spTree>
    <p:extLst>
      <p:ext uri="{BB962C8B-B14F-4D97-AF65-F5344CB8AC3E}">
        <p14:creationId xmlns:p14="http://schemas.microsoft.com/office/powerpoint/2010/main" val="29832406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6" y="1286777"/>
            <a:ext cx="6013404"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pic>
        <p:nvPicPr>
          <p:cNvPr id="5" name="Picture 4">
            <a:extLst>
              <a:ext uri="{FF2B5EF4-FFF2-40B4-BE49-F238E27FC236}">
                <a16:creationId xmlns:a16="http://schemas.microsoft.com/office/drawing/2014/main" id="{80DDC7BF-B92F-F04E-879A-43BEF68CE37B}"/>
              </a:ext>
            </a:extLst>
          </p:cNvPr>
          <p:cNvPicPr>
            <a:picLocks noChangeAspect="1"/>
          </p:cNvPicPr>
          <p:nvPr userDrawn="1"/>
        </p:nvPicPr>
        <p:blipFill rotWithShape="1">
          <a:blip r:embed="rId2"/>
          <a:srcRect l="38189" r="1" b="10534"/>
          <a:stretch/>
        </p:blipFill>
        <p:spPr>
          <a:xfrm flipH="1">
            <a:off x="6534198" y="1165499"/>
            <a:ext cx="2609802" cy="2867005"/>
          </a:xfrm>
          <a:prstGeom prst="rect">
            <a:avLst/>
          </a:prstGeom>
        </p:spPr>
      </p:pic>
    </p:spTree>
    <p:extLst>
      <p:ext uri="{BB962C8B-B14F-4D97-AF65-F5344CB8AC3E}">
        <p14:creationId xmlns:p14="http://schemas.microsoft.com/office/powerpoint/2010/main" val="16927018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8908142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Edit Master text styles</a:t>
            </a:r>
          </a:p>
        </p:txBody>
      </p:sp>
    </p:spTree>
    <p:extLst>
      <p:ext uri="{BB962C8B-B14F-4D97-AF65-F5344CB8AC3E}">
        <p14:creationId xmlns:p14="http://schemas.microsoft.com/office/powerpoint/2010/main" val="23963186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19696369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8669528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202301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93239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9844828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847935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9526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6734670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7476343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426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636830388"/>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58291276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319225466"/>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033283198"/>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54903150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64653907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theme" Target="../theme/theme2.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10" Type="http://schemas.openxmlformats.org/officeDocument/2006/relationships/slideLayout" Target="../slideLayouts/slideLayout28.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theme" Target="../theme/theme3.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2019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4024" r:id="rId4"/>
    <p:sldLayoutId id="2147484018" r:id="rId5"/>
    <p:sldLayoutId id="2147483965" r:id="rId6"/>
    <p:sldLayoutId id="2147483967" r:id="rId7"/>
    <p:sldLayoutId id="2147483995" r:id="rId8"/>
    <p:sldLayoutId id="2147484007" r:id="rId9"/>
    <p:sldLayoutId id="2147484010" r:id="rId10"/>
    <p:sldLayoutId id="2147484011" r:id="rId11"/>
    <p:sldLayoutId id="2147484015" r:id="rId12"/>
    <p:sldLayoutId id="2147483998" r:id="rId13"/>
    <p:sldLayoutId id="2147484027" r:id="rId14"/>
    <p:sldLayoutId id="2147484103" r:id="rId15"/>
    <p:sldLayoutId id="2147484106" r:id="rId16"/>
    <p:sldLayoutId id="2147484107" r:id="rId17"/>
    <p:sldLayoutId id="2147484108" r:id="rId18"/>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
        <p:nvSpPr>
          <p:cNvPr id="3"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475767" y="4946904"/>
            <a:ext cx="2918618"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Confidential</a:t>
            </a:r>
          </a:p>
        </p:txBody>
      </p:sp>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grpSp>
        <p:nvGrpSpPr>
          <p:cNvPr id="20" name="Group 4"/>
          <p:cNvGrpSpPr>
            <a:grpSpLocks noChangeAspect="1"/>
          </p:cNvGrpSpPr>
          <p:nvPr userDrawn="1"/>
        </p:nvGrpSpPr>
        <p:grpSpPr bwMode="auto">
          <a:xfrm>
            <a:off x="508039" y="4715197"/>
            <a:ext cx="340257" cy="180974"/>
            <a:chOff x="310" y="249"/>
            <a:chExt cx="502" cy="267"/>
          </a:xfrm>
          <a:solidFill>
            <a:srgbClr val="38C6F4"/>
          </a:solidFill>
        </p:grpSpPr>
        <p:sp>
          <p:nvSpPr>
            <p:cNvPr id="21"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22"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23"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24"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25"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26"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27"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28"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29"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30"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31"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32"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33"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sp>
          <p:nvSpPr>
            <p:cNvPr id="34"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B"/>
                </a:solidFill>
                <a:effectLst/>
                <a:uLnTx/>
                <a:uFillTx/>
              </a:endParaRPr>
            </a:p>
          </p:txBody>
        </p:sp>
      </p:grpSp>
    </p:spTree>
    <p:extLst>
      <p:ext uri="{BB962C8B-B14F-4D97-AF65-F5344CB8AC3E}">
        <p14:creationId xmlns:p14="http://schemas.microsoft.com/office/powerpoint/2010/main" val="1809445939"/>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 id="2147484129" r:id="rId18"/>
    <p:sldLayoutId id="2147484130" r:id="rId19"/>
    <p:sldLayoutId id="2147484131" r:id="rId20"/>
    <p:sldLayoutId id="2147484132" r:id="rId21"/>
    <p:sldLayoutId id="2147484133" r:id="rId22"/>
    <p:sldLayoutId id="2147484134" r:id="rId23"/>
    <p:sldLayoutId id="2147484135" r:id="rId24"/>
    <p:sldLayoutId id="2147484136" r:id="rId25"/>
    <p:sldLayoutId id="2147484137" r:id="rId26"/>
    <p:sldLayoutId id="2147484138" r:id="rId27"/>
    <p:sldLayoutId id="2147484139" r:id="rId28"/>
    <p:sldLayoutId id="2147484140" r:id="rId29"/>
    <p:sldLayoutId id="2147484141" r:id="rId30"/>
    <p:sldLayoutId id="2147484142" r:id="rId31"/>
    <p:sldLayoutId id="2147484143" r:id="rId32"/>
    <p:sldLayoutId id="2147484144" r:id="rId33"/>
    <p:sldLayoutId id="2147484145" r:id="rId34"/>
    <p:sldLayoutId id="2147484146" r:id="rId35"/>
    <p:sldLayoutId id="2147484147" r:id="rId36"/>
    <p:sldLayoutId id="2147484148" r:id="rId37"/>
    <p:sldLayoutId id="2147484149" r:id="rId38"/>
    <p:sldLayoutId id="2147484150" r:id="rId39"/>
    <p:sldLayoutId id="2147484151" r:id="rId40"/>
    <p:sldLayoutId id="2147484152" r:id="rId41"/>
    <p:sldLayoutId id="2147484153" r:id="rId42"/>
    <p:sldLayoutId id="2147484154" r:id="rId43"/>
    <p:sldLayoutId id="2147484159" r:id="rId44"/>
    <p:sldLayoutId id="2147484162" r:id="rId45"/>
    <p:sldLayoutId id="2147484163" r:id="rId46"/>
    <p:sldLayoutId id="2147484164" r:id="rId47"/>
    <p:sldLayoutId id="2147484166" r:id="rId48"/>
    <p:sldLayoutId id="2147484167" r:id="rId49"/>
    <p:sldLayoutId id="2147484168" r:id="rId50"/>
    <p:sldLayoutId id="2147484169" r:id="rId51"/>
    <p:sldLayoutId id="2147484170" r:id="rId52"/>
    <p:sldLayoutId id="2147484180" r:id="rId53"/>
    <p:sldLayoutId id="2147484181" r:id="rId54"/>
    <p:sldLayoutId id="2147484182" r:id="rId55"/>
    <p:sldLayoutId id="2147484183" r:id="rId56"/>
    <p:sldLayoutId id="2147484234" r:id="rId57"/>
    <p:sldLayoutId id="2147484236" r:id="rId58"/>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CiscoSansTT Light" panose="020B0503020201020303" pitchFamily="34" charset="0"/>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24">
          <p15:clr>
            <a:srgbClr val="F26B43"/>
          </p15:clr>
        </p15:guide>
        <p15:guide id="4" orient="horz" pos="757">
          <p15:clr>
            <a:srgbClr val="F26B43"/>
          </p15:clr>
        </p15:guide>
        <p15:guide id="5" orient="horz" pos="324">
          <p15:clr>
            <a:srgbClr val="F26B43"/>
          </p15:clr>
        </p15:guide>
        <p15:guide id="6" pos="2876">
          <p15:clr>
            <a:srgbClr val="F26B43"/>
          </p15:clr>
        </p15:guide>
        <p15:guide id="7" orient="horz" pos="1620">
          <p15:clr>
            <a:srgbClr val="F26B43"/>
          </p15:clr>
        </p15:guide>
        <p15:guide id="9" orient="horz" pos="50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070907540"/>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9.xml"/></Relationships>
</file>

<file path=ppt/slides/_rels/slide111.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image" Target="../media/image81.tiff"/><Relationship Id="rId7" Type="http://schemas.openxmlformats.org/officeDocument/2006/relationships/image" Target="../media/image85.tiff"/><Relationship Id="rId2" Type="http://schemas.openxmlformats.org/officeDocument/2006/relationships/image" Target="../media/image80.tiff"/><Relationship Id="rId1" Type="http://schemas.openxmlformats.org/officeDocument/2006/relationships/slideLayout" Target="../slideLayouts/slideLayout89.xml"/><Relationship Id="rId6" Type="http://schemas.openxmlformats.org/officeDocument/2006/relationships/image" Target="../media/image84.tiff"/><Relationship Id="rId5" Type="http://schemas.openxmlformats.org/officeDocument/2006/relationships/image" Target="../media/image83.tiff"/><Relationship Id="rId4" Type="http://schemas.openxmlformats.org/officeDocument/2006/relationships/image" Target="../media/image82.tiff"/><Relationship Id="rId9" Type="http://schemas.openxmlformats.org/officeDocument/2006/relationships/image" Target="../media/image87.png"/></Relationships>
</file>

<file path=ppt/slides/_rels/slide112.xml.rels><?xml version="1.0" encoding="UTF-8" standalone="yes"?>
<Relationships xmlns="http://schemas.openxmlformats.org/package/2006/relationships"><Relationship Id="rId3" Type="http://schemas.openxmlformats.org/officeDocument/2006/relationships/hyperlink" Target="http://developer.cisco.com/" TargetMode="External"/><Relationship Id="rId2" Type="http://schemas.openxmlformats.org/officeDocument/2006/relationships/notesSlide" Target="../notesSlides/notesSlide47.xml"/><Relationship Id="rId1" Type="http://schemas.openxmlformats.org/officeDocument/2006/relationships/slideLayout" Target="../slideLayouts/slideLayout8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9.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0.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openconfig/public" TargetMode="External"/><Relationship Id="rId2" Type="http://schemas.openxmlformats.org/officeDocument/2006/relationships/hyperlink" Target="https://github.com/YangModels/yang" TargetMode="External"/><Relationship Id="rId1" Type="http://schemas.openxmlformats.org/officeDocument/2006/relationships/slideLayout" Target="../slideLayouts/slideLayout87.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8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cisco.com/site/standard-network-devices/" TargetMode="External"/><Relationship Id="rId2" Type="http://schemas.openxmlformats.org/officeDocument/2006/relationships/notesSlide" Target="../notesSlides/notesSlide18.xml"/><Relationship Id="rId1" Type="http://schemas.openxmlformats.org/officeDocument/2006/relationships/slideLayout" Target="../slideLayouts/slideLayout8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3" Type="http://schemas.openxmlformats.org/officeDocument/2006/relationships/hyperlink" Target="https://www.programmableweb.com/apis/directory" TargetMode="External"/><Relationship Id="rId2" Type="http://schemas.openxmlformats.org/officeDocument/2006/relationships/notesSlide" Target="../notesSlides/notesSlide19.xml"/><Relationship Id="rId1" Type="http://schemas.openxmlformats.org/officeDocument/2006/relationships/slideLayout" Target="../slideLayouts/slideLayout8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89.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7.xml"/><Relationship Id="rId4" Type="http://schemas.openxmlformats.org/officeDocument/2006/relationships/hyperlink" Target="http://www.w3.org/Protocols/HTTP/HTRESP.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89.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2" Type="http://schemas.openxmlformats.org/officeDocument/2006/relationships/hyperlink" Target="https://tools.ietf.org/html/rfc8040" TargetMode="External"/><Relationship Id="rId1" Type="http://schemas.openxmlformats.org/officeDocument/2006/relationships/slideLayout" Target="../slideLayouts/slideLayout88.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8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8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7.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1.xml.rels><?xml version="1.0" encoding="UTF-8" standalone="yes"?>
<Relationships xmlns="http://schemas.openxmlformats.org/package/2006/relationships"><Relationship Id="rId3" Type="http://schemas.openxmlformats.org/officeDocument/2006/relationships/hyperlink" Target="https://www.getpostman.com/" TargetMode="External"/><Relationship Id="rId2" Type="http://schemas.openxmlformats.org/officeDocument/2006/relationships/image" Target="../media/image58.tiff"/><Relationship Id="rId1" Type="http://schemas.openxmlformats.org/officeDocument/2006/relationships/slideLayout" Target="../slideLayouts/slideLayout87.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87.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89.xml"/><Relationship Id="rId4" Type="http://schemas.microsoft.com/office/2007/relationships/hdphoto" Target="../media/hdphoto2.wdp"/></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87.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8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87.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9.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9.xml"/><Relationship Id="rId6" Type="http://schemas.openxmlformats.org/officeDocument/2006/relationships/image" Target="../media/image15.png"/><Relationship Id="rId11" Type="http://schemas.openxmlformats.org/officeDocument/2006/relationships/image" Target="../media/image20.tiff"/><Relationship Id="rId5" Type="http://schemas.openxmlformats.org/officeDocument/2006/relationships/image" Target="../media/image14.jpeg"/><Relationship Id="rId10" Type="http://schemas.openxmlformats.org/officeDocument/2006/relationships/image" Target="../media/image19.tiff"/><Relationship Id="rId4" Type="http://schemas.openxmlformats.org/officeDocument/2006/relationships/image" Target="../media/image13.png"/><Relationship Id="rId9" Type="http://schemas.openxmlformats.org/officeDocument/2006/relationships/image" Target="../media/image18.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1.xml.rels><?xml version="1.0" encoding="UTF-8" standalone="yes"?>
<Relationships xmlns="http://schemas.openxmlformats.org/package/2006/relationships"><Relationship Id="rId3" Type="http://schemas.openxmlformats.org/officeDocument/2006/relationships/hyperlink" Target="https://tools.ietf.org/html/rfc4741" TargetMode="External"/><Relationship Id="rId2" Type="http://schemas.openxmlformats.org/officeDocument/2006/relationships/notesSlide" Target="../notesSlides/notesSlide37.xml"/><Relationship Id="rId1" Type="http://schemas.openxmlformats.org/officeDocument/2006/relationships/slideLayout" Target="../slideLayouts/slideLayout87.xml"/><Relationship Id="rId5" Type="http://schemas.openxmlformats.org/officeDocument/2006/relationships/image" Target="../media/image48.png"/><Relationship Id="rId4" Type="http://schemas.openxmlformats.org/officeDocument/2006/relationships/hyperlink" Target="https://tools.ietf.org/html/rfc6241"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8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8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9.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s://developer.cisco.com/" TargetMode="Externa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89.xml"/><Relationship Id="rId4"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9.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6.xml.rels><?xml version="1.0" encoding="UTF-8" standalone="yes"?>
<Relationships xmlns="http://schemas.openxmlformats.org/package/2006/relationships"><Relationship Id="rId3" Type="http://schemas.openxmlformats.org/officeDocument/2006/relationships/hyperlink" Target="https://ncclient.readthedocs.io/" TargetMode="External"/><Relationship Id="rId2" Type="http://schemas.openxmlformats.org/officeDocument/2006/relationships/notesSlide" Target="../notesSlides/notesSlide45.xml"/><Relationship Id="rId1" Type="http://schemas.openxmlformats.org/officeDocument/2006/relationships/slideLayout" Target="../slideLayouts/slideLayout87.xml"/><Relationship Id="rId5" Type="http://schemas.openxmlformats.org/officeDocument/2006/relationships/hyperlink" Target="http://ncclient.readthedocs.io/en/latest/" TargetMode="External"/><Relationship Id="rId4" Type="http://schemas.openxmlformats.org/officeDocument/2006/relationships/image" Target="../media/image7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915E009-9D7A-1C43-A182-B629E37CF5C8}"/>
              </a:ext>
            </a:extLst>
          </p:cNvPr>
          <p:cNvSpPr>
            <a:spLocks noGrp="1"/>
          </p:cNvSpPr>
          <p:nvPr>
            <p:ph type="subTitle" idx="1"/>
          </p:nvPr>
        </p:nvSpPr>
        <p:spPr/>
        <p:txBody>
          <a:bodyPr/>
          <a:lstStyle/>
          <a:p>
            <a:r>
              <a:rPr lang="en-US" dirty="0"/>
              <a:t>Name</a:t>
            </a:r>
          </a:p>
        </p:txBody>
      </p:sp>
      <p:sp>
        <p:nvSpPr>
          <p:cNvPr id="3" name="Text Placeholder 2">
            <a:extLst>
              <a:ext uri="{FF2B5EF4-FFF2-40B4-BE49-F238E27FC236}">
                <a16:creationId xmlns:a16="http://schemas.microsoft.com/office/drawing/2014/main" id="{DA7A5BC1-4B27-7747-A0CB-D016CA5DFD0A}"/>
              </a:ext>
            </a:extLst>
          </p:cNvPr>
          <p:cNvSpPr>
            <a:spLocks noGrp="1"/>
          </p:cNvSpPr>
          <p:nvPr>
            <p:ph type="body" sz="quarter" idx="11"/>
          </p:nvPr>
        </p:nvSpPr>
        <p:spPr/>
        <p:txBody>
          <a:bodyPr/>
          <a:lstStyle/>
          <a:p>
            <a:r>
              <a:rPr lang="en-US" dirty="0"/>
              <a:t>Title</a:t>
            </a:r>
          </a:p>
        </p:txBody>
      </p:sp>
      <p:sp>
        <p:nvSpPr>
          <p:cNvPr id="4" name="Text Placeholder 3">
            <a:extLst>
              <a:ext uri="{FF2B5EF4-FFF2-40B4-BE49-F238E27FC236}">
                <a16:creationId xmlns:a16="http://schemas.microsoft.com/office/drawing/2014/main" id="{AA9E05E8-E376-2746-BE6E-7EC5BCE300AB}"/>
              </a:ext>
            </a:extLst>
          </p:cNvPr>
          <p:cNvSpPr>
            <a:spLocks noGrp="1"/>
          </p:cNvSpPr>
          <p:nvPr>
            <p:ph type="body" sz="quarter" idx="12"/>
          </p:nvPr>
        </p:nvSpPr>
        <p:spPr/>
        <p:txBody>
          <a:bodyPr/>
          <a:lstStyle/>
          <a:p>
            <a:r>
              <a:rPr lang="en-US" dirty="0"/>
              <a:t>Date</a:t>
            </a:r>
          </a:p>
        </p:txBody>
      </p:sp>
      <p:sp>
        <p:nvSpPr>
          <p:cNvPr id="5" name="Text Placeholder 4">
            <a:extLst>
              <a:ext uri="{FF2B5EF4-FFF2-40B4-BE49-F238E27FC236}">
                <a16:creationId xmlns:a16="http://schemas.microsoft.com/office/drawing/2014/main" id="{097DD1B2-A118-D344-B1CC-3F1E4A212EF8}"/>
              </a:ext>
            </a:extLst>
          </p:cNvPr>
          <p:cNvSpPr>
            <a:spLocks noGrp="1"/>
          </p:cNvSpPr>
          <p:nvPr>
            <p:ph type="body" sz="quarter" idx="13"/>
          </p:nvPr>
        </p:nvSpPr>
        <p:spPr/>
        <p:txBody>
          <a:bodyPr/>
          <a:lstStyle/>
          <a:p>
            <a:r>
              <a:rPr lang="en-US" dirty="0"/>
              <a:t>Education, technical training and mentorship</a:t>
            </a:r>
          </a:p>
        </p:txBody>
      </p:sp>
      <p:sp>
        <p:nvSpPr>
          <p:cNvPr id="6" name="Title 5">
            <a:extLst>
              <a:ext uri="{FF2B5EF4-FFF2-40B4-BE49-F238E27FC236}">
                <a16:creationId xmlns:a16="http://schemas.microsoft.com/office/drawing/2014/main" id="{7BE56E80-D611-544F-8020-06958D017656}"/>
              </a:ext>
            </a:extLst>
          </p:cNvPr>
          <p:cNvSpPr>
            <a:spLocks noGrp="1"/>
          </p:cNvSpPr>
          <p:nvPr>
            <p:ph type="ctrTitle"/>
          </p:nvPr>
        </p:nvSpPr>
        <p:spPr/>
        <p:txBody>
          <a:bodyPr/>
          <a:lstStyle/>
          <a:p>
            <a:r>
              <a:rPr lang="en-US" dirty="0"/>
              <a:t>Cisco Networking Academy</a:t>
            </a:r>
          </a:p>
        </p:txBody>
      </p:sp>
    </p:spTree>
    <p:extLst>
      <p:ext uri="{BB962C8B-B14F-4D97-AF65-F5344CB8AC3E}">
        <p14:creationId xmlns:p14="http://schemas.microsoft.com/office/powerpoint/2010/main" val="2630240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Network Programmability</a:t>
            </a:r>
          </a:p>
        </p:txBody>
      </p:sp>
    </p:spTree>
    <p:extLst>
      <p:ext uri="{BB962C8B-B14F-4D97-AF65-F5344CB8AC3E}">
        <p14:creationId xmlns:p14="http://schemas.microsoft.com/office/powerpoint/2010/main" val="4070692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Using Python’s </a:t>
            </a:r>
            <a:r>
              <a:rPr lang="en-US" dirty="0" err="1"/>
              <a:t>ncclient</a:t>
            </a:r>
            <a:r>
              <a:rPr lang="en-US" dirty="0"/>
              <a:t> module to connect to the NETCONF service of the device</a:t>
            </a:r>
          </a:p>
          <a:p>
            <a:r>
              <a:rPr lang="en-US" dirty="0"/>
              <a:t>Getting the device’s current configuration</a:t>
            </a:r>
          </a:p>
          <a:p>
            <a:r>
              <a:rPr lang="en-US" dirty="0"/>
              <a:t>Exploring the XML structure using </a:t>
            </a:r>
            <a:r>
              <a:rPr lang="en-US" dirty="0" err="1"/>
              <a:t>codebeautify</a:t>
            </a:r>
            <a:endParaRPr lang="en-US" dirty="0"/>
          </a:p>
          <a:p>
            <a:r>
              <a:rPr lang="en-US" dirty="0"/>
              <a:t>Using Python’s XML modules to pretty-print the XML data</a:t>
            </a:r>
          </a:p>
          <a:p>
            <a:r>
              <a:rPr lang="en-US" dirty="0"/>
              <a:t>Updating the device’s configuration</a:t>
            </a:r>
          </a:p>
          <a:p>
            <a:r>
              <a:rPr lang="en-US" dirty="0"/>
              <a:t>Verifying the transactional behavior of NETCONF when applying incorrect configuration</a:t>
            </a:r>
          </a:p>
        </p:txBody>
      </p:sp>
      <p:sp>
        <p:nvSpPr>
          <p:cNvPr id="3" name="Title 2"/>
          <p:cNvSpPr>
            <a:spLocks noGrp="1"/>
          </p:cNvSpPr>
          <p:nvPr>
            <p:ph type="title"/>
          </p:nvPr>
        </p:nvSpPr>
        <p:spPr/>
        <p:txBody>
          <a:bodyPr/>
          <a:lstStyle/>
          <a:p>
            <a:r>
              <a:rPr lang="en-US" dirty="0"/>
              <a:t>What’s the lab about?</a:t>
            </a:r>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spTree>
    <p:extLst>
      <p:ext uri="{BB962C8B-B14F-4D97-AF65-F5344CB8AC3E}">
        <p14:creationId xmlns:p14="http://schemas.microsoft.com/office/powerpoint/2010/main" val="3131624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2.9 LAB – NETCONF with Python: </a:t>
            </a:r>
            <a:br>
              <a:rPr lang="en-US" dirty="0"/>
            </a:br>
            <a:r>
              <a:rPr lang="en-US" dirty="0"/>
              <a:t>Get Operational Data</a:t>
            </a:r>
          </a:p>
        </p:txBody>
      </p:sp>
    </p:spTree>
    <p:extLst>
      <p:ext uri="{BB962C8B-B14F-4D97-AF65-F5344CB8AC3E}">
        <p14:creationId xmlns:p14="http://schemas.microsoft.com/office/powerpoint/2010/main" val="19567613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Using Python’s </a:t>
            </a:r>
            <a:r>
              <a:rPr lang="en-US" dirty="0" err="1"/>
              <a:t>ncclient</a:t>
            </a:r>
            <a:r>
              <a:rPr lang="en-US" dirty="0"/>
              <a:t> module to connect to the NETCONF service of the device</a:t>
            </a:r>
          </a:p>
          <a:p>
            <a:r>
              <a:rPr lang="en-US" dirty="0"/>
              <a:t>Getting the device’s operation data defined in the </a:t>
            </a:r>
            <a:r>
              <a:rPr lang="en-US" dirty="0" err="1"/>
              <a:t>ietf</a:t>
            </a:r>
            <a:r>
              <a:rPr lang="en-US" dirty="0"/>
              <a:t>-interfaces YANG model</a:t>
            </a:r>
          </a:p>
          <a:p>
            <a:r>
              <a:rPr lang="en-US" dirty="0"/>
              <a:t>Printing to the output the interface statistics</a:t>
            </a:r>
          </a:p>
        </p:txBody>
      </p:sp>
      <p:sp>
        <p:nvSpPr>
          <p:cNvPr id="3" name="Title 2"/>
          <p:cNvSpPr>
            <a:spLocks noGrp="1"/>
          </p:cNvSpPr>
          <p:nvPr>
            <p:ph type="title"/>
          </p:nvPr>
        </p:nvSpPr>
        <p:spPr/>
        <p:txBody>
          <a:bodyPr/>
          <a:lstStyle/>
          <a:p>
            <a:r>
              <a:rPr lang="en-US" dirty="0"/>
              <a:t>What’s the lab about?</a:t>
            </a:r>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spTree>
    <p:extLst>
      <p:ext uri="{BB962C8B-B14F-4D97-AF65-F5344CB8AC3E}">
        <p14:creationId xmlns:p14="http://schemas.microsoft.com/office/powerpoint/2010/main" val="15174607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NETCONF Summary</a:t>
            </a:r>
          </a:p>
        </p:txBody>
      </p:sp>
    </p:spTree>
    <p:extLst>
      <p:ext uri="{BB962C8B-B14F-4D97-AF65-F5344CB8AC3E}">
        <p14:creationId xmlns:p14="http://schemas.microsoft.com/office/powerpoint/2010/main" val="2686404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The elements of the NETCONF transport protocol</a:t>
            </a:r>
          </a:p>
          <a:p>
            <a:r>
              <a:rPr lang="en-US" dirty="0"/>
              <a:t>How to leverage </a:t>
            </a:r>
            <a:r>
              <a:rPr lang="en-US" dirty="0" err="1"/>
              <a:t>ncclient</a:t>
            </a:r>
            <a:r>
              <a:rPr lang="en-US" dirty="0"/>
              <a:t> to use NETCONF in Python</a:t>
            </a:r>
          </a:p>
          <a:p>
            <a:r>
              <a:rPr lang="en-US" dirty="0"/>
              <a:t>Examples retrieving and configuring data from a NETCONF Agent</a:t>
            </a:r>
          </a:p>
        </p:txBody>
      </p:sp>
      <p:sp>
        <p:nvSpPr>
          <p:cNvPr id="3" name="Title 2"/>
          <p:cNvSpPr>
            <a:spLocks noGrp="1"/>
          </p:cNvSpPr>
          <p:nvPr>
            <p:ph type="title"/>
          </p:nvPr>
        </p:nvSpPr>
        <p:spPr/>
        <p:txBody>
          <a:bodyPr/>
          <a:lstStyle/>
          <a:p>
            <a:r>
              <a:rPr lang="en-US" dirty="0"/>
              <a:t>NETCONF Summary</a:t>
            </a:r>
          </a:p>
        </p:txBody>
      </p:sp>
    </p:spTree>
    <p:extLst>
      <p:ext uri="{BB962C8B-B14F-4D97-AF65-F5344CB8AC3E}">
        <p14:creationId xmlns:p14="http://schemas.microsoft.com/office/powerpoint/2010/main" val="3942643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Security Considerations</a:t>
            </a:r>
          </a:p>
        </p:txBody>
      </p:sp>
    </p:spTree>
    <p:extLst>
      <p:ext uri="{BB962C8B-B14F-4D97-AF65-F5344CB8AC3E}">
        <p14:creationId xmlns:p14="http://schemas.microsoft.com/office/powerpoint/2010/main" val="24815912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301" y="1201738"/>
            <a:ext cx="8467690" cy="3389312"/>
          </a:xfrm>
          <a:prstGeom prst="rect">
            <a:avLst/>
          </a:prstGeom>
        </p:spPr>
        <p:txBody>
          <a:bodyPr/>
          <a:lstStyle/>
          <a:p>
            <a:r>
              <a:rPr lang="en-US" dirty="0"/>
              <a:t>Enabling new management interfaces, like RESTCONF and NETCONF, also enables new attack vectors unless they get properly secured.</a:t>
            </a:r>
          </a:p>
          <a:p>
            <a:r>
              <a:rPr lang="en-US" dirty="0"/>
              <a:t>Always implement security best practices</a:t>
            </a:r>
          </a:p>
          <a:p>
            <a:pPr lvl="1"/>
            <a:r>
              <a:rPr lang="en-US" dirty="0"/>
              <a:t>Strong Passwords</a:t>
            </a:r>
          </a:p>
          <a:p>
            <a:pPr lvl="1"/>
            <a:r>
              <a:rPr lang="en-US" dirty="0"/>
              <a:t>ACLs</a:t>
            </a:r>
          </a:p>
          <a:p>
            <a:pPr lvl="1"/>
            <a:r>
              <a:rPr lang="en-US" dirty="0"/>
              <a:t>Limit access to port 80, 443 and 830 only to trusted sources</a:t>
            </a:r>
          </a:p>
          <a:p>
            <a:pPr lvl="1"/>
            <a:r>
              <a:rPr lang="en-US" dirty="0"/>
              <a:t>Configure </a:t>
            </a:r>
            <a:r>
              <a:rPr lang="en-US" dirty="0" err="1">
                <a:latin typeface="Consolas" panose="020B0609020204030204" pitchFamily="49" charset="0"/>
              </a:rPr>
              <a:t>netconf</a:t>
            </a:r>
            <a:r>
              <a:rPr lang="en-US" dirty="0">
                <a:latin typeface="Consolas" panose="020B0609020204030204" pitchFamily="49" charset="0"/>
              </a:rPr>
              <a:t>-yang</a:t>
            </a:r>
            <a:r>
              <a:rPr lang="en-US" dirty="0"/>
              <a:t> and </a:t>
            </a:r>
            <a:r>
              <a:rPr lang="en-US" dirty="0" err="1">
                <a:latin typeface="Consolas" panose="020B0609020204030204" pitchFamily="49" charset="0"/>
              </a:rPr>
              <a:t>restconf</a:t>
            </a:r>
            <a:r>
              <a:rPr lang="en-US" dirty="0"/>
              <a:t> service ACLs</a:t>
            </a:r>
          </a:p>
          <a:p>
            <a:pPr lvl="1"/>
            <a:r>
              <a:rPr lang="en-US" dirty="0"/>
              <a:t>Configure ip http server ACLs</a:t>
            </a:r>
          </a:p>
          <a:p>
            <a:pPr lvl="1"/>
            <a:r>
              <a:rPr lang="en-US" dirty="0"/>
              <a:t>VTY ACLs</a:t>
            </a:r>
          </a:p>
          <a:p>
            <a:endParaRPr lang="en-US" dirty="0"/>
          </a:p>
        </p:txBody>
      </p:sp>
      <p:sp>
        <p:nvSpPr>
          <p:cNvPr id="3" name="Title 2"/>
          <p:cNvSpPr>
            <a:spLocks noGrp="1"/>
          </p:cNvSpPr>
          <p:nvPr>
            <p:ph type="title"/>
          </p:nvPr>
        </p:nvSpPr>
        <p:spPr/>
        <p:txBody>
          <a:bodyPr/>
          <a:lstStyle/>
          <a:p>
            <a:r>
              <a:rPr lang="en-US" dirty="0"/>
              <a:t>Securing the Management Plane and APIs</a:t>
            </a:r>
          </a:p>
        </p:txBody>
      </p:sp>
    </p:spTree>
    <p:extLst>
      <p:ext uri="{BB962C8B-B14F-4D97-AF65-F5344CB8AC3E}">
        <p14:creationId xmlns:p14="http://schemas.microsoft.com/office/powerpoint/2010/main" val="22565257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F419C0-83B7-4614-9699-81BB8C18391E}"/>
              </a:ext>
            </a:extLst>
          </p:cNvPr>
          <p:cNvSpPr>
            <a:spLocks noGrp="1"/>
          </p:cNvSpPr>
          <p:nvPr>
            <p:ph type="body" sz="quarter" idx="10"/>
          </p:nvPr>
        </p:nvSpPr>
        <p:spPr/>
        <p:txBody>
          <a:bodyPr/>
          <a:lstStyle/>
          <a:p>
            <a:pPr marL="57150" indent="0">
              <a:buNone/>
            </a:pPr>
            <a:r>
              <a:rPr lang="en-US" dirty="0" err="1">
                <a:latin typeface="Consolas" panose="020B0609020204030204" pitchFamily="49" charset="0"/>
              </a:rPr>
              <a:t>ip</a:t>
            </a:r>
            <a:r>
              <a:rPr lang="en-US" dirty="0">
                <a:latin typeface="Consolas" panose="020B0609020204030204" pitchFamily="49" charset="0"/>
              </a:rPr>
              <a:t> access-list standard MANAGEMENTNET</a:t>
            </a:r>
            <a:br>
              <a:rPr lang="en-US" dirty="0">
                <a:latin typeface="Consolas" panose="020B0609020204030204" pitchFamily="49" charset="0"/>
              </a:rPr>
            </a:br>
            <a:r>
              <a:rPr lang="en-US" dirty="0">
                <a:latin typeface="Consolas" panose="020B0609020204030204" pitchFamily="49" charset="0"/>
              </a:rPr>
              <a:t> permit 10.0.1.0 0.0.0.255 ! Management network</a:t>
            </a:r>
            <a:br>
              <a:rPr lang="en-US" dirty="0">
                <a:latin typeface="Consolas" panose="020B0609020204030204" pitchFamily="49" charset="0"/>
              </a:rPr>
            </a:br>
            <a:r>
              <a:rPr lang="en-US" dirty="0">
                <a:latin typeface="Consolas" panose="020B0609020204030204" pitchFamily="49" charset="0"/>
              </a:rPr>
              <a:t> deny any</a:t>
            </a:r>
            <a:br>
              <a:rPr lang="en-US" dirty="0">
                <a:latin typeface="Consolas" panose="020B0609020204030204" pitchFamily="49" charset="0"/>
              </a:rPr>
            </a:br>
            <a:r>
              <a:rPr lang="en-US" dirty="0" err="1">
                <a:latin typeface="Consolas" panose="020B0609020204030204" pitchFamily="49" charset="0"/>
              </a:rPr>
              <a:t>restconf</a:t>
            </a:r>
            <a:r>
              <a:rPr lang="en-US" dirty="0">
                <a:latin typeface="Consolas" panose="020B0609020204030204" pitchFamily="49" charset="0"/>
              </a:rPr>
              <a:t> ipv4 access-list name MANAGEMENTNET</a:t>
            </a:r>
            <a:br>
              <a:rPr lang="en-US" dirty="0">
                <a:latin typeface="Consolas" panose="020B0609020204030204" pitchFamily="49" charset="0"/>
              </a:rPr>
            </a:br>
            <a:r>
              <a:rPr lang="en-US" dirty="0" err="1">
                <a:latin typeface="Consolas" panose="020B0609020204030204" pitchFamily="49" charset="0"/>
              </a:rPr>
              <a:t>netconf</a:t>
            </a:r>
            <a:r>
              <a:rPr lang="en-US" dirty="0">
                <a:latin typeface="Consolas" panose="020B0609020204030204" pitchFamily="49" charset="0"/>
              </a:rPr>
              <a:t>-yang </a:t>
            </a:r>
            <a:r>
              <a:rPr lang="en-US" dirty="0" err="1">
                <a:latin typeface="Consolas" panose="020B0609020204030204" pitchFamily="49" charset="0"/>
              </a:rPr>
              <a:t>ssh</a:t>
            </a:r>
            <a:r>
              <a:rPr lang="en-US" dirty="0">
                <a:latin typeface="Consolas" panose="020B0609020204030204" pitchFamily="49" charset="0"/>
              </a:rPr>
              <a:t> ipv4 access-list name MANAGEMENTNET</a:t>
            </a:r>
            <a:br>
              <a:rPr lang="en-US" dirty="0">
                <a:latin typeface="Consolas" panose="020B0609020204030204" pitchFamily="49" charset="0"/>
              </a:rPr>
            </a:br>
            <a:r>
              <a:rPr lang="en-US" dirty="0">
                <a:latin typeface="Consolas" panose="020B0609020204030204" pitchFamily="49" charset="0"/>
              </a:rPr>
              <a:t>! Similar for IPv6</a:t>
            </a:r>
          </a:p>
          <a:p>
            <a:r>
              <a:rPr lang="en-US" dirty="0">
                <a:latin typeface="Consolas" panose="020B0609020204030204" pitchFamily="49" charset="0"/>
              </a:rPr>
              <a:t>As a best practice, also consider:</a:t>
            </a:r>
          </a:p>
          <a:p>
            <a:pPr marL="57150" indent="0">
              <a:buNone/>
            </a:pPr>
            <a:r>
              <a:rPr lang="en-US" dirty="0" err="1">
                <a:latin typeface="Consolas" panose="020B0609020204030204" pitchFamily="49" charset="0"/>
              </a:rPr>
              <a:t>ip</a:t>
            </a:r>
            <a:r>
              <a:rPr lang="en-US" dirty="0">
                <a:latin typeface="Consolas" panose="020B0609020204030204" pitchFamily="49" charset="0"/>
              </a:rPr>
              <a:t> http access-class ipv4 MANAGEMENTNET</a:t>
            </a:r>
            <a:br>
              <a:rPr lang="en-US" dirty="0">
                <a:latin typeface="Consolas" panose="020B0609020204030204" pitchFamily="49" charset="0"/>
              </a:rPr>
            </a:br>
            <a:r>
              <a:rPr lang="en-US" dirty="0">
                <a:latin typeface="Consolas" panose="020B0609020204030204" pitchFamily="49" charset="0"/>
              </a:rPr>
              <a:t>line </a:t>
            </a:r>
            <a:r>
              <a:rPr lang="en-US" dirty="0" err="1">
                <a:latin typeface="Consolas" panose="020B0609020204030204" pitchFamily="49" charset="0"/>
              </a:rPr>
              <a:t>vty</a:t>
            </a:r>
            <a:r>
              <a:rPr lang="en-US" dirty="0">
                <a:latin typeface="Consolas" panose="020B0609020204030204" pitchFamily="49" charset="0"/>
              </a:rPr>
              <a:t> 0 15</a:t>
            </a:r>
            <a:br>
              <a:rPr lang="en-US" dirty="0">
                <a:latin typeface="Consolas" panose="020B0609020204030204" pitchFamily="49" charset="0"/>
              </a:rPr>
            </a:br>
            <a:r>
              <a:rPr lang="en-US" dirty="0">
                <a:latin typeface="Consolas" panose="020B0609020204030204" pitchFamily="49" charset="0"/>
              </a:rPr>
              <a:t> access-class MANAGEMENTNET in</a:t>
            </a:r>
            <a:br>
              <a:rPr lang="en-US" dirty="0">
                <a:latin typeface="Consolas" panose="020B0609020204030204" pitchFamily="49" charset="0"/>
              </a:rPr>
            </a:br>
            <a:endParaRPr lang="en-US" dirty="0">
              <a:latin typeface="Consolas" panose="020B0609020204030204" pitchFamily="49" charset="0"/>
            </a:endParaRPr>
          </a:p>
        </p:txBody>
      </p:sp>
      <p:sp>
        <p:nvSpPr>
          <p:cNvPr id="3" name="Title 2">
            <a:extLst>
              <a:ext uri="{FF2B5EF4-FFF2-40B4-BE49-F238E27FC236}">
                <a16:creationId xmlns:a16="http://schemas.microsoft.com/office/drawing/2014/main" id="{59509AF6-8A03-4BAD-B61D-B6DCB138066D}"/>
              </a:ext>
            </a:extLst>
          </p:cNvPr>
          <p:cNvSpPr>
            <a:spLocks noGrp="1"/>
          </p:cNvSpPr>
          <p:nvPr>
            <p:ph type="title"/>
          </p:nvPr>
        </p:nvSpPr>
        <p:spPr/>
        <p:txBody>
          <a:bodyPr/>
          <a:lstStyle/>
          <a:p>
            <a:r>
              <a:rPr lang="en-US" dirty="0"/>
              <a:t>RESTCONF and NETCONF Service ACLs</a:t>
            </a:r>
          </a:p>
        </p:txBody>
      </p:sp>
    </p:spTree>
    <p:extLst>
      <p:ext uri="{BB962C8B-B14F-4D97-AF65-F5344CB8AC3E}">
        <p14:creationId xmlns:p14="http://schemas.microsoft.com/office/powerpoint/2010/main" val="12204523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lstStyle/>
          <a:p>
            <a:r>
              <a:rPr lang="en-US" dirty="0"/>
              <a:t>What’s next?</a:t>
            </a:r>
          </a:p>
        </p:txBody>
      </p:sp>
    </p:spTree>
    <p:extLst>
      <p:ext uri="{BB962C8B-B14F-4D97-AF65-F5344CB8AC3E}">
        <p14:creationId xmlns:p14="http://schemas.microsoft.com/office/powerpoint/2010/main" val="26637002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7910" t="4474" r="23938" b="10185"/>
          <a:stretch/>
        </p:blipFill>
        <p:spPr>
          <a:xfrm>
            <a:off x="5434518" y="275617"/>
            <a:ext cx="2821021" cy="4157506"/>
          </a:xfrm>
          <a:prstGeom prst="rect">
            <a:avLst/>
          </a:prstGeom>
        </p:spPr>
      </p:pic>
      <p:sp>
        <p:nvSpPr>
          <p:cNvPr id="6" name="Title 5">
            <a:extLst>
              <a:ext uri="{FF2B5EF4-FFF2-40B4-BE49-F238E27FC236}">
                <a16:creationId xmlns:a16="http://schemas.microsoft.com/office/drawing/2014/main" id="{0E5F8B9D-E3E0-43BB-95AE-E2D23B4FD4CB}"/>
              </a:ext>
            </a:extLst>
          </p:cNvPr>
          <p:cNvSpPr>
            <a:spLocks noGrp="1"/>
          </p:cNvSpPr>
          <p:nvPr>
            <p:ph type="title"/>
          </p:nvPr>
        </p:nvSpPr>
        <p:spPr/>
        <p:txBody>
          <a:bodyPr/>
          <a:lstStyle/>
          <a:p>
            <a:r>
              <a:rPr lang="en-US" dirty="0"/>
              <a:t>That was cool… but is that really the way networks will be configured in the future?</a:t>
            </a:r>
          </a:p>
        </p:txBody>
      </p:sp>
    </p:spTree>
    <p:extLst>
      <p:ext uri="{BB962C8B-B14F-4D97-AF65-F5344CB8AC3E}">
        <p14:creationId xmlns:p14="http://schemas.microsoft.com/office/powerpoint/2010/main" val="2378990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Network Programmability Concepts</a:t>
            </a:r>
          </a:p>
        </p:txBody>
      </p:sp>
    </p:spTree>
    <p:extLst>
      <p:ext uri="{BB962C8B-B14F-4D97-AF65-F5344CB8AC3E}">
        <p14:creationId xmlns:p14="http://schemas.microsoft.com/office/powerpoint/2010/main" val="1503580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SDN with YANG/NETCONF/RESTCONF</a:t>
            </a:r>
          </a:p>
        </p:txBody>
      </p:sp>
      <p:pic>
        <p:nvPicPr>
          <p:cNvPr id="4" name="Picture 3"/>
          <p:cNvPicPr>
            <a:picLocks noChangeAspect="1"/>
          </p:cNvPicPr>
          <p:nvPr/>
        </p:nvPicPr>
        <p:blipFill>
          <a:blip r:embed="rId2"/>
          <a:stretch>
            <a:fillRect/>
          </a:stretch>
        </p:blipFill>
        <p:spPr>
          <a:xfrm>
            <a:off x="982994" y="1107693"/>
            <a:ext cx="7235044" cy="3260025"/>
          </a:xfrm>
          <a:prstGeom prst="rect">
            <a:avLst/>
          </a:prstGeom>
        </p:spPr>
      </p:pic>
      <p:sp>
        <p:nvSpPr>
          <p:cNvPr id="2" name="TextBox 1">
            <a:extLst>
              <a:ext uri="{FF2B5EF4-FFF2-40B4-BE49-F238E27FC236}">
                <a16:creationId xmlns:a16="http://schemas.microsoft.com/office/drawing/2014/main" id="{30C65101-0383-4CD8-8A96-76A71916FC9D}"/>
              </a:ext>
            </a:extLst>
          </p:cNvPr>
          <p:cNvSpPr txBox="1"/>
          <p:nvPr/>
        </p:nvSpPr>
        <p:spPr>
          <a:xfrm>
            <a:off x="3466289" y="4582598"/>
            <a:ext cx="5278876" cy="184666"/>
          </a:xfrm>
          <a:prstGeom prst="rect">
            <a:avLst/>
          </a:prstGeom>
          <a:noFill/>
        </p:spPr>
        <p:txBody>
          <a:bodyPr wrap="square" rtlCol="0">
            <a:spAutoFit/>
          </a:bodyPr>
          <a:lstStyle/>
          <a:p>
            <a:r>
              <a:rPr lang="en-US" sz="600" dirty="0">
                <a:latin typeface="+mn-lt"/>
              </a:rPr>
              <a:t>Source: Network Configuration Management Using NETCONF and YANG; Martin Bjorklund, et.al.; IEEE Communications Magazine, September 2010</a:t>
            </a:r>
            <a:endParaRPr lang="en-US" dirty="0">
              <a:latin typeface="+mn-lt"/>
            </a:endParaRPr>
          </a:p>
        </p:txBody>
      </p:sp>
    </p:spTree>
    <p:extLst>
      <p:ext uri="{BB962C8B-B14F-4D97-AF65-F5344CB8AC3E}">
        <p14:creationId xmlns:p14="http://schemas.microsoft.com/office/powerpoint/2010/main" val="15582514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NETCONF/YANG Used in Other Tools</a:t>
            </a:r>
          </a:p>
        </p:txBody>
      </p:sp>
      <p:sp>
        <p:nvSpPr>
          <p:cNvPr id="7" name="Rectangle 6"/>
          <p:cNvSpPr/>
          <p:nvPr/>
        </p:nvSpPr>
        <p:spPr bwMode="auto">
          <a:xfrm>
            <a:off x="6882385" y="1276350"/>
            <a:ext cx="1824596" cy="685800"/>
          </a:xfrm>
          <a:prstGeom prst="rect">
            <a:avLst/>
          </a:prstGeom>
          <a:solidFill>
            <a:schemeClr val="accent1"/>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rPr>
              <a:t>Software </a:t>
            </a:r>
            <a:br>
              <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rPr>
            </a:br>
            <a:r>
              <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rPr>
              <a:t>Libraries</a:t>
            </a:r>
          </a:p>
        </p:txBody>
      </p:sp>
      <p:sp>
        <p:nvSpPr>
          <p:cNvPr id="8" name="Rectangle 7"/>
          <p:cNvSpPr/>
          <p:nvPr/>
        </p:nvSpPr>
        <p:spPr bwMode="auto">
          <a:xfrm>
            <a:off x="2718817" y="1276350"/>
            <a:ext cx="1824596" cy="685800"/>
          </a:xfrm>
          <a:prstGeom prst="rect">
            <a:avLst/>
          </a:prstGeom>
          <a:solidFill>
            <a:schemeClr val="accent1"/>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rPr>
              <a:t>Configuration </a:t>
            </a:r>
            <a:br>
              <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rPr>
            </a:br>
            <a:r>
              <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rPr>
              <a:t>Management</a:t>
            </a:r>
          </a:p>
        </p:txBody>
      </p:sp>
      <p:sp>
        <p:nvSpPr>
          <p:cNvPr id="9" name="Rectangle 8"/>
          <p:cNvSpPr/>
          <p:nvPr/>
        </p:nvSpPr>
        <p:spPr bwMode="auto">
          <a:xfrm>
            <a:off x="4800601" y="1276350"/>
            <a:ext cx="1824596" cy="685800"/>
          </a:xfrm>
          <a:prstGeom prst="rect">
            <a:avLst/>
          </a:prstGeom>
          <a:solidFill>
            <a:schemeClr val="accent1"/>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rPr>
              <a:t>Network </a:t>
            </a:r>
            <a:br>
              <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rPr>
            </a:br>
            <a:r>
              <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rPr>
              <a:t>Controllers</a:t>
            </a:r>
          </a:p>
        </p:txBody>
      </p:sp>
      <p:sp>
        <p:nvSpPr>
          <p:cNvPr id="10" name="Rectangle 9"/>
          <p:cNvSpPr/>
          <p:nvPr/>
        </p:nvSpPr>
        <p:spPr bwMode="auto">
          <a:xfrm>
            <a:off x="634531" y="1276350"/>
            <a:ext cx="1824596" cy="685800"/>
          </a:xfrm>
          <a:prstGeom prst="rect">
            <a:avLst/>
          </a:prstGeom>
          <a:solidFill>
            <a:schemeClr val="accent1"/>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5073"/>
                </a:solidFill>
                <a:effectLst/>
                <a:uLnTx/>
                <a:uFillTx/>
                <a:latin typeface="Arial" charset="0"/>
                <a:ea typeface="Arial" pitchFamily="-107" charset="0"/>
                <a:cs typeface="Arial" pitchFamily="-107" charset="0"/>
                <a:sym typeface="Arial" pitchFamily="-107" charset="0"/>
              </a:rPr>
              <a:t>Management &amp; </a:t>
            </a:r>
            <a:br>
              <a:rPr kumimoji="0" lang="en-US" sz="1800" b="0" i="0" u="none" strike="noStrike" kern="1200" cap="none" spc="0" normalizeH="0" baseline="0" noProof="0">
                <a:ln>
                  <a:noFill/>
                </a:ln>
                <a:solidFill>
                  <a:srgbClr val="005073"/>
                </a:solidFill>
                <a:effectLst/>
                <a:uLnTx/>
                <a:uFillTx/>
                <a:latin typeface="Arial" charset="0"/>
                <a:ea typeface="Arial" pitchFamily="-107" charset="0"/>
                <a:cs typeface="Arial" pitchFamily="-107" charset="0"/>
                <a:sym typeface="Arial" pitchFamily="-107" charset="0"/>
              </a:rPr>
            </a:br>
            <a:r>
              <a:rPr kumimoji="0" lang="en-US" sz="1800" b="0" i="0" u="none" strike="noStrike" kern="1200" cap="none" spc="0" normalizeH="0" baseline="0" noProof="0">
                <a:ln>
                  <a:noFill/>
                </a:ln>
                <a:solidFill>
                  <a:srgbClr val="005073"/>
                </a:solidFill>
                <a:effectLst/>
                <a:uLnTx/>
                <a:uFillTx/>
                <a:latin typeface="Arial" charset="0"/>
                <a:ea typeface="Arial" pitchFamily="-107" charset="0"/>
                <a:cs typeface="Arial" pitchFamily="-107" charset="0"/>
                <a:sym typeface="Arial" pitchFamily="-107" charset="0"/>
              </a:rPr>
              <a:t>Orchestration</a:t>
            </a:r>
            <a:endParaRPr kumimoji="0" lang="en-US" sz="1800" b="0" i="0" u="none" strike="noStrike" kern="1200" cap="none" spc="0" normalizeH="0" baseline="0" noProof="0" dirty="0">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14" name="Picture 13"/>
          <p:cNvPicPr>
            <a:picLocks noChangeAspect="1"/>
          </p:cNvPicPr>
          <p:nvPr/>
        </p:nvPicPr>
        <p:blipFill>
          <a:blip r:embed="rId2"/>
          <a:stretch>
            <a:fillRect/>
          </a:stretch>
        </p:blipFill>
        <p:spPr>
          <a:xfrm>
            <a:off x="4800600" y="2013698"/>
            <a:ext cx="1905000" cy="792892"/>
          </a:xfrm>
          <a:prstGeom prst="rect">
            <a:avLst/>
          </a:prstGeom>
        </p:spPr>
      </p:pic>
      <p:pic>
        <p:nvPicPr>
          <p:cNvPr id="16" name="Picture 15"/>
          <p:cNvPicPr>
            <a:picLocks noChangeAspect="1"/>
          </p:cNvPicPr>
          <p:nvPr/>
        </p:nvPicPr>
        <p:blipFill>
          <a:blip r:embed="rId3"/>
          <a:stretch>
            <a:fillRect/>
          </a:stretch>
        </p:blipFill>
        <p:spPr>
          <a:xfrm>
            <a:off x="2716316" y="2089001"/>
            <a:ext cx="1603099" cy="1081269"/>
          </a:xfrm>
          <a:prstGeom prst="rect">
            <a:avLst/>
          </a:prstGeom>
        </p:spPr>
      </p:pic>
      <p:pic>
        <p:nvPicPr>
          <p:cNvPr id="17" name="Picture 16"/>
          <p:cNvPicPr>
            <a:picLocks noChangeAspect="1"/>
          </p:cNvPicPr>
          <p:nvPr/>
        </p:nvPicPr>
        <p:blipFill rotWithShape="1">
          <a:blip r:embed="rId4"/>
          <a:srcRect l="36439" t="3231" r="37286" b="85556"/>
          <a:stretch/>
        </p:blipFill>
        <p:spPr>
          <a:xfrm>
            <a:off x="739915" y="2259085"/>
            <a:ext cx="1601774" cy="391107"/>
          </a:xfrm>
          <a:prstGeom prst="rect">
            <a:avLst/>
          </a:prstGeom>
        </p:spPr>
      </p:pic>
      <p:grpSp>
        <p:nvGrpSpPr>
          <p:cNvPr id="12" name="Group 11"/>
          <p:cNvGrpSpPr/>
          <p:nvPr/>
        </p:nvGrpSpPr>
        <p:grpSpPr>
          <a:xfrm>
            <a:off x="7079612" y="2101328"/>
            <a:ext cx="1569660" cy="1055775"/>
            <a:chOff x="834259" y="2101327"/>
            <a:chExt cx="1569660" cy="1055775"/>
          </a:xfrm>
        </p:grpSpPr>
        <p:pic>
          <p:nvPicPr>
            <p:cNvPr id="11" name="Picture 10"/>
            <p:cNvPicPr>
              <a:picLocks noChangeAspect="1"/>
            </p:cNvPicPr>
            <p:nvPr/>
          </p:nvPicPr>
          <p:blipFill rotWithShape="1">
            <a:blip r:embed="rId5"/>
            <a:srcRect t="20186" b="17857"/>
            <a:stretch/>
          </p:blipFill>
          <p:spPr>
            <a:xfrm>
              <a:off x="863529" y="2101327"/>
              <a:ext cx="1371600" cy="849798"/>
            </a:xfrm>
            <a:prstGeom prst="rect">
              <a:avLst/>
            </a:prstGeom>
          </p:spPr>
        </p:pic>
        <p:sp>
          <p:nvSpPr>
            <p:cNvPr id="18" name="TextBox 17"/>
            <p:cNvSpPr txBox="1"/>
            <p:nvPr/>
          </p:nvSpPr>
          <p:spPr>
            <a:xfrm>
              <a:off x="834259" y="2953969"/>
              <a:ext cx="1569660" cy="203133"/>
            </a:xfrm>
            <a:prstGeom prst="rect">
              <a:avLst/>
            </a:prstGeom>
            <a:noFill/>
          </p:spPr>
          <p:txBody>
            <a:bodyPr wrap="none" rtlCol="0">
              <a:spAutoFit/>
            </a:bodyPr>
            <a:lstStyle/>
            <a:p>
              <a:pPr marL="0" marR="0" lvl="0" indent="0" algn="l" defTabSz="457200" rtl="0" eaLnBrk="1" fontAlgn="base" latinLnBrk="0" hangingPunct="1">
                <a:lnSpc>
                  <a:spcPct val="90000"/>
                </a:lnSpc>
                <a:spcBef>
                  <a:spcPts val="600"/>
                </a:spcBef>
                <a:spcAft>
                  <a:spcPct val="0"/>
                </a:spcAft>
                <a:buClrTx/>
                <a:buSzTx/>
                <a:buFontTx/>
                <a:buNone/>
                <a:tabLst/>
                <a:defRPr/>
              </a:pPr>
              <a:r>
                <a:rPr kumimoji="0" lang="en-US" sz="800" b="0" i="1" u="none" strike="noStrike" kern="1200" cap="none" spc="0" normalizeH="0" baseline="0" noProof="0" dirty="0">
                  <a:ln>
                    <a:noFill/>
                  </a:ln>
                  <a:solidFill>
                    <a:srgbClr val="282828"/>
                  </a:solidFill>
                  <a:effectLst/>
                  <a:uLnTx/>
                  <a:uFillTx/>
                  <a:latin typeface="Arial" charset="0"/>
                  <a:ea typeface="ＭＳ Ｐゴシック" charset="0"/>
                </a:rPr>
                <a:t>YANG Development Kit (YDK)</a:t>
              </a:r>
            </a:p>
          </p:txBody>
        </p:sp>
      </p:grpSp>
      <p:grpSp>
        <p:nvGrpSpPr>
          <p:cNvPr id="13" name="Group 12"/>
          <p:cNvGrpSpPr/>
          <p:nvPr/>
        </p:nvGrpSpPr>
        <p:grpSpPr>
          <a:xfrm>
            <a:off x="7240535" y="3090302"/>
            <a:ext cx="1108294" cy="1546367"/>
            <a:chOff x="995182" y="3090302"/>
            <a:chExt cx="1108294" cy="1546367"/>
          </a:xfrm>
        </p:grpSpPr>
        <p:pic>
          <p:nvPicPr>
            <p:cNvPr id="19" name="Picture 18"/>
            <p:cNvPicPr>
              <a:picLocks noChangeAspect="1"/>
            </p:cNvPicPr>
            <p:nvPr/>
          </p:nvPicPr>
          <p:blipFill>
            <a:blip r:embed="rId6"/>
            <a:stretch>
              <a:fillRect/>
            </a:stretch>
          </p:blipFill>
          <p:spPr>
            <a:xfrm>
              <a:off x="995182" y="3090302"/>
              <a:ext cx="1108294" cy="1395629"/>
            </a:xfrm>
            <a:prstGeom prst="rect">
              <a:avLst/>
            </a:prstGeom>
          </p:spPr>
        </p:pic>
        <p:sp>
          <p:nvSpPr>
            <p:cNvPr id="20" name="TextBox 19"/>
            <p:cNvSpPr txBox="1"/>
            <p:nvPr/>
          </p:nvSpPr>
          <p:spPr>
            <a:xfrm>
              <a:off x="1245399" y="4433536"/>
              <a:ext cx="607859" cy="203133"/>
            </a:xfrm>
            <a:prstGeom prst="rect">
              <a:avLst/>
            </a:prstGeom>
            <a:noFill/>
          </p:spPr>
          <p:txBody>
            <a:bodyPr wrap="none" rtlCol="0">
              <a:spAutoFit/>
            </a:bodyPr>
            <a:lstStyle/>
            <a:p>
              <a:pPr marL="0" marR="0" lvl="0" indent="0" algn="l" defTabSz="457200" rtl="0" eaLnBrk="1" fontAlgn="base" latinLnBrk="0" hangingPunct="1">
                <a:lnSpc>
                  <a:spcPct val="90000"/>
                </a:lnSpc>
                <a:spcBef>
                  <a:spcPts val="600"/>
                </a:spcBef>
                <a:spcAft>
                  <a:spcPct val="0"/>
                </a:spcAft>
                <a:buClrTx/>
                <a:buSzTx/>
                <a:buFontTx/>
                <a:buNone/>
                <a:tabLst/>
                <a:defRPr/>
              </a:pPr>
              <a:r>
                <a:rPr kumimoji="0" lang="en-US" sz="800" b="0" i="1" u="none" strike="noStrike" kern="1200" cap="none" spc="0" normalizeH="0" baseline="0" noProof="0" dirty="0">
                  <a:ln>
                    <a:noFill/>
                  </a:ln>
                  <a:solidFill>
                    <a:srgbClr val="282828"/>
                  </a:solidFill>
                  <a:effectLst/>
                  <a:uLnTx/>
                  <a:uFillTx/>
                  <a:latin typeface="Arial" charset="0"/>
                  <a:ea typeface="ＭＳ Ｐゴシック" charset="0"/>
                </a:rPr>
                <a:t>NAPALM</a:t>
              </a:r>
            </a:p>
          </p:txBody>
        </p:sp>
      </p:grpSp>
      <p:grpSp>
        <p:nvGrpSpPr>
          <p:cNvPr id="6" name="Group 5"/>
          <p:cNvGrpSpPr/>
          <p:nvPr/>
        </p:nvGrpSpPr>
        <p:grpSpPr>
          <a:xfrm>
            <a:off x="5333877" y="3532394"/>
            <a:ext cx="758048" cy="958894"/>
            <a:chOff x="5333874" y="2806589"/>
            <a:chExt cx="758047" cy="958894"/>
          </a:xfrm>
        </p:grpSpPr>
        <p:pic>
          <p:nvPicPr>
            <p:cNvPr id="15" name="Picture 14"/>
            <p:cNvPicPr>
              <a:picLocks noChangeAspect="1"/>
            </p:cNvPicPr>
            <p:nvPr/>
          </p:nvPicPr>
          <p:blipFill>
            <a:blip r:embed="rId7"/>
            <a:stretch>
              <a:fillRect/>
            </a:stretch>
          </p:blipFill>
          <p:spPr>
            <a:xfrm>
              <a:off x="5333874" y="2806589"/>
              <a:ext cx="758047" cy="758047"/>
            </a:xfrm>
            <a:prstGeom prst="rect">
              <a:avLst/>
            </a:prstGeom>
          </p:spPr>
        </p:pic>
        <p:sp>
          <p:nvSpPr>
            <p:cNvPr id="21" name="TextBox 20"/>
            <p:cNvSpPr txBox="1"/>
            <p:nvPr/>
          </p:nvSpPr>
          <p:spPr>
            <a:xfrm>
              <a:off x="5406563" y="3562350"/>
              <a:ext cx="612667" cy="203133"/>
            </a:xfrm>
            <a:prstGeom prst="rect">
              <a:avLst/>
            </a:prstGeom>
            <a:noFill/>
          </p:spPr>
          <p:txBody>
            <a:bodyPr wrap="none" rtlCol="0">
              <a:spAutoFit/>
            </a:bodyPr>
            <a:lstStyle/>
            <a:p>
              <a:pPr marL="0" marR="0" lvl="0" indent="0" algn="l" defTabSz="457200" rtl="0" eaLnBrk="1" fontAlgn="base" latinLnBrk="0" hangingPunct="1">
                <a:lnSpc>
                  <a:spcPct val="90000"/>
                </a:lnSpc>
                <a:spcBef>
                  <a:spcPts val="600"/>
                </a:spcBef>
                <a:spcAft>
                  <a:spcPct val="0"/>
                </a:spcAft>
                <a:buClrTx/>
                <a:buSzTx/>
                <a:buFontTx/>
                <a:buNone/>
                <a:tabLst/>
                <a:defRPr/>
              </a:pPr>
              <a:r>
                <a:rPr kumimoji="0" lang="en-US" sz="800" b="0" i="1" u="none" strike="noStrike" kern="1200" cap="none" spc="0" normalizeH="0" baseline="0" noProof="0" dirty="0">
                  <a:ln>
                    <a:noFill/>
                  </a:ln>
                  <a:solidFill>
                    <a:srgbClr val="282828"/>
                  </a:solidFill>
                  <a:effectLst/>
                  <a:uLnTx/>
                  <a:uFillTx/>
                  <a:latin typeface="Arial" charset="0"/>
                  <a:ea typeface="ＭＳ Ｐゴシック" charset="0"/>
                </a:rPr>
                <a:t>APIC-EM</a:t>
              </a:r>
            </a:p>
          </p:txBody>
        </p:sp>
      </p:grpSp>
      <p:pic>
        <p:nvPicPr>
          <p:cNvPr id="23" name="Picture 22"/>
          <p:cNvPicPr>
            <a:picLocks noChangeAspect="1"/>
          </p:cNvPicPr>
          <p:nvPr/>
        </p:nvPicPr>
        <p:blipFill>
          <a:blip r:embed="rId8"/>
          <a:stretch>
            <a:fillRect/>
          </a:stretch>
        </p:blipFill>
        <p:spPr>
          <a:xfrm>
            <a:off x="3117936" y="3489747"/>
            <a:ext cx="844464" cy="1146923"/>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6861" y="2843745"/>
            <a:ext cx="1578879" cy="517759"/>
          </a:xfrm>
          <a:prstGeom prst="rect">
            <a:avLst/>
          </a:prstGeom>
        </p:spPr>
      </p:pic>
    </p:spTree>
    <p:extLst>
      <p:ext uri="{BB962C8B-B14F-4D97-AF65-F5344CB8AC3E}">
        <p14:creationId xmlns:p14="http://schemas.microsoft.com/office/powerpoint/2010/main" val="164612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sz="2400" dirty="0">
                <a:solidFill>
                  <a:srgbClr val="31808B"/>
                </a:solidFill>
              </a:rPr>
              <a:t>Go to DevNet, investigate and learn more:</a:t>
            </a:r>
          </a:p>
          <a:p>
            <a:pPr lvl="1"/>
            <a:r>
              <a:rPr lang="en-US" sz="2000" dirty="0"/>
              <a:t>The DevNet Cisco Community</a:t>
            </a:r>
          </a:p>
          <a:p>
            <a:pPr lvl="1"/>
            <a:r>
              <a:rPr lang="en-US" sz="2000" dirty="0"/>
              <a:t>The DevNet Introduction to DevNet interactive course track</a:t>
            </a:r>
          </a:p>
          <a:p>
            <a:pPr lvl="1"/>
            <a:r>
              <a:rPr lang="en-US" sz="2000" dirty="0">
                <a:hlinkClick r:id="rId3"/>
              </a:rPr>
              <a:t>http://developer.cisco.com</a:t>
            </a:r>
            <a:endParaRPr lang="en-US" sz="2000" dirty="0"/>
          </a:p>
          <a:p>
            <a:pPr lvl="1"/>
            <a:endParaRPr lang="en-US" sz="2000" dirty="0"/>
          </a:p>
        </p:txBody>
      </p:sp>
      <p:sp>
        <p:nvSpPr>
          <p:cNvPr id="2" name="Title 1"/>
          <p:cNvSpPr>
            <a:spLocks noGrp="1"/>
          </p:cNvSpPr>
          <p:nvPr>
            <p:ph type="title"/>
          </p:nvPr>
        </p:nvSpPr>
        <p:spPr/>
        <p:txBody>
          <a:bodyPr/>
          <a:lstStyle/>
          <a:p>
            <a:r>
              <a:rPr lang="en-US" dirty="0">
                <a:solidFill>
                  <a:srgbClr val="31808B"/>
                </a:solidFill>
              </a:rPr>
              <a:t>Next steps…</a:t>
            </a:r>
          </a:p>
        </p:txBody>
      </p:sp>
    </p:spTree>
    <p:extLst>
      <p:ext uri="{BB962C8B-B14F-4D97-AF65-F5344CB8AC3E}">
        <p14:creationId xmlns:p14="http://schemas.microsoft.com/office/powerpoint/2010/main" val="21343989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785225" y="4881563"/>
            <a:ext cx="358775" cy="274637"/>
          </a:xfrm>
          <a:prstGeom prst="rect">
            <a:avLst/>
          </a:prstGeom>
        </p:spPr>
        <p:txBody>
          <a:bodyPr/>
          <a:lstStyle/>
          <a:p>
            <a:fld id="{96A97DD0-5BE7-4856-A2A9-C42C6688E607}" type="slidenum">
              <a:rPr lang="en-US" smtClean="0"/>
              <a:pPr/>
              <a:t>113</a:t>
            </a:fld>
            <a:endParaRPr lang="en-US" dirty="0"/>
          </a:p>
        </p:txBody>
      </p:sp>
      <p:sp>
        <p:nvSpPr>
          <p:cNvPr id="4" name="Footer Placeholder 3"/>
          <p:cNvSpPr>
            <a:spLocks noGrp="1"/>
          </p:cNvSpPr>
          <p:nvPr>
            <p:ph type="ftr" sz="quarter" idx="4294967295"/>
          </p:nvPr>
        </p:nvSpPr>
        <p:spPr>
          <a:xfrm>
            <a:off x="8428038" y="4946650"/>
            <a:ext cx="715962" cy="153988"/>
          </a:xfrm>
          <a:prstGeom prst="rect">
            <a:avLst/>
          </a:prstGeom>
        </p:spPr>
        <p:txBody>
          <a:bodyPr/>
          <a:lstStyle/>
          <a:p>
            <a:pPr defTabSz="610744"/>
            <a:r>
              <a:rPr lang="en-US"/>
              <a:t>BRKDEV-1368</a:t>
            </a:r>
            <a:endParaRPr lang="en-US" dirty="0"/>
          </a:p>
        </p:txBody>
      </p:sp>
    </p:spTree>
    <p:extLst>
      <p:ext uri="{BB962C8B-B14F-4D97-AF65-F5344CB8AC3E}">
        <p14:creationId xmlns:p14="http://schemas.microsoft.com/office/powerpoint/2010/main" val="3268319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The Network is No Longer Isolated</a:t>
            </a:r>
            <a:endParaRPr lang="en-US" dirty="0"/>
          </a:p>
        </p:txBody>
      </p:sp>
      <p:pic>
        <p:nvPicPr>
          <p:cNvPr id="7" name="Content Placeholder 6"/>
          <p:cNvPicPr>
            <a:picLocks noGrp="1" noChangeAspect="1"/>
          </p:cNvPicPr>
          <p:nvPr>
            <p:ph idx="4294967295"/>
          </p:nvPr>
        </p:nvPicPr>
        <p:blipFill>
          <a:blip r:embed="rId3"/>
          <a:stretch>
            <a:fillRect/>
          </a:stretch>
        </p:blipFill>
        <p:spPr>
          <a:xfrm>
            <a:off x="2000677" y="989013"/>
            <a:ext cx="4613275" cy="3617912"/>
          </a:xfrm>
          <a:prstGeom prst="rect">
            <a:avLst/>
          </a:prstGeom>
        </p:spPr>
      </p:pic>
    </p:spTree>
    <p:extLst>
      <p:ext uri="{BB962C8B-B14F-4D97-AF65-F5344CB8AC3E}">
        <p14:creationId xmlns:p14="http://schemas.microsoft.com/office/powerpoint/2010/main" val="2493501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SDN: Control Plane and Data Plane</a:t>
            </a:r>
          </a:p>
        </p:txBody>
      </p:sp>
      <p:grpSp>
        <p:nvGrpSpPr>
          <p:cNvPr id="8" name="Group 7"/>
          <p:cNvGrpSpPr/>
          <p:nvPr/>
        </p:nvGrpSpPr>
        <p:grpSpPr>
          <a:xfrm>
            <a:off x="3670068" y="2201670"/>
            <a:ext cx="1230284" cy="1172701"/>
            <a:chOff x="1346662" y="3146411"/>
            <a:chExt cx="997527" cy="997527"/>
          </a:xfrm>
          <a:scene3d>
            <a:camera prst="orthographicFront">
              <a:rot lat="7200000" lon="0" rev="0"/>
            </a:camera>
            <a:lightRig rig="threePt" dir="t"/>
          </a:scene3d>
        </p:grpSpPr>
        <p:sp>
          <p:nvSpPr>
            <p:cNvPr id="5" name="Oval 4"/>
            <p:cNvSpPr/>
            <p:nvPr/>
          </p:nvSpPr>
          <p:spPr>
            <a:xfrm>
              <a:off x="1346662" y="3146411"/>
              <a:ext cx="997527" cy="997527"/>
            </a:xfrm>
            <a:prstGeom prst="ellipse">
              <a:avLst/>
            </a:prstGeom>
            <a:solidFill>
              <a:srgbClr val="31808B"/>
            </a:solidFill>
            <a:ln>
              <a:no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p:cNvSpPr/>
            <p:nvPr/>
          </p:nvSpPr>
          <p:spPr>
            <a:xfrm>
              <a:off x="1941026" y="3549577"/>
              <a:ext cx="349129" cy="191193"/>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flipH="1">
              <a:off x="1417319" y="3549577"/>
              <a:ext cx="332510" cy="189979"/>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6200000" flipH="1">
              <a:off x="1679781" y="3336953"/>
              <a:ext cx="331290" cy="191196"/>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p:nvPr/>
          </p:nvSpPr>
          <p:spPr>
            <a:xfrm rot="5400000" flipH="1" flipV="1">
              <a:off x="1679782" y="3759725"/>
              <a:ext cx="331290" cy="191196"/>
            </a:xfrm>
            <a:prstGeom prst="rightArrow">
              <a:avLst/>
            </a:prstGeom>
            <a:solidFill>
              <a:schemeClr val="bg1"/>
            </a:solidFill>
            <a:ln w="3175">
              <a:solidFill>
                <a:schemeClr val="tx1"/>
              </a:solidFill>
            </a:ln>
            <a:effectLst/>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3493968" y="811016"/>
            <a:ext cx="1739579" cy="400110"/>
          </a:xfrm>
          <a:prstGeom prst="rect">
            <a:avLst/>
          </a:prstGeom>
          <a:noFill/>
        </p:spPr>
        <p:txBody>
          <a:bodyPr wrap="none" rtlCol="0">
            <a:spAutoFit/>
          </a:bodyPr>
          <a:lstStyle/>
          <a:p>
            <a:r>
              <a:rPr lang="en-US" sz="2000" dirty="0">
                <a:solidFill>
                  <a:srgbClr val="0070C0"/>
                </a:solidFill>
              </a:rPr>
              <a:t>Control Plane</a:t>
            </a:r>
          </a:p>
        </p:txBody>
      </p:sp>
      <p:sp>
        <p:nvSpPr>
          <p:cNvPr id="18" name="TextBox 17"/>
          <p:cNvSpPr txBox="1"/>
          <p:nvPr/>
        </p:nvSpPr>
        <p:spPr>
          <a:xfrm>
            <a:off x="3622208" y="3075312"/>
            <a:ext cx="1454244" cy="400110"/>
          </a:xfrm>
          <a:prstGeom prst="rect">
            <a:avLst/>
          </a:prstGeom>
          <a:noFill/>
        </p:spPr>
        <p:txBody>
          <a:bodyPr wrap="none" rtlCol="0">
            <a:spAutoFit/>
          </a:bodyPr>
          <a:lstStyle>
            <a:defPPr>
              <a:defRPr lang="en-US"/>
            </a:defPPr>
            <a:lvl1pPr>
              <a:defRPr sz="2000">
                <a:solidFill>
                  <a:srgbClr val="0070C0"/>
                </a:solidFill>
              </a:defRPr>
            </a:lvl1pPr>
          </a:lstStyle>
          <a:p>
            <a:r>
              <a:rPr lang="en-US" dirty="0"/>
              <a:t>Data Plane</a:t>
            </a:r>
          </a:p>
        </p:txBody>
      </p:sp>
      <p:sp>
        <p:nvSpPr>
          <p:cNvPr id="10" name="Right Arrow 9"/>
          <p:cNvSpPr/>
          <p:nvPr/>
        </p:nvSpPr>
        <p:spPr>
          <a:xfrm>
            <a:off x="2036617" y="2756040"/>
            <a:ext cx="1371600" cy="264484"/>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a:off x="5228704" y="2703052"/>
            <a:ext cx="1371600" cy="264484"/>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341543" y="2463502"/>
            <a:ext cx="761747" cy="307777"/>
          </a:xfrm>
          <a:prstGeom prst="rect">
            <a:avLst/>
          </a:prstGeom>
          <a:noFill/>
        </p:spPr>
        <p:txBody>
          <a:bodyPr wrap="none" rtlCol="0">
            <a:spAutoFit/>
          </a:bodyPr>
          <a:lstStyle/>
          <a:p>
            <a:r>
              <a:rPr lang="en-US" sz="1400" dirty="0"/>
              <a:t>ingress</a:t>
            </a:r>
          </a:p>
        </p:txBody>
      </p:sp>
      <p:sp>
        <p:nvSpPr>
          <p:cNvPr id="22" name="TextBox 21"/>
          <p:cNvSpPr txBox="1"/>
          <p:nvPr/>
        </p:nvSpPr>
        <p:spPr>
          <a:xfrm>
            <a:off x="5553668" y="2434891"/>
            <a:ext cx="721672" cy="307777"/>
          </a:xfrm>
          <a:prstGeom prst="rect">
            <a:avLst/>
          </a:prstGeom>
          <a:noFill/>
        </p:spPr>
        <p:txBody>
          <a:bodyPr wrap="none" rtlCol="0">
            <a:spAutoFit/>
          </a:bodyPr>
          <a:lstStyle/>
          <a:p>
            <a:r>
              <a:rPr lang="en-US" sz="1400" dirty="0"/>
              <a:t>egress</a:t>
            </a:r>
          </a:p>
        </p:txBody>
      </p:sp>
      <p:graphicFrame>
        <p:nvGraphicFramePr>
          <p:cNvPr id="16" name="Table 15"/>
          <p:cNvGraphicFramePr>
            <a:graphicFrameLocks noGrp="1"/>
          </p:cNvGraphicFramePr>
          <p:nvPr>
            <p:extLst>
              <p:ext uri="{D42A27DB-BD31-4B8C-83A1-F6EECF244321}">
                <p14:modId xmlns:p14="http://schemas.microsoft.com/office/powerpoint/2010/main" val="605914784"/>
              </p:ext>
            </p:extLst>
          </p:nvPr>
        </p:nvGraphicFramePr>
        <p:xfrm>
          <a:off x="835071" y="1221446"/>
          <a:ext cx="7136087" cy="914400"/>
        </p:xfrm>
        <a:graphic>
          <a:graphicData uri="http://schemas.openxmlformats.org/drawingml/2006/table">
            <a:tbl>
              <a:tblPr>
                <a:tableStyleId>{5C22544A-7EE6-4342-B048-85BDC9FD1C3A}</a:tableStyleId>
              </a:tblPr>
              <a:tblGrid>
                <a:gridCol w="1187201">
                  <a:extLst>
                    <a:ext uri="{9D8B030D-6E8A-4147-A177-3AD203B41FA5}">
                      <a16:colId xmlns:a16="http://schemas.microsoft.com/office/drawing/2014/main" val="20000"/>
                    </a:ext>
                  </a:extLst>
                </a:gridCol>
                <a:gridCol w="2974443">
                  <a:extLst>
                    <a:ext uri="{9D8B030D-6E8A-4147-A177-3AD203B41FA5}">
                      <a16:colId xmlns:a16="http://schemas.microsoft.com/office/drawing/2014/main" val="20001"/>
                    </a:ext>
                  </a:extLst>
                </a:gridCol>
                <a:gridCol w="2974443">
                  <a:extLst>
                    <a:ext uri="{9D8B030D-6E8A-4147-A177-3AD203B41FA5}">
                      <a16:colId xmlns:a16="http://schemas.microsoft.com/office/drawing/2014/main" val="20002"/>
                    </a:ext>
                  </a:extLst>
                </a:gridCol>
              </a:tblGrid>
              <a:tr h="190500">
                <a:tc>
                  <a:txBody>
                    <a:bodyPr/>
                    <a:lstStyle/>
                    <a:p>
                      <a:pPr algn="ctr" fontAlgn="b"/>
                      <a:r>
                        <a:rPr lang="en-US" sz="1600" b="1" u="none" strike="noStrike" dirty="0">
                          <a:effectLst/>
                        </a:rPr>
                        <a:t>Hardware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Purpose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Example Processes</a:t>
                      </a:r>
                      <a:endParaRPr lang="en-US" sz="1600" b="1" i="0" u="none" strike="noStrike" dirty="0">
                        <a:solidFill>
                          <a:srgbClr val="000000"/>
                        </a:solidFill>
                        <a:effectLst/>
                        <a:latin typeface="Calibri"/>
                      </a:endParaRPr>
                    </a:p>
                  </a:txBody>
                  <a:tcPr marL="45720" marR="45720" anchor="b"/>
                </a:tc>
                <a:extLst>
                  <a:ext uri="{0D108BD9-81ED-4DB2-BD59-A6C34878D82A}">
                    <a16:rowId xmlns:a16="http://schemas.microsoft.com/office/drawing/2014/main" val="10000"/>
                  </a:ext>
                </a:extLst>
              </a:tr>
              <a:tr h="190500">
                <a:tc>
                  <a:txBody>
                    <a:bodyPr/>
                    <a:lstStyle/>
                    <a:p>
                      <a:pPr algn="l" fontAlgn="b"/>
                      <a:r>
                        <a:rPr lang="en-US" sz="1600" u="none" strike="noStrike">
                          <a:effectLst/>
                        </a:rPr>
                        <a:t>Device CPU</a:t>
                      </a:r>
                      <a:endParaRPr lang="en-US" sz="1600" b="0" i="0" u="none" strike="noStrike">
                        <a:solidFill>
                          <a:srgbClr val="000000"/>
                        </a:solidFill>
                        <a:effectLst/>
                        <a:latin typeface="Calibri"/>
                      </a:endParaRPr>
                    </a:p>
                  </a:txBody>
                  <a:tcPr marL="45720" marR="45720" anchor="ctr"/>
                </a:tc>
                <a:tc>
                  <a:txBody>
                    <a:bodyPr/>
                    <a:lstStyle/>
                    <a:p>
                      <a:pPr algn="l" fontAlgn="b"/>
                      <a:r>
                        <a:rPr lang="en-US" sz="1600" u="none" strike="noStrike" dirty="0">
                          <a:effectLst/>
                        </a:rPr>
                        <a:t>makes decisions about where traffic is sent </a:t>
                      </a:r>
                      <a:endParaRPr lang="en-US" sz="1600" b="0" i="0" u="none" strike="noStrike" dirty="0">
                        <a:solidFill>
                          <a:srgbClr val="000000"/>
                        </a:solidFill>
                        <a:effectLst/>
                        <a:latin typeface="Calibri"/>
                      </a:endParaRPr>
                    </a:p>
                  </a:txBody>
                  <a:tcPr marL="45720" marR="45720" anchor="ctr"/>
                </a:tc>
                <a:tc>
                  <a:txBody>
                    <a:bodyPr/>
                    <a:lstStyle/>
                    <a:p>
                      <a:pPr algn="l" fontAlgn="b"/>
                      <a:r>
                        <a:rPr lang="en-US" sz="1600" u="none" strike="noStrike" dirty="0">
                          <a:effectLst/>
                        </a:rPr>
                        <a:t>routing protocols, spanning tree, AAA, SNMP, CLI</a:t>
                      </a:r>
                      <a:endParaRPr lang="en-US" sz="1600" b="0" i="0" u="none" strike="noStrike" dirty="0">
                        <a:solidFill>
                          <a:srgbClr val="000000"/>
                        </a:solidFill>
                        <a:effectLst/>
                        <a:latin typeface="Calibri"/>
                      </a:endParaRPr>
                    </a:p>
                  </a:txBody>
                  <a:tcPr marL="45720" marR="45720" anchor="ct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378786060"/>
              </p:ext>
            </p:extLst>
          </p:nvPr>
        </p:nvGraphicFramePr>
        <p:xfrm>
          <a:off x="914400" y="3527774"/>
          <a:ext cx="7161451" cy="914400"/>
        </p:xfrm>
        <a:graphic>
          <a:graphicData uri="http://schemas.openxmlformats.org/drawingml/2006/table">
            <a:tbl>
              <a:tblPr>
                <a:tableStyleId>{5C22544A-7EE6-4342-B048-85BDC9FD1C3A}</a:tableStyleId>
              </a:tblPr>
              <a:tblGrid>
                <a:gridCol w="1221897">
                  <a:extLst>
                    <a:ext uri="{9D8B030D-6E8A-4147-A177-3AD203B41FA5}">
                      <a16:colId xmlns:a16="http://schemas.microsoft.com/office/drawing/2014/main" val="20000"/>
                    </a:ext>
                  </a:extLst>
                </a:gridCol>
                <a:gridCol w="2865535">
                  <a:extLst>
                    <a:ext uri="{9D8B030D-6E8A-4147-A177-3AD203B41FA5}">
                      <a16:colId xmlns:a16="http://schemas.microsoft.com/office/drawing/2014/main" val="20001"/>
                    </a:ext>
                  </a:extLst>
                </a:gridCol>
                <a:gridCol w="3074019">
                  <a:extLst>
                    <a:ext uri="{9D8B030D-6E8A-4147-A177-3AD203B41FA5}">
                      <a16:colId xmlns:a16="http://schemas.microsoft.com/office/drawing/2014/main" val="20002"/>
                    </a:ext>
                  </a:extLst>
                </a:gridCol>
              </a:tblGrid>
              <a:tr h="190500">
                <a:tc>
                  <a:txBody>
                    <a:bodyPr/>
                    <a:lstStyle/>
                    <a:p>
                      <a:pPr algn="ctr" fontAlgn="b"/>
                      <a:r>
                        <a:rPr lang="en-US" sz="1600" b="1" u="none" strike="noStrike" dirty="0">
                          <a:effectLst/>
                        </a:rPr>
                        <a:t>Hardware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Purpose</a:t>
                      </a:r>
                      <a:endParaRPr lang="en-US" sz="1600" b="1" i="0" u="none" strike="noStrike" dirty="0">
                        <a:solidFill>
                          <a:srgbClr val="000000"/>
                        </a:solidFill>
                        <a:effectLst/>
                        <a:latin typeface="Calibri"/>
                      </a:endParaRPr>
                    </a:p>
                  </a:txBody>
                  <a:tcPr marL="45720" marR="45720" anchor="b"/>
                </a:tc>
                <a:tc>
                  <a:txBody>
                    <a:bodyPr/>
                    <a:lstStyle/>
                    <a:p>
                      <a:pPr algn="ctr" fontAlgn="b"/>
                      <a:r>
                        <a:rPr lang="en-US" sz="1600" b="1" u="none" strike="noStrike" dirty="0">
                          <a:effectLst/>
                        </a:rPr>
                        <a:t>Example Processes</a:t>
                      </a:r>
                      <a:endParaRPr lang="en-US" sz="1600" b="1" i="0" u="none" strike="noStrike" dirty="0">
                        <a:solidFill>
                          <a:srgbClr val="000000"/>
                        </a:solidFill>
                        <a:effectLst/>
                        <a:latin typeface="Calibri"/>
                      </a:endParaRPr>
                    </a:p>
                  </a:txBody>
                  <a:tcPr marL="45720" marR="45720" anchor="b"/>
                </a:tc>
                <a:extLst>
                  <a:ext uri="{0D108BD9-81ED-4DB2-BD59-A6C34878D82A}">
                    <a16:rowId xmlns:a16="http://schemas.microsoft.com/office/drawing/2014/main" val="10000"/>
                  </a:ext>
                </a:extLst>
              </a:tr>
              <a:tr h="190500">
                <a:tc>
                  <a:txBody>
                    <a:bodyPr/>
                    <a:lstStyle/>
                    <a:p>
                      <a:pPr algn="l" fontAlgn="b"/>
                      <a:r>
                        <a:rPr lang="en-US" sz="1600" u="none" strike="noStrike" dirty="0">
                          <a:effectLst/>
                        </a:rPr>
                        <a:t>Dedicated ASICs</a:t>
                      </a:r>
                      <a:endParaRPr lang="en-US" sz="1600" b="0" i="0" u="none" strike="noStrike" dirty="0">
                        <a:solidFill>
                          <a:srgbClr val="000000"/>
                        </a:solidFill>
                        <a:effectLst/>
                        <a:latin typeface="Calibri"/>
                      </a:endParaRPr>
                    </a:p>
                  </a:txBody>
                  <a:tcPr marL="45720" marR="45720" anchor="b"/>
                </a:tc>
                <a:tc>
                  <a:txBody>
                    <a:bodyPr/>
                    <a:lstStyle/>
                    <a:p>
                      <a:pPr algn="l" fontAlgn="b"/>
                      <a:r>
                        <a:rPr lang="en-US" sz="1600" b="0" i="0" u="none" strike="noStrike" dirty="0">
                          <a:solidFill>
                            <a:srgbClr val="000000"/>
                          </a:solidFill>
                          <a:effectLst/>
                          <a:latin typeface="Calibri"/>
                        </a:rPr>
                        <a:t>forwards traffic to the selected destination</a:t>
                      </a:r>
                    </a:p>
                  </a:txBody>
                  <a:tcPr marL="45720" marR="45720" anchor="b"/>
                </a:tc>
                <a:tc>
                  <a:txBody>
                    <a:bodyPr/>
                    <a:lstStyle/>
                    <a:p>
                      <a:pPr algn="l" fontAlgn="b"/>
                      <a:r>
                        <a:rPr lang="en-US" sz="1600" u="none" strike="noStrike" dirty="0">
                          <a:effectLst/>
                        </a:rPr>
                        <a:t>packet switching, L2 switching, </a:t>
                      </a:r>
                      <a:r>
                        <a:rPr lang="en-US" sz="1600" u="none" strike="noStrike" dirty="0" err="1">
                          <a:effectLst/>
                        </a:rPr>
                        <a:t>QoS</a:t>
                      </a:r>
                      <a:r>
                        <a:rPr lang="en-US" sz="1600" u="none" strike="noStrike" dirty="0">
                          <a:effectLst/>
                        </a:rPr>
                        <a:t>, policies, ACLs</a:t>
                      </a:r>
                      <a:endParaRPr lang="en-US" sz="1600" b="0" i="0" u="none" strike="noStrike" dirty="0">
                        <a:solidFill>
                          <a:srgbClr val="000000"/>
                        </a:solidFill>
                        <a:effectLst/>
                        <a:latin typeface="Calibri"/>
                      </a:endParaRPr>
                    </a:p>
                  </a:txBody>
                  <a:tcPr marL="45720" marR="45720" anchor="b"/>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2798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405923" y="4269332"/>
            <a:ext cx="8474478" cy="443294"/>
          </a:xfrm>
          <a:prstGeom prst="rect">
            <a:avLst/>
          </a:prstGeom>
          <a:solidFill>
            <a:srgbClr val="FCFCFC"/>
          </a:solidFill>
          <a:ln w="6350" cap="flat" cmpd="sng" algn="ctr">
            <a:solidFill>
              <a:srgbClr val="FFFFFF">
                <a:lumMod val="65000"/>
              </a:srgbClr>
            </a:solidFill>
            <a:prstDash val="dash"/>
          </a:ln>
          <a:effectLst/>
        </p:spPr>
        <p:txBody>
          <a:bodyPr rtlCol="0" anchor="ctr"/>
          <a:lstStyle/>
          <a:p>
            <a:pPr algn="ctr" defTabSz="914378">
              <a:defRPr/>
            </a:pPr>
            <a:endParaRPr lang="en-US" kern="0" dirty="0">
              <a:solidFill>
                <a:srgbClr val="FFFFFF"/>
              </a:solidFill>
              <a:latin typeface="Arial"/>
              <a:ea typeface="ＭＳ Ｐゴシック" charset="0"/>
            </a:endParaRPr>
          </a:p>
        </p:txBody>
      </p:sp>
      <p:sp>
        <p:nvSpPr>
          <p:cNvPr id="103" name="Rectangle 102"/>
          <p:cNvSpPr/>
          <p:nvPr/>
        </p:nvSpPr>
        <p:spPr>
          <a:xfrm>
            <a:off x="416622" y="2018397"/>
            <a:ext cx="8463779" cy="672645"/>
          </a:xfrm>
          <a:prstGeom prst="rect">
            <a:avLst/>
          </a:prstGeom>
          <a:solidFill>
            <a:srgbClr val="FCFCFC"/>
          </a:solidFill>
          <a:ln w="6350" cap="flat" cmpd="sng" algn="ctr">
            <a:solidFill>
              <a:srgbClr val="FFFFFF">
                <a:lumMod val="65000"/>
              </a:srgbClr>
            </a:solidFill>
            <a:prstDash val="dash"/>
          </a:ln>
          <a:effectLst/>
        </p:spPr>
        <p:txBody>
          <a:bodyPr rtlCol="0" anchor="ctr"/>
          <a:lstStyle/>
          <a:p>
            <a:pPr algn="ctr" defTabSz="914378">
              <a:defRPr/>
            </a:pPr>
            <a:endParaRPr lang="en-US" kern="0" dirty="0">
              <a:solidFill>
                <a:srgbClr val="FFFFFF"/>
              </a:solidFill>
              <a:latin typeface="Arial"/>
              <a:ea typeface="ＭＳ Ｐゴシック" charset="0"/>
            </a:endParaRPr>
          </a:p>
        </p:txBody>
      </p:sp>
      <p:sp>
        <p:nvSpPr>
          <p:cNvPr id="104" name="Rectangle 103"/>
          <p:cNvSpPr/>
          <p:nvPr/>
        </p:nvSpPr>
        <p:spPr>
          <a:xfrm>
            <a:off x="405923" y="647078"/>
            <a:ext cx="8463779" cy="859367"/>
          </a:xfrm>
          <a:prstGeom prst="rect">
            <a:avLst/>
          </a:prstGeom>
          <a:noFill/>
          <a:ln w="6350" cap="flat" cmpd="sng" algn="ctr">
            <a:solidFill>
              <a:srgbClr val="FFFFFF">
                <a:lumMod val="65000"/>
              </a:srgbClr>
            </a:solidFill>
            <a:prstDash val="dash"/>
          </a:ln>
          <a:effectLst/>
        </p:spPr>
        <p:txBody>
          <a:bodyPr rtlCol="0" anchor="ctr"/>
          <a:lstStyle/>
          <a:p>
            <a:pPr algn="ctr" defTabSz="914378">
              <a:defRPr/>
            </a:pPr>
            <a:endParaRPr lang="en-US" kern="0" dirty="0">
              <a:solidFill>
                <a:srgbClr val="FFFFFF"/>
              </a:solidFill>
              <a:latin typeface="Arial"/>
              <a:ea typeface="ＭＳ Ｐゴシック" charset="0"/>
            </a:endParaRPr>
          </a:p>
        </p:txBody>
      </p:sp>
      <p:sp>
        <p:nvSpPr>
          <p:cNvPr id="105" name="Rectangle 104"/>
          <p:cNvSpPr/>
          <p:nvPr/>
        </p:nvSpPr>
        <p:spPr>
          <a:xfrm>
            <a:off x="416622" y="3189293"/>
            <a:ext cx="8463779" cy="1025081"/>
          </a:xfrm>
          <a:prstGeom prst="rect">
            <a:avLst/>
          </a:prstGeom>
          <a:solidFill>
            <a:srgbClr val="FCFCFC"/>
          </a:solidFill>
          <a:ln w="6350" cap="flat" cmpd="sng" algn="ctr">
            <a:solidFill>
              <a:srgbClr val="FFFFFF">
                <a:lumMod val="65000"/>
              </a:srgbClr>
            </a:solidFill>
            <a:prstDash val="dash"/>
          </a:ln>
          <a:effectLst/>
        </p:spPr>
        <p:txBody>
          <a:bodyPr rtlCol="0" anchor="ctr"/>
          <a:lstStyle/>
          <a:p>
            <a:pPr algn="ctr" defTabSz="914378">
              <a:defRPr/>
            </a:pPr>
            <a:endParaRPr lang="en-US" kern="0" dirty="0">
              <a:solidFill>
                <a:srgbClr val="FFFFFF"/>
              </a:solidFill>
              <a:latin typeface="Arial"/>
              <a:ea typeface="ＭＳ Ｐゴシック" charset="0"/>
            </a:endParaRPr>
          </a:p>
        </p:txBody>
      </p:sp>
      <p:pic>
        <p:nvPicPr>
          <p:cNvPr id="106" name="Picture 105"/>
          <p:cNvPicPr>
            <a:picLocks noChangeAspect="1"/>
          </p:cNvPicPr>
          <p:nvPr/>
        </p:nvPicPr>
        <p:blipFill>
          <a:blip r:embed="rId2"/>
          <a:stretch>
            <a:fillRect/>
          </a:stretch>
        </p:blipFill>
        <p:spPr>
          <a:xfrm>
            <a:off x="4652346" y="3263955"/>
            <a:ext cx="1936832" cy="446801"/>
          </a:xfrm>
          <a:prstGeom prst="rect">
            <a:avLst/>
          </a:prstGeom>
        </p:spPr>
      </p:pic>
      <p:pic>
        <p:nvPicPr>
          <p:cNvPr id="107" name="Picture 106"/>
          <p:cNvPicPr>
            <a:picLocks noChangeAspect="1"/>
          </p:cNvPicPr>
          <p:nvPr/>
        </p:nvPicPr>
        <p:blipFill>
          <a:blip r:embed="rId2"/>
          <a:stretch>
            <a:fillRect/>
          </a:stretch>
        </p:blipFill>
        <p:spPr>
          <a:xfrm>
            <a:off x="4652346" y="3710756"/>
            <a:ext cx="1936832" cy="446801"/>
          </a:xfrm>
          <a:prstGeom prst="rect">
            <a:avLst/>
          </a:prstGeom>
        </p:spPr>
      </p:pic>
      <p:pic>
        <p:nvPicPr>
          <p:cNvPr id="108" name="Picture 107"/>
          <p:cNvPicPr>
            <a:picLocks noChangeAspect="1"/>
          </p:cNvPicPr>
          <p:nvPr/>
        </p:nvPicPr>
        <p:blipFill>
          <a:blip r:embed="rId2"/>
          <a:stretch>
            <a:fillRect/>
          </a:stretch>
        </p:blipFill>
        <p:spPr>
          <a:xfrm>
            <a:off x="2667832" y="3263955"/>
            <a:ext cx="1936832" cy="446801"/>
          </a:xfrm>
          <a:prstGeom prst="rect">
            <a:avLst/>
          </a:prstGeom>
        </p:spPr>
      </p:pic>
      <p:pic>
        <p:nvPicPr>
          <p:cNvPr id="109" name="Picture 108"/>
          <p:cNvPicPr>
            <a:picLocks noChangeAspect="1"/>
          </p:cNvPicPr>
          <p:nvPr/>
        </p:nvPicPr>
        <p:blipFill>
          <a:blip r:embed="rId2"/>
          <a:stretch>
            <a:fillRect/>
          </a:stretch>
        </p:blipFill>
        <p:spPr>
          <a:xfrm>
            <a:off x="2667832" y="3710756"/>
            <a:ext cx="1936832" cy="446801"/>
          </a:xfrm>
          <a:prstGeom prst="rect">
            <a:avLst/>
          </a:prstGeom>
        </p:spPr>
      </p:pic>
      <p:pic>
        <p:nvPicPr>
          <p:cNvPr id="110" name="Picture 109"/>
          <p:cNvPicPr>
            <a:picLocks noChangeAspect="1"/>
          </p:cNvPicPr>
          <p:nvPr/>
        </p:nvPicPr>
        <p:blipFill>
          <a:blip r:embed="rId2"/>
          <a:stretch>
            <a:fillRect/>
          </a:stretch>
        </p:blipFill>
        <p:spPr>
          <a:xfrm>
            <a:off x="683320" y="3263955"/>
            <a:ext cx="1936832" cy="446801"/>
          </a:xfrm>
          <a:prstGeom prst="rect">
            <a:avLst/>
          </a:prstGeom>
        </p:spPr>
      </p:pic>
      <p:pic>
        <p:nvPicPr>
          <p:cNvPr id="111" name="Picture 110"/>
          <p:cNvPicPr>
            <a:picLocks noChangeAspect="1"/>
          </p:cNvPicPr>
          <p:nvPr/>
        </p:nvPicPr>
        <p:blipFill>
          <a:blip r:embed="rId2"/>
          <a:stretch>
            <a:fillRect/>
          </a:stretch>
        </p:blipFill>
        <p:spPr>
          <a:xfrm>
            <a:off x="683320" y="3710756"/>
            <a:ext cx="1936832" cy="446801"/>
          </a:xfrm>
          <a:prstGeom prst="rect">
            <a:avLst/>
          </a:prstGeom>
        </p:spPr>
      </p:pic>
      <p:pic>
        <p:nvPicPr>
          <p:cNvPr id="112" name="Picture 111"/>
          <p:cNvPicPr>
            <a:picLocks noChangeAspect="1"/>
          </p:cNvPicPr>
          <p:nvPr/>
        </p:nvPicPr>
        <p:blipFill>
          <a:blip r:embed="rId3"/>
          <a:stretch>
            <a:fillRect/>
          </a:stretch>
        </p:blipFill>
        <p:spPr>
          <a:xfrm>
            <a:off x="956122" y="4309169"/>
            <a:ext cx="463574" cy="349268"/>
          </a:xfrm>
          <a:prstGeom prst="rect">
            <a:avLst/>
          </a:prstGeom>
        </p:spPr>
      </p:pic>
      <p:pic>
        <p:nvPicPr>
          <p:cNvPr id="113" name="Picture 112"/>
          <p:cNvPicPr>
            <a:picLocks noChangeAspect="1"/>
          </p:cNvPicPr>
          <p:nvPr/>
        </p:nvPicPr>
        <p:blipFill>
          <a:blip r:embed="rId4"/>
          <a:stretch>
            <a:fillRect/>
          </a:stretch>
        </p:blipFill>
        <p:spPr>
          <a:xfrm>
            <a:off x="1440020" y="4286944"/>
            <a:ext cx="473356" cy="371494"/>
          </a:xfrm>
          <a:prstGeom prst="rect">
            <a:avLst/>
          </a:prstGeom>
        </p:spPr>
      </p:pic>
      <p:pic>
        <p:nvPicPr>
          <p:cNvPr id="114" name="Picture 113"/>
          <p:cNvPicPr>
            <a:picLocks noChangeAspect="1"/>
          </p:cNvPicPr>
          <p:nvPr/>
        </p:nvPicPr>
        <p:blipFill>
          <a:blip r:embed="rId3"/>
          <a:stretch>
            <a:fillRect/>
          </a:stretch>
        </p:blipFill>
        <p:spPr>
          <a:xfrm>
            <a:off x="1953967" y="4309169"/>
            <a:ext cx="463574" cy="349268"/>
          </a:xfrm>
          <a:prstGeom prst="rect">
            <a:avLst/>
          </a:prstGeom>
        </p:spPr>
      </p:pic>
      <p:pic>
        <p:nvPicPr>
          <p:cNvPr id="115" name="Picture 114"/>
          <p:cNvPicPr>
            <a:picLocks noChangeAspect="1"/>
          </p:cNvPicPr>
          <p:nvPr/>
        </p:nvPicPr>
        <p:blipFill>
          <a:blip r:embed="rId4"/>
          <a:stretch>
            <a:fillRect/>
          </a:stretch>
        </p:blipFill>
        <p:spPr>
          <a:xfrm>
            <a:off x="2437863" y="4286944"/>
            <a:ext cx="473356" cy="371494"/>
          </a:xfrm>
          <a:prstGeom prst="rect">
            <a:avLst/>
          </a:prstGeom>
        </p:spPr>
      </p:pic>
      <p:pic>
        <p:nvPicPr>
          <p:cNvPr id="116" name="Picture 115"/>
          <p:cNvPicPr>
            <a:picLocks noChangeAspect="1"/>
          </p:cNvPicPr>
          <p:nvPr/>
        </p:nvPicPr>
        <p:blipFill>
          <a:blip r:embed="rId3"/>
          <a:stretch>
            <a:fillRect/>
          </a:stretch>
        </p:blipFill>
        <p:spPr>
          <a:xfrm>
            <a:off x="2951811" y="4309169"/>
            <a:ext cx="463574" cy="349268"/>
          </a:xfrm>
          <a:prstGeom prst="rect">
            <a:avLst/>
          </a:prstGeom>
        </p:spPr>
      </p:pic>
      <p:pic>
        <p:nvPicPr>
          <p:cNvPr id="117" name="Picture 116"/>
          <p:cNvPicPr>
            <a:picLocks noChangeAspect="1"/>
          </p:cNvPicPr>
          <p:nvPr/>
        </p:nvPicPr>
        <p:blipFill>
          <a:blip r:embed="rId4"/>
          <a:stretch>
            <a:fillRect/>
          </a:stretch>
        </p:blipFill>
        <p:spPr>
          <a:xfrm>
            <a:off x="3435708" y="4286944"/>
            <a:ext cx="473356" cy="371494"/>
          </a:xfrm>
          <a:prstGeom prst="rect">
            <a:avLst/>
          </a:prstGeom>
        </p:spPr>
      </p:pic>
      <p:pic>
        <p:nvPicPr>
          <p:cNvPr id="118" name="Picture 117"/>
          <p:cNvPicPr>
            <a:picLocks noChangeAspect="1"/>
          </p:cNvPicPr>
          <p:nvPr/>
        </p:nvPicPr>
        <p:blipFill>
          <a:blip r:embed="rId3"/>
          <a:stretch>
            <a:fillRect/>
          </a:stretch>
        </p:blipFill>
        <p:spPr>
          <a:xfrm>
            <a:off x="3936403" y="4309169"/>
            <a:ext cx="463574" cy="349268"/>
          </a:xfrm>
          <a:prstGeom prst="rect">
            <a:avLst/>
          </a:prstGeom>
        </p:spPr>
      </p:pic>
      <p:pic>
        <p:nvPicPr>
          <p:cNvPr id="119" name="Picture 118"/>
          <p:cNvPicPr>
            <a:picLocks noChangeAspect="1"/>
          </p:cNvPicPr>
          <p:nvPr/>
        </p:nvPicPr>
        <p:blipFill>
          <a:blip r:embed="rId4"/>
          <a:stretch>
            <a:fillRect/>
          </a:stretch>
        </p:blipFill>
        <p:spPr>
          <a:xfrm>
            <a:off x="4420299" y="4286944"/>
            <a:ext cx="473356" cy="371494"/>
          </a:xfrm>
          <a:prstGeom prst="rect">
            <a:avLst/>
          </a:prstGeom>
        </p:spPr>
      </p:pic>
      <p:pic>
        <p:nvPicPr>
          <p:cNvPr id="120" name="Picture 119"/>
          <p:cNvPicPr>
            <a:picLocks noChangeAspect="1"/>
          </p:cNvPicPr>
          <p:nvPr/>
        </p:nvPicPr>
        <p:blipFill>
          <a:blip r:embed="rId3"/>
          <a:stretch>
            <a:fillRect/>
          </a:stretch>
        </p:blipFill>
        <p:spPr>
          <a:xfrm>
            <a:off x="4920994" y="4309169"/>
            <a:ext cx="463574" cy="349268"/>
          </a:xfrm>
          <a:prstGeom prst="rect">
            <a:avLst/>
          </a:prstGeom>
        </p:spPr>
      </p:pic>
      <p:pic>
        <p:nvPicPr>
          <p:cNvPr id="121" name="Picture 120"/>
          <p:cNvPicPr>
            <a:picLocks noChangeAspect="1"/>
          </p:cNvPicPr>
          <p:nvPr/>
        </p:nvPicPr>
        <p:blipFill>
          <a:blip r:embed="rId4"/>
          <a:stretch>
            <a:fillRect/>
          </a:stretch>
        </p:blipFill>
        <p:spPr>
          <a:xfrm>
            <a:off x="5404892" y="4286944"/>
            <a:ext cx="473356" cy="371494"/>
          </a:xfrm>
          <a:prstGeom prst="rect">
            <a:avLst/>
          </a:prstGeom>
        </p:spPr>
      </p:pic>
      <p:pic>
        <p:nvPicPr>
          <p:cNvPr id="122" name="Picture 121"/>
          <p:cNvPicPr>
            <a:picLocks noChangeAspect="1"/>
          </p:cNvPicPr>
          <p:nvPr/>
        </p:nvPicPr>
        <p:blipFill>
          <a:blip r:embed="rId3"/>
          <a:stretch>
            <a:fillRect/>
          </a:stretch>
        </p:blipFill>
        <p:spPr>
          <a:xfrm>
            <a:off x="5905587" y="4309169"/>
            <a:ext cx="463574" cy="349268"/>
          </a:xfrm>
          <a:prstGeom prst="rect">
            <a:avLst/>
          </a:prstGeom>
        </p:spPr>
      </p:pic>
      <p:sp>
        <p:nvSpPr>
          <p:cNvPr id="123" name="TextBox 122"/>
          <p:cNvSpPr txBox="1"/>
          <p:nvPr/>
        </p:nvSpPr>
        <p:spPr>
          <a:xfrm>
            <a:off x="6474175" y="2140232"/>
            <a:ext cx="2441694" cy="369332"/>
          </a:xfrm>
          <a:prstGeom prst="rect">
            <a:avLst/>
          </a:prstGeom>
          <a:noFill/>
          <a:ln w="28575">
            <a:noFill/>
          </a:ln>
        </p:spPr>
        <p:txBody>
          <a:bodyPr wrap="none" rtlCol="0">
            <a:spAutoFit/>
          </a:bodyPr>
          <a:lstStyle/>
          <a:p>
            <a:pPr defTabSz="457189"/>
            <a:r>
              <a:rPr lang="en-US" dirty="0">
                <a:solidFill>
                  <a:srgbClr val="000000"/>
                </a:solidFill>
              </a:rPr>
              <a:t>SDN Controller / NMS</a:t>
            </a:r>
          </a:p>
        </p:txBody>
      </p:sp>
      <p:sp>
        <p:nvSpPr>
          <p:cNvPr id="124" name="TextBox 123"/>
          <p:cNvSpPr txBox="1"/>
          <p:nvPr/>
        </p:nvSpPr>
        <p:spPr>
          <a:xfrm>
            <a:off x="6712713" y="3378667"/>
            <a:ext cx="2044150" cy="646331"/>
          </a:xfrm>
          <a:prstGeom prst="rect">
            <a:avLst/>
          </a:prstGeom>
          <a:noFill/>
          <a:ln w="28575">
            <a:noFill/>
          </a:ln>
        </p:spPr>
        <p:txBody>
          <a:bodyPr wrap="none" rtlCol="0">
            <a:spAutoFit/>
          </a:bodyPr>
          <a:lstStyle/>
          <a:p>
            <a:pPr algn="ctr" defTabSz="457189"/>
            <a:r>
              <a:rPr lang="en-US" dirty="0">
                <a:solidFill>
                  <a:srgbClr val="000000"/>
                </a:solidFill>
              </a:rPr>
              <a:t>Physical Topology</a:t>
            </a:r>
          </a:p>
          <a:p>
            <a:pPr algn="ctr" defTabSz="457189"/>
            <a:r>
              <a:rPr lang="en-US" dirty="0">
                <a:solidFill>
                  <a:srgbClr val="000000"/>
                </a:solidFill>
              </a:rPr>
              <a:t>(data plane fabric)</a:t>
            </a:r>
          </a:p>
        </p:txBody>
      </p:sp>
      <p:sp>
        <p:nvSpPr>
          <p:cNvPr id="125" name="TextBox 124"/>
          <p:cNvSpPr txBox="1"/>
          <p:nvPr/>
        </p:nvSpPr>
        <p:spPr>
          <a:xfrm>
            <a:off x="6798292" y="876290"/>
            <a:ext cx="2029968" cy="369332"/>
          </a:xfrm>
          <a:prstGeom prst="rect">
            <a:avLst/>
          </a:prstGeom>
          <a:noFill/>
          <a:ln w="28575">
            <a:noFill/>
          </a:ln>
        </p:spPr>
        <p:txBody>
          <a:bodyPr wrap="square" rtlCol="0">
            <a:spAutoFit/>
          </a:bodyPr>
          <a:lstStyle/>
          <a:p>
            <a:pPr algn="ctr" defTabSz="457189"/>
            <a:r>
              <a:rPr lang="en-US" dirty="0">
                <a:solidFill>
                  <a:srgbClr val="000000"/>
                </a:solidFill>
              </a:rPr>
              <a:t>Applications</a:t>
            </a:r>
          </a:p>
        </p:txBody>
      </p:sp>
      <p:pic>
        <p:nvPicPr>
          <p:cNvPr id="126" name="Picture 2" descr="https://www.optiodata.com/media/wysiwyg/Optio/Cisco-Servers/Cisco-UCS-B420-M4.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9886"/>
          <a:stretch/>
        </p:blipFill>
        <p:spPr bwMode="auto">
          <a:xfrm>
            <a:off x="1342528" y="1898819"/>
            <a:ext cx="4659716" cy="756589"/>
          </a:xfrm>
          <a:prstGeom prst="rect">
            <a:avLst/>
          </a:prstGeom>
          <a:noFill/>
          <a:extLst>
            <a:ext uri="{909E8E84-426E-40DD-AFC4-6F175D3DCCD1}">
              <a14:hiddenFill xmlns:a14="http://schemas.microsoft.com/office/drawing/2010/main">
                <a:solidFill>
                  <a:srgbClr val="FFFFFF"/>
                </a:solidFill>
              </a14:hiddenFill>
            </a:ext>
          </a:extLst>
        </p:spPr>
      </p:pic>
      <p:sp>
        <p:nvSpPr>
          <p:cNvPr id="127" name="Up-Down Arrow 126"/>
          <p:cNvSpPr/>
          <p:nvPr/>
        </p:nvSpPr>
        <p:spPr>
          <a:xfrm>
            <a:off x="7668537" y="3056658"/>
            <a:ext cx="116741" cy="367732"/>
          </a:xfrm>
          <a:prstGeom prst="upDownArrow">
            <a:avLst/>
          </a:prstGeom>
          <a:solidFill>
            <a:srgbClr val="FFFFFF">
              <a:lumMod val="75000"/>
            </a:srgbClr>
          </a:solidFill>
          <a:ln w="25400" cap="flat" cmpd="sng" algn="ctr">
            <a:solidFill>
              <a:srgbClr val="FFFFFF">
                <a:lumMod val="75000"/>
              </a:srgbClr>
            </a:solidFill>
            <a:prstDash val="solid"/>
          </a:ln>
          <a:effectLst/>
        </p:spPr>
        <p:txBody>
          <a:bodyPr rtlCol="0" anchor="ctr"/>
          <a:lstStyle/>
          <a:p>
            <a:pPr algn="ctr" defTabSz="914378">
              <a:defRPr/>
            </a:pPr>
            <a:endParaRPr lang="en-US" kern="0">
              <a:solidFill>
                <a:srgbClr val="000000"/>
              </a:solidFill>
              <a:latin typeface="Arial"/>
              <a:ea typeface="ＭＳ Ｐゴシック" charset="0"/>
            </a:endParaRPr>
          </a:p>
        </p:txBody>
      </p:sp>
      <p:sp>
        <p:nvSpPr>
          <p:cNvPr id="128" name="Up-Down Arrow 127"/>
          <p:cNvSpPr/>
          <p:nvPr/>
        </p:nvSpPr>
        <p:spPr>
          <a:xfrm>
            <a:off x="7660507" y="2488213"/>
            <a:ext cx="116741" cy="334302"/>
          </a:xfrm>
          <a:prstGeom prst="upDownArrow">
            <a:avLst/>
          </a:prstGeom>
          <a:solidFill>
            <a:srgbClr val="FFFFFF">
              <a:lumMod val="75000"/>
            </a:srgbClr>
          </a:solidFill>
          <a:ln w="25400" cap="flat" cmpd="sng" algn="ctr">
            <a:solidFill>
              <a:srgbClr val="FFFFFF">
                <a:lumMod val="75000"/>
              </a:srgbClr>
            </a:solidFill>
            <a:prstDash val="solid"/>
          </a:ln>
          <a:effectLst/>
        </p:spPr>
        <p:txBody>
          <a:bodyPr rtlCol="0" anchor="ctr"/>
          <a:lstStyle/>
          <a:p>
            <a:pPr algn="ctr" defTabSz="914378">
              <a:defRPr/>
            </a:pPr>
            <a:endParaRPr lang="en-US" kern="0">
              <a:solidFill>
                <a:srgbClr val="000000"/>
              </a:solidFill>
              <a:latin typeface="Arial"/>
              <a:ea typeface="ＭＳ Ｐゴシック" charset="0"/>
            </a:endParaRPr>
          </a:p>
        </p:txBody>
      </p:sp>
      <p:sp>
        <p:nvSpPr>
          <p:cNvPr id="129" name="Up-Down Arrow 128"/>
          <p:cNvSpPr/>
          <p:nvPr/>
        </p:nvSpPr>
        <p:spPr>
          <a:xfrm>
            <a:off x="7668536" y="1874320"/>
            <a:ext cx="116741" cy="334302"/>
          </a:xfrm>
          <a:prstGeom prst="upDownArrow">
            <a:avLst/>
          </a:prstGeom>
          <a:solidFill>
            <a:srgbClr val="FFFFFF">
              <a:lumMod val="75000"/>
            </a:srgbClr>
          </a:solidFill>
          <a:ln w="25400" cap="flat" cmpd="sng" algn="ctr">
            <a:solidFill>
              <a:srgbClr val="FFFFFF">
                <a:lumMod val="75000"/>
              </a:srgbClr>
            </a:solidFill>
            <a:prstDash val="solid"/>
          </a:ln>
          <a:effectLst/>
        </p:spPr>
        <p:txBody>
          <a:bodyPr rtlCol="0" anchor="ctr"/>
          <a:lstStyle/>
          <a:p>
            <a:pPr algn="ctr" defTabSz="914378">
              <a:defRPr/>
            </a:pPr>
            <a:endParaRPr lang="en-US" kern="0">
              <a:solidFill>
                <a:srgbClr val="000000"/>
              </a:solidFill>
              <a:latin typeface="Arial"/>
              <a:ea typeface="ＭＳ Ｐゴシック" charset="0"/>
            </a:endParaRPr>
          </a:p>
        </p:txBody>
      </p:sp>
      <p:sp>
        <p:nvSpPr>
          <p:cNvPr id="130" name="Up-Down Arrow 129"/>
          <p:cNvSpPr/>
          <p:nvPr/>
        </p:nvSpPr>
        <p:spPr>
          <a:xfrm>
            <a:off x="7678188" y="1203322"/>
            <a:ext cx="116741" cy="489452"/>
          </a:xfrm>
          <a:prstGeom prst="upDownArrow">
            <a:avLst/>
          </a:prstGeom>
          <a:solidFill>
            <a:srgbClr val="FFFFFF">
              <a:lumMod val="75000"/>
            </a:srgbClr>
          </a:solidFill>
          <a:ln w="25400" cap="flat" cmpd="sng" algn="ctr">
            <a:solidFill>
              <a:srgbClr val="FFFFFF">
                <a:lumMod val="75000"/>
              </a:srgbClr>
            </a:solidFill>
            <a:prstDash val="solid"/>
          </a:ln>
          <a:effectLst/>
        </p:spPr>
        <p:txBody>
          <a:bodyPr rtlCol="0" anchor="ctr"/>
          <a:lstStyle/>
          <a:p>
            <a:pPr algn="ctr" defTabSz="914378">
              <a:defRPr/>
            </a:pPr>
            <a:endParaRPr lang="en-US" kern="0">
              <a:solidFill>
                <a:srgbClr val="000000"/>
              </a:solidFill>
              <a:latin typeface="Arial"/>
              <a:ea typeface="ＭＳ Ｐゴシック" charset="0"/>
            </a:endParaRPr>
          </a:p>
        </p:txBody>
      </p:sp>
      <p:cxnSp>
        <p:nvCxnSpPr>
          <p:cNvPr id="131" name="Straight Arrow Connector 130"/>
          <p:cNvCxnSpPr/>
          <p:nvPr/>
        </p:nvCxnSpPr>
        <p:spPr>
          <a:xfrm>
            <a:off x="1530958" y="2766691"/>
            <a:ext cx="0" cy="359933"/>
          </a:xfrm>
          <a:prstGeom prst="straightConnector1">
            <a:avLst/>
          </a:prstGeom>
          <a:noFill/>
          <a:ln w="9525" cap="flat" cmpd="sng" algn="ctr">
            <a:solidFill>
              <a:srgbClr val="58585B">
                <a:lumMod val="50000"/>
              </a:srgbClr>
            </a:solidFill>
            <a:prstDash val="solid"/>
            <a:headEnd type="triangle" w="med" len="med"/>
            <a:tailEnd type="triangle" w="med" len="med"/>
          </a:ln>
          <a:effectLst/>
        </p:spPr>
      </p:cxnSp>
      <p:sp>
        <p:nvSpPr>
          <p:cNvPr id="132" name="TextBox 131"/>
          <p:cNvSpPr txBox="1"/>
          <p:nvPr/>
        </p:nvSpPr>
        <p:spPr>
          <a:xfrm>
            <a:off x="1496282" y="2787833"/>
            <a:ext cx="800481" cy="307777"/>
          </a:xfrm>
          <a:prstGeom prst="rect">
            <a:avLst/>
          </a:prstGeom>
          <a:noFill/>
        </p:spPr>
        <p:txBody>
          <a:bodyPr wrap="square" rtlCol="0">
            <a:spAutoFit/>
          </a:bodyPr>
          <a:lstStyle/>
          <a:p>
            <a:pPr defTabSz="457189"/>
            <a:r>
              <a:rPr lang="en-US" sz="1400" dirty="0">
                <a:solidFill>
                  <a:srgbClr val="58585B"/>
                </a:solidFill>
              </a:rPr>
              <a:t>SNMP</a:t>
            </a:r>
          </a:p>
        </p:txBody>
      </p:sp>
      <p:cxnSp>
        <p:nvCxnSpPr>
          <p:cNvPr id="133" name="Straight Arrow Connector 132"/>
          <p:cNvCxnSpPr/>
          <p:nvPr/>
        </p:nvCxnSpPr>
        <p:spPr>
          <a:xfrm>
            <a:off x="2244753" y="2766691"/>
            <a:ext cx="0" cy="359933"/>
          </a:xfrm>
          <a:prstGeom prst="straightConnector1">
            <a:avLst/>
          </a:prstGeom>
          <a:noFill/>
          <a:ln w="9525" cap="flat" cmpd="sng" algn="ctr">
            <a:solidFill>
              <a:srgbClr val="58585B">
                <a:lumMod val="50000"/>
              </a:srgbClr>
            </a:solidFill>
            <a:prstDash val="solid"/>
            <a:headEnd type="triangle" w="med" len="med"/>
            <a:tailEnd type="triangle" w="med" len="med"/>
          </a:ln>
          <a:effectLst/>
        </p:spPr>
      </p:cxnSp>
      <p:sp>
        <p:nvSpPr>
          <p:cNvPr id="134" name="TextBox 133"/>
          <p:cNvSpPr txBox="1"/>
          <p:nvPr/>
        </p:nvSpPr>
        <p:spPr>
          <a:xfrm>
            <a:off x="2210078" y="2787832"/>
            <a:ext cx="800481" cy="307777"/>
          </a:xfrm>
          <a:prstGeom prst="rect">
            <a:avLst/>
          </a:prstGeom>
          <a:noFill/>
        </p:spPr>
        <p:txBody>
          <a:bodyPr wrap="square" rtlCol="0">
            <a:spAutoFit/>
          </a:bodyPr>
          <a:lstStyle/>
          <a:p>
            <a:pPr defTabSz="457189"/>
            <a:r>
              <a:rPr lang="en-US" sz="1400" b="1" dirty="0">
                <a:solidFill>
                  <a:srgbClr val="00B050"/>
                </a:solidFill>
              </a:rPr>
              <a:t>SSH</a:t>
            </a:r>
          </a:p>
        </p:txBody>
      </p:sp>
      <p:cxnSp>
        <p:nvCxnSpPr>
          <p:cNvPr id="135" name="Straight Arrow Connector 134"/>
          <p:cNvCxnSpPr/>
          <p:nvPr/>
        </p:nvCxnSpPr>
        <p:spPr>
          <a:xfrm>
            <a:off x="2865709" y="2758091"/>
            <a:ext cx="0" cy="359933"/>
          </a:xfrm>
          <a:prstGeom prst="straightConnector1">
            <a:avLst/>
          </a:prstGeom>
          <a:noFill/>
          <a:ln w="9525" cap="flat" cmpd="sng" algn="ctr">
            <a:solidFill>
              <a:srgbClr val="58585B">
                <a:lumMod val="50000"/>
              </a:srgbClr>
            </a:solidFill>
            <a:prstDash val="solid"/>
            <a:headEnd type="triangle" w="med" len="med"/>
            <a:tailEnd type="triangle" w="med" len="med"/>
          </a:ln>
          <a:effectLst/>
        </p:spPr>
      </p:cxnSp>
      <p:sp>
        <p:nvSpPr>
          <p:cNvPr id="136" name="TextBox 135"/>
          <p:cNvSpPr txBox="1"/>
          <p:nvPr/>
        </p:nvSpPr>
        <p:spPr>
          <a:xfrm>
            <a:off x="2831033" y="2779233"/>
            <a:ext cx="800481" cy="307777"/>
          </a:xfrm>
          <a:prstGeom prst="rect">
            <a:avLst/>
          </a:prstGeom>
          <a:noFill/>
        </p:spPr>
        <p:txBody>
          <a:bodyPr wrap="square" rtlCol="0">
            <a:spAutoFit/>
          </a:bodyPr>
          <a:lstStyle/>
          <a:p>
            <a:pPr defTabSz="457189"/>
            <a:r>
              <a:rPr lang="en-US" sz="1400" dirty="0">
                <a:solidFill>
                  <a:srgbClr val="58585B"/>
                </a:solidFill>
              </a:rPr>
              <a:t>Telnet</a:t>
            </a:r>
          </a:p>
        </p:txBody>
      </p:sp>
      <p:sp>
        <p:nvSpPr>
          <p:cNvPr id="137" name="TextBox 136"/>
          <p:cNvSpPr txBox="1"/>
          <p:nvPr/>
        </p:nvSpPr>
        <p:spPr>
          <a:xfrm>
            <a:off x="6971668" y="2790178"/>
            <a:ext cx="1734199" cy="307777"/>
          </a:xfrm>
          <a:prstGeom prst="rect">
            <a:avLst/>
          </a:prstGeom>
          <a:noFill/>
        </p:spPr>
        <p:txBody>
          <a:bodyPr wrap="square" rtlCol="0">
            <a:spAutoFit/>
          </a:bodyPr>
          <a:lstStyle/>
          <a:p>
            <a:pPr defTabSz="457189"/>
            <a:r>
              <a:rPr lang="en-US" sz="1400" b="1" dirty="0">
                <a:solidFill>
                  <a:srgbClr val="00B050"/>
                </a:solidFill>
              </a:rPr>
              <a:t>Southbound APIs</a:t>
            </a:r>
          </a:p>
        </p:txBody>
      </p:sp>
      <p:sp>
        <p:nvSpPr>
          <p:cNvPr id="138" name="TextBox 137"/>
          <p:cNvSpPr txBox="1"/>
          <p:nvPr/>
        </p:nvSpPr>
        <p:spPr>
          <a:xfrm>
            <a:off x="7002407" y="1610947"/>
            <a:ext cx="1672723" cy="307777"/>
          </a:xfrm>
          <a:prstGeom prst="rect">
            <a:avLst/>
          </a:prstGeom>
          <a:noFill/>
        </p:spPr>
        <p:txBody>
          <a:bodyPr wrap="square" rtlCol="0">
            <a:spAutoFit/>
          </a:bodyPr>
          <a:lstStyle/>
          <a:p>
            <a:pPr defTabSz="457189"/>
            <a:r>
              <a:rPr lang="en-US" sz="1400" dirty="0">
                <a:solidFill>
                  <a:srgbClr val="000000"/>
                </a:solidFill>
              </a:rPr>
              <a:t>Northbound APIs</a:t>
            </a:r>
          </a:p>
        </p:txBody>
      </p:sp>
      <p:cxnSp>
        <p:nvCxnSpPr>
          <p:cNvPr id="139" name="Straight Arrow Connector 138"/>
          <p:cNvCxnSpPr/>
          <p:nvPr/>
        </p:nvCxnSpPr>
        <p:spPr>
          <a:xfrm>
            <a:off x="3570837" y="1580099"/>
            <a:ext cx="0" cy="359933"/>
          </a:xfrm>
          <a:prstGeom prst="straightConnector1">
            <a:avLst/>
          </a:prstGeom>
          <a:noFill/>
          <a:ln w="9525" cap="flat" cmpd="sng" algn="ctr">
            <a:solidFill>
              <a:srgbClr val="58585B">
                <a:lumMod val="50000"/>
              </a:srgbClr>
            </a:solidFill>
            <a:prstDash val="solid"/>
            <a:headEnd type="triangle" w="med" len="med"/>
            <a:tailEnd type="triangle" w="med" len="med"/>
          </a:ln>
          <a:effectLst/>
        </p:spPr>
      </p:cxnSp>
      <p:sp>
        <p:nvSpPr>
          <p:cNvPr id="140" name="TextBox 139"/>
          <p:cNvSpPr txBox="1"/>
          <p:nvPr/>
        </p:nvSpPr>
        <p:spPr>
          <a:xfrm>
            <a:off x="3536162" y="1601241"/>
            <a:ext cx="1284791" cy="307777"/>
          </a:xfrm>
          <a:prstGeom prst="rect">
            <a:avLst/>
          </a:prstGeom>
          <a:noFill/>
        </p:spPr>
        <p:txBody>
          <a:bodyPr wrap="square" rtlCol="0">
            <a:spAutoFit/>
          </a:bodyPr>
          <a:lstStyle/>
          <a:p>
            <a:pPr defTabSz="457189"/>
            <a:r>
              <a:rPr lang="en-US" sz="1400" dirty="0">
                <a:solidFill>
                  <a:srgbClr val="58585B"/>
                </a:solidFill>
              </a:rPr>
              <a:t>REST APIs</a:t>
            </a:r>
          </a:p>
        </p:txBody>
      </p:sp>
      <p:sp>
        <p:nvSpPr>
          <p:cNvPr id="141" name="Rounded Rectangle 140"/>
          <p:cNvSpPr/>
          <p:nvPr/>
        </p:nvSpPr>
        <p:spPr>
          <a:xfrm>
            <a:off x="1648518" y="733517"/>
            <a:ext cx="1620982" cy="312362"/>
          </a:xfrm>
          <a:prstGeom prst="roundRect">
            <a:avLst/>
          </a:prstGeom>
          <a:solidFill>
            <a:srgbClr val="92D050"/>
          </a:solidFill>
          <a:ln w="25400" cap="flat" cmpd="sng" algn="ctr">
            <a:noFill/>
            <a:prstDash val="solid"/>
          </a:ln>
          <a:effectLst/>
        </p:spPr>
        <p:txBody>
          <a:bodyPr rtlCol="0" anchor="ctr"/>
          <a:lstStyle/>
          <a:p>
            <a:pPr algn="ctr" defTabSz="914378">
              <a:defRPr/>
            </a:pPr>
            <a:r>
              <a:rPr lang="en-US" kern="0" dirty="0">
                <a:solidFill>
                  <a:srgbClr val="FFFFFF"/>
                </a:solidFill>
                <a:latin typeface="Arial"/>
                <a:ea typeface="ＭＳ Ｐゴシック" charset="0"/>
              </a:rPr>
              <a:t>Orchestration</a:t>
            </a:r>
          </a:p>
        </p:txBody>
      </p:sp>
      <p:sp>
        <p:nvSpPr>
          <p:cNvPr id="142" name="Rounded Rectangle 141"/>
          <p:cNvSpPr/>
          <p:nvPr/>
        </p:nvSpPr>
        <p:spPr>
          <a:xfrm>
            <a:off x="612948" y="733517"/>
            <a:ext cx="959897" cy="312362"/>
          </a:xfrm>
          <a:prstGeom prst="roundRect">
            <a:avLst/>
          </a:prstGeom>
          <a:solidFill>
            <a:srgbClr val="92D050"/>
          </a:solidFill>
          <a:ln w="25400" cap="flat" cmpd="sng" algn="ctr">
            <a:noFill/>
            <a:prstDash val="solid"/>
          </a:ln>
          <a:effectLst/>
        </p:spPr>
        <p:txBody>
          <a:bodyPr rtlCol="0" anchor="ctr"/>
          <a:lstStyle/>
          <a:p>
            <a:pPr algn="ctr" defTabSz="914378">
              <a:defRPr/>
            </a:pPr>
            <a:r>
              <a:rPr lang="en-US" kern="0" dirty="0" err="1">
                <a:solidFill>
                  <a:srgbClr val="FFFFFF"/>
                </a:solidFill>
                <a:latin typeface="Arial"/>
                <a:ea typeface="ＭＳ Ｐゴシック" charset="0"/>
              </a:rPr>
              <a:t>WebUI</a:t>
            </a:r>
            <a:endParaRPr lang="en-US" kern="0" dirty="0">
              <a:solidFill>
                <a:srgbClr val="FFFFFF"/>
              </a:solidFill>
              <a:latin typeface="Arial"/>
              <a:ea typeface="ＭＳ Ｐゴシック" charset="0"/>
            </a:endParaRPr>
          </a:p>
        </p:txBody>
      </p:sp>
      <p:sp>
        <p:nvSpPr>
          <p:cNvPr id="143" name="Rounded Rectangle 142"/>
          <p:cNvSpPr/>
          <p:nvPr/>
        </p:nvSpPr>
        <p:spPr>
          <a:xfrm>
            <a:off x="3339690" y="733517"/>
            <a:ext cx="1725358" cy="312362"/>
          </a:xfrm>
          <a:prstGeom prst="roundRect">
            <a:avLst/>
          </a:prstGeom>
          <a:solidFill>
            <a:srgbClr val="92D050"/>
          </a:solidFill>
          <a:ln w="25400" cap="flat" cmpd="sng" algn="ctr">
            <a:noFill/>
            <a:prstDash val="solid"/>
          </a:ln>
          <a:effectLst/>
        </p:spPr>
        <p:txBody>
          <a:bodyPr rtlCol="0" anchor="ctr"/>
          <a:lstStyle/>
          <a:p>
            <a:pPr algn="ctr" defTabSz="914378">
              <a:defRPr/>
            </a:pPr>
            <a:r>
              <a:rPr lang="en-US" kern="0" dirty="0">
                <a:solidFill>
                  <a:srgbClr val="FFFFFF"/>
                </a:solidFill>
                <a:latin typeface="Arial"/>
                <a:ea typeface="ＭＳ Ｐゴシック" charset="0"/>
              </a:rPr>
              <a:t>Business apps</a:t>
            </a:r>
          </a:p>
        </p:txBody>
      </p:sp>
      <p:sp>
        <p:nvSpPr>
          <p:cNvPr id="144" name="Rounded Rectangle 143"/>
          <p:cNvSpPr/>
          <p:nvPr/>
        </p:nvSpPr>
        <p:spPr>
          <a:xfrm>
            <a:off x="5135871" y="733517"/>
            <a:ext cx="1620982" cy="312362"/>
          </a:xfrm>
          <a:prstGeom prst="roundRect">
            <a:avLst/>
          </a:prstGeom>
          <a:solidFill>
            <a:srgbClr val="92D050"/>
          </a:solidFill>
          <a:ln w="25400" cap="flat" cmpd="sng" algn="ctr">
            <a:noFill/>
            <a:prstDash val="solid"/>
          </a:ln>
          <a:effectLst/>
        </p:spPr>
        <p:txBody>
          <a:bodyPr rtlCol="0" anchor="ctr"/>
          <a:lstStyle/>
          <a:p>
            <a:pPr algn="ctr" defTabSz="914378">
              <a:defRPr/>
            </a:pPr>
            <a:r>
              <a:rPr lang="en-US" kern="0" dirty="0">
                <a:solidFill>
                  <a:srgbClr val="FFFFFF"/>
                </a:solidFill>
                <a:latin typeface="Arial"/>
                <a:ea typeface="ＭＳ Ｐゴシック" charset="0"/>
              </a:rPr>
              <a:t>Collaboration</a:t>
            </a:r>
          </a:p>
        </p:txBody>
      </p:sp>
      <p:sp>
        <p:nvSpPr>
          <p:cNvPr id="145" name="Rounded Rectangle 144"/>
          <p:cNvSpPr/>
          <p:nvPr/>
        </p:nvSpPr>
        <p:spPr>
          <a:xfrm>
            <a:off x="625735" y="1123226"/>
            <a:ext cx="1313936" cy="312362"/>
          </a:xfrm>
          <a:prstGeom prst="roundRect">
            <a:avLst/>
          </a:prstGeom>
          <a:solidFill>
            <a:srgbClr val="92D050"/>
          </a:solidFill>
          <a:ln w="25400" cap="flat" cmpd="sng" algn="ctr">
            <a:noFill/>
            <a:prstDash val="solid"/>
          </a:ln>
          <a:effectLst/>
        </p:spPr>
        <p:txBody>
          <a:bodyPr rtlCol="0" anchor="ctr"/>
          <a:lstStyle/>
          <a:p>
            <a:pPr algn="ctr" defTabSz="914378">
              <a:defRPr/>
            </a:pPr>
            <a:r>
              <a:rPr lang="en-US" kern="0" dirty="0">
                <a:solidFill>
                  <a:srgbClr val="FFFFFF"/>
                </a:solidFill>
                <a:latin typeface="Arial"/>
                <a:ea typeface="ＭＳ Ｐゴシック" charset="0"/>
              </a:rPr>
              <a:t>Monitoring</a:t>
            </a:r>
          </a:p>
        </p:txBody>
      </p:sp>
      <p:sp>
        <p:nvSpPr>
          <p:cNvPr id="146" name="Rounded Rectangle 145"/>
          <p:cNvSpPr/>
          <p:nvPr/>
        </p:nvSpPr>
        <p:spPr>
          <a:xfrm>
            <a:off x="1999591" y="1123226"/>
            <a:ext cx="867871" cy="312362"/>
          </a:xfrm>
          <a:prstGeom prst="roundRect">
            <a:avLst/>
          </a:prstGeom>
          <a:solidFill>
            <a:srgbClr val="92D050"/>
          </a:solidFill>
          <a:ln w="25400" cap="flat" cmpd="sng" algn="ctr">
            <a:noFill/>
            <a:prstDash val="solid"/>
          </a:ln>
          <a:effectLst/>
        </p:spPr>
        <p:txBody>
          <a:bodyPr rtlCol="0" anchor="ctr"/>
          <a:lstStyle/>
          <a:p>
            <a:pPr algn="ctr" defTabSz="914378">
              <a:defRPr/>
            </a:pPr>
            <a:r>
              <a:rPr lang="en-US" kern="0" dirty="0">
                <a:solidFill>
                  <a:srgbClr val="FFFFFF"/>
                </a:solidFill>
                <a:latin typeface="Arial"/>
                <a:ea typeface="ＭＳ Ｐゴシック" charset="0"/>
              </a:rPr>
              <a:t>Policy</a:t>
            </a:r>
          </a:p>
        </p:txBody>
      </p:sp>
      <p:sp>
        <p:nvSpPr>
          <p:cNvPr id="147" name="Rounded Rectangle 146"/>
          <p:cNvSpPr/>
          <p:nvPr/>
        </p:nvSpPr>
        <p:spPr>
          <a:xfrm>
            <a:off x="2940165" y="1109812"/>
            <a:ext cx="1880788" cy="312362"/>
          </a:xfrm>
          <a:prstGeom prst="roundRect">
            <a:avLst/>
          </a:prstGeom>
          <a:solidFill>
            <a:srgbClr val="92D050"/>
          </a:solidFill>
          <a:ln w="25400" cap="flat" cmpd="sng" algn="ctr">
            <a:noFill/>
            <a:prstDash val="solid"/>
          </a:ln>
          <a:effectLst/>
        </p:spPr>
        <p:txBody>
          <a:bodyPr rtlCol="0" anchor="ctr"/>
          <a:lstStyle/>
          <a:p>
            <a:pPr algn="ctr" defTabSz="914378">
              <a:defRPr/>
            </a:pPr>
            <a:r>
              <a:rPr lang="en-US" kern="0" dirty="0">
                <a:solidFill>
                  <a:srgbClr val="FFFFFF"/>
                </a:solidFill>
                <a:latin typeface="Arial"/>
                <a:ea typeface="ＭＳ Ｐゴシック" charset="0"/>
              </a:rPr>
              <a:t>Troubleshooting</a:t>
            </a:r>
          </a:p>
        </p:txBody>
      </p:sp>
      <p:sp>
        <p:nvSpPr>
          <p:cNvPr id="148" name="Rounded Rectangle 147"/>
          <p:cNvSpPr/>
          <p:nvPr/>
        </p:nvSpPr>
        <p:spPr>
          <a:xfrm>
            <a:off x="4893655" y="1102990"/>
            <a:ext cx="1313936" cy="312362"/>
          </a:xfrm>
          <a:prstGeom prst="roundRect">
            <a:avLst/>
          </a:prstGeom>
          <a:solidFill>
            <a:srgbClr val="92D050"/>
          </a:solidFill>
          <a:ln w="25400" cap="flat" cmpd="sng" algn="ctr">
            <a:noFill/>
            <a:prstDash val="solid"/>
          </a:ln>
          <a:effectLst/>
        </p:spPr>
        <p:txBody>
          <a:bodyPr rtlCol="0" anchor="ctr"/>
          <a:lstStyle/>
          <a:p>
            <a:pPr algn="ctr" defTabSz="914378">
              <a:defRPr/>
            </a:pPr>
            <a:r>
              <a:rPr lang="en-US" b="1" kern="0" dirty="0">
                <a:solidFill>
                  <a:srgbClr val="FFFFFF"/>
                </a:solidFill>
                <a:latin typeface="Arial"/>
                <a:ea typeface="ＭＳ Ｐゴシック" charset="0"/>
              </a:rPr>
              <a:t>. . .</a:t>
            </a:r>
          </a:p>
        </p:txBody>
      </p:sp>
      <p:sp>
        <p:nvSpPr>
          <p:cNvPr id="149" name="TextBox 148"/>
          <p:cNvSpPr txBox="1"/>
          <p:nvPr/>
        </p:nvSpPr>
        <p:spPr>
          <a:xfrm>
            <a:off x="6467893" y="4317910"/>
            <a:ext cx="2501968" cy="307777"/>
          </a:xfrm>
          <a:prstGeom prst="rect">
            <a:avLst/>
          </a:prstGeom>
          <a:noFill/>
          <a:ln w="28575">
            <a:noFill/>
          </a:ln>
        </p:spPr>
        <p:txBody>
          <a:bodyPr wrap="none" rtlCol="0">
            <a:spAutoFit/>
          </a:bodyPr>
          <a:lstStyle/>
          <a:p>
            <a:pPr algn="ctr" defTabSz="457189"/>
            <a:r>
              <a:rPr lang="en-US" sz="1400" dirty="0">
                <a:solidFill>
                  <a:srgbClr val="000000"/>
                </a:solidFill>
              </a:rPr>
              <a:t>Computers, Servers, IoT, etc.</a:t>
            </a:r>
          </a:p>
        </p:txBody>
      </p:sp>
      <p:cxnSp>
        <p:nvCxnSpPr>
          <p:cNvPr id="151" name="Straight Arrow Connector 150"/>
          <p:cNvCxnSpPr/>
          <p:nvPr/>
        </p:nvCxnSpPr>
        <p:spPr>
          <a:xfrm>
            <a:off x="3527567" y="2774986"/>
            <a:ext cx="0" cy="359933"/>
          </a:xfrm>
          <a:prstGeom prst="straightConnector1">
            <a:avLst/>
          </a:prstGeom>
          <a:noFill/>
          <a:ln w="9525" cap="flat" cmpd="sng" algn="ctr">
            <a:solidFill>
              <a:srgbClr val="58585B">
                <a:lumMod val="50000"/>
              </a:srgbClr>
            </a:solidFill>
            <a:prstDash val="solid"/>
            <a:headEnd type="triangle" w="med" len="med"/>
            <a:tailEnd type="triangle" w="med" len="med"/>
          </a:ln>
          <a:effectLst/>
        </p:spPr>
      </p:cxnSp>
      <p:sp>
        <p:nvSpPr>
          <p:cNvPr id="152" name="TextBox 151"/>
          <p:cNvSpPr txBox="1"/>
          <p:nvPr/>
        </p:nvSpPr>
        <p:spPr>
          <a:xfrm>
            <a:off x="3492891" y="2796128"/>
            <a:ext cx="1153480" cy="307777"/>
          </a:xfrm>
          <a:prstGeom prst="rect">
            <a:avLst/>
          </a:prstGeom>
          <a:noFill/>
        </p:spPr>
        <p:txBody>
          <a:bodyPr wrap="square" rtlCol="0">
            <a:spAutoFit/>
          </a:bodyPr>
          <a:lstStyle/>
          <a:p>
            <a:pPr defTabSz="457189"/>
            <a:r>
              <a:rPr lang="en-US" sz="1400" b="1" dirty="0">
                <a:solidFill>
                  <a:srgbClr val="00B050"/>
                </a:solidFill>
              </a:rPr>
              <a:t>NETCONF</a:t>
            </a:r>
          </a:p>
        </p:txBody>
      </p:sp>
      <p:cxnSp>
        <p:nvCxnSpPr>
          <p:cNvPr id="157" name="Straight Arrow Connector 156"/>
          <p:cNvCxnSpPr/>
          <p:nvPr/>
        </p:nvCxnSpPr>
        <p:spPr>
          <a:xfrm>
            <a:off x="4506249" y="2759450"/>
            <a:ext cx="0" cy="359933"/>
          </a:xfrm>
          <a:prstGeom prst="straightConnector1">
            <a:avLst/>
          </a:prstGeom>
          <a:noFill/>
          <a:ln w="9525" cap="flat" cmpd="sng" algn="ctr">
            <a:solidFill>
              <a:srgbClr val="58585B">
                <a:lumMod val="50000"/>
              </a:srgbClr>
            </a:solidFill>
            <a:prstDash val="solid"/>
            <a:headEnd type="triangle" w="med" len="med"/>
            <a:tailEnd type="triangle" w="med" len="med"/>
          </a:ln>
          <a:effectLst/>
        </p:spPr>
      </p:cxnSp>
      <p:sp>
        <p:nvSpPr>
          <p:cNvPr id="158" name="TextBox 157"/>
          <p:cNvSpPr txBox="1"/>
          <p:nvPr/>
        </p:nvSpPr>
        <p:spPr>
          <a:xfrm>
            <a:off x="4471574" y="2780592"/>
            <a:ext cx="1336330" cy="307777"/>
          </a:xfrm>
          <a:prstGeom prst="rect">
            <a:avLst/>
          </a:prstGeom>
          <a:noFill/>
        </p:spPr>
        <p:txBody>
          <a:bodyPr wrap="square" rtlCol="0">
            <a:spAutoFit/>
          </a:bodyPr>
          <a:lstStyle/>
          <a:p>
            <a:pPr defTabSz="457189"/>
            <a:r>
              <a:rPr lang="en-US" sz="1400" b="1" dirty="0">
                <a:solidFill>
                  <a:srgbClr val="00B050"/>
                </a:solidFill>
              </a:rPr>
              <a:t>RESTCONF</a:t>
            </a:r>
          </a:p>
        </p:txBody>
      </p:sp>
      <p:cxnSp>
        <p:nvCxnSpPr>
          <p:cNvPr id="54" name="Straight Arrow Connector 53"/>
          <p:cNvCxnSpPr/>
          <p:nvPr/>
        </p:nvCxnSpPr>
        <p:spPr>
          <a:xfrm>
            <a:off x="5598370" y="2769315"/>
            <a:ext cx="0" cy="359933"/>
          </a:xfrm>
          <a:prstGeom prst="straightConnector1">
            <a:avLst/>
          </a:prstGeom>
          <a:noFill/>
          <a:ln w="9525" cap="flat" cmpd="sng" algn="ctr">
            <a:solidFill>
              <a:srgbClr val="58585B">
                <a:lumMod val="50000"/>
              </a:srgbClr>
            </a:solidFill>
            <a:prstDash val="solid"/>
            <a:headEnd type="triangle" w="med" len="med"/>
            <a:tailEnd type="triangle" w="med" len="med"/>
          </a:ln>
          <a:effectLst/>
        </p:spPr>
      </p:cxnSp>
      <p:sp>
        <p:nvSpPr>
          <p:cNvPr id="55" name="TextBox 54"/>
          <p:cNvSpPr txBox="1"/>
          <p:nvPr/>
        </p:nvSpPr>
        <p:spPr>
          <a:xfrm>
            <a:off x="5563694" y="2790457"/>
            <a:ext cx="800481" cy="307777"/>
          </a:xfrm>
          <a:prstGeom prst="rect">
            <a:avLst/>
          </a:prstGeom>
          <a:noFill/>
        </p:spPr>
        <p:txBody>
          <a:bodyPr wrap="square" rtlCol="0">
            <a:spAutoFit/>
          </a:bodyPr>
          <a:lstStyle/>
          <a:p>
            <a:pPr defTabSz="457189"/>
            <a:r>
              <a:rPr lang="en-US" sz="1400" dirty="0">
                <a:solidFill>
                  <a:srgbClr val="58585B"/>
                </a:solidFill>
              </a:rPr>
              <a:t>…</a:t>
            </a:r>
          </a:p>
        </p:txBody>
      </p:sp>
      <p:sp>
        <p:nvSpPr>
          <p:cNvPr id="3" name="Title 2">
            <a:extLst>
              <a:ext uri="{FF2B5EF4-FFF2-40B4-BE49-F238E27FC236}">
                <a16:creationId xmlns:a16="http://schemas.microsoft.com/office/drawing/2014/main" id="{237AC145-F3BE-443F-BC17-0A743E961D28}"/>
              </a:ext>
            </a:extLst>
          </p:cNvPr>
          <p:cNvSpPr>
            <a:spLocks noGrp="1"/>
          </p:cNvSpPr>
          <p:nvPr>
            <p:ph type="title"/>
          </p:nvPr>
        </p:nvSpPr>
        <p:spPr>
          <a:xfrm>
            <a:off x="405923" y="12120"/>
            <a:ext cx="8345488" cy="731837"/>
          </a:xfrm>
        </p:spPr>
        <p:txBody>
          <a:bodyPr/>
          <a:lstStyle/>
          <a:p>
            <a:r>
              <a:rPr lang="en-US"/>
              <a:t>Data Control and Management plane</a:t>
            </a:r>
            <a:endParaRPr lang="en-US" dirty="0"/>
          </a:p>
        </p:txBody>
      </p:sp>
    </p:spTree>
    <p:extLst>
      <p:ext uri="{BB962C8B-B14F-4D97-AF65-F5344CB8AC3E}">
        <p14:creationId xmlns:p14="http://schemas.microsoft.com/office/powerpoint/2010/main" val="315047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400" dirty="0"/>
              <a:t>Network Controllers Programmability</a:t>
            </a:r>
          </a:p>
          <a:p>
            <a:pPr lvl="1"/>
            <a:r>
              <a:rPr lang="en-US" dirty="0"/>
              <a:t>REST APIs for</a:t>
            </a:r>
          </a:p>
          <a:p>
            <a:pPr lvl="2"/>
            <a:r>
              <a:rPr lang="en-US" dirty="0"/>
              <a:t>APIC-EM</a:t>
            </a:r>
          </a:p>
          <a:p>
            <a:pPr lvl="2"/>
            <a:r>
              <a:rPr lang="en-US" dirty="0"/>
              <a:t>DNA-C</a:t>
            </a:r>
          </a:p>
          <a:p>
            <a:pPr lvl="2"/>
            <a:r>
              <a:rPr lang="en-US" dirty="0"/>
              <a:t>Other network controllers</a:t>
            </a:r>
          </a:p>
          <a:p>
            <a:r>
              <a:rPr lang="en-US" sz="2400" dirty="0"/>
              <a:t>Device Level Programmability</a:t>
            </a:r>
          </a:p>
          <a:p>
            <a:pPr lvl="1"/>
            <a:r>
              <a:rPr lang="en-US" dirty="0"/>
              <a:t>YANG models</a:t>
            </a:r>
          </a:p>
          <a:p>
            <a:pPr lvl="1"/>
            <a:r>
              <a:rPr lang="en-US" dirty="0"/>
              <a:t>NETCONF</a:t>
            </a:r>
          </a:p>
          <a:p>
            <a:pPr lvl="1"/>
            <a:r>
              <a:rPr lang="en-US" dirty="0"/>
              <a:t>RESTCONF</a:t>
            </a:r>
          </a:p>
          <a:p>
            <a:pPr lvl="2"/>
            <a:endParaRPr lang="en-US" dirty="0"/>
          </a:p>
        </p:txBody>
      </p:sp>
      <p:sp>
        <p:nvSpPr>
          <p:cNvPr id="3" name="Title 2"/>
          <p:cNvSpPr>
            <a:spLocks noGrp="1"/>
          </p:cNvSpPr>
          <p:nvPr>
            <p:ph type="title"/>
          </p:nvPr>
        </p:nvSpPr>
        <p:spPr/>
        <p:txBody>
          <a:bodyPr/>
          <a:lstStyle/>
          <a:p>
            <a:r>
              <a:rPr lang="en-US" dirty="0"/>
              <a:t>Programmable API interfaces for the network</a:t>
            </a:r>
          </a:p>
        </p:txBody>
      </p:sp>
    </p:spTree>
    <p:extLst>
      <p:ext uri="{BB962C8B-B14F-4D97-AF65-F5344CB8AC3E}">
        <p14:creationId xmlns:p14="http://schemas.microsoft.com/office/powerpoint/2010/main" val="3287692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800" dirty="0"/>
              <a:t>Device Level Programmability</a:t>
            </a:r>
          </a:p>
          <a:p>
            <a:pPr lvl="1"/>
            <a:r>
              <a:rPr lang="en-US" dirty="0"/>
              <a:t>Configure new services, or set up new configuration device by device</a:t>
            </a:r>
          </a:p>
          <a:p>
            <a:pPr lvl="1"/>
            <a:r>
              <a:rPr lang="en-US" dirty="0"/>
              <a:t>Transactions – either all device changes succeed, or the whole transaction is rolled back</a:t>
            </a:r>
          </a:p>
          <a:p>
            <a:r>
              <a:rPr lang="en-US" sz="1800" dirty="0"/>
              <a:t>Clearly defined models of network devices and services</a:t>
            </a:r>
          </a:p>
          <a:p>
            <a:pPr lvl="1"/>
            <a:r>
              <a:rPr lang="en-US" dirty="0"/>
              <a:t>Models define the functions and features of devices and their configuration</a:t>
            </a:r>
          </a:p>
          <a:p>
            <a:pPr lvl="1"/>
            <a:r>
              <a:rPr lang="en-US" dirty="0"/>
              <a:t>Models define operational and statistical data</a:t>
            </a:r>
          </a:p>
          <a:p>
            <a:pPr lvl="1"/>
            <a:r>
              <a:rPr lang="en-US" dirty="0"/>
              <a:t>Models define the schema – what data are available, what are the parameters, data types (string, number, Boolean, …), etc.</a:t>
            </a:r>
          </a:p>
        </p:txBody>
      </p:sp>
      <p:sp>
        <p:nvSpPr>
          <p:cNvPr id="2" name="Title 1"/>
          <p:cNvSpPr>
            <a:spLocks noGrp="1"/>
          </p:cNvSpPr>
          <p:nvPr>
            <p:ph type="title"/>
          </p:nvPr>
        </p:nvSpPr>
        <p:spPr/>
        <p:txBody>
          <a:bodyPr/>
          <a:lstStyle/>
          <a:p>
            <a:r>
              <a:rPr lang="en-US" dirty="0"/>
              <a:t>Model Driven Programmability</a:t>
            </a:r>
          </a:p>
        </p:txBody>
      </p:sp>
    </p:spTree>
    <p:extLst>
      <p:ext uri="{BB962C8B-B14F-4D97-AF65-F5344CB8AC3E}">
        <p14:creationId xmlns:p14="http://schemas.microsoft.com/office/powerpoint/2010/main" val="235577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Programming Network Devices</a:t>
            </a:r>
          </a:p>
        </p:txBody>
      </p:sp>
    </p:spTree>
    <p:extLst>
      <p:ext uri="{BB962C8B-B14F-4D97-AF65-F5344CB8AC3E}">
        <p14:creationId xmlns:p14="http://schemas.microsoft.com/office/powerpoint/2010/main" val="302792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Configure device by device using APIs</a:t>
            </a:r>
          </a:p>
        </p:txBody>
      </p:sp>
      <p:sp>
        <p:nvSpPr>
          <p:cNvPr id="3" name="Title 2"/>
          <p:cNvSpPr>
            <a:spLocks noGrp="1"/>
          </p:cNvSpPr>
          <p:nvPr>
            <p:ph type="title"/>
          </p:nvPr>
        </p:nvSpPr>
        <p:spPr/>
        <p:txBody>
          <a:bodyPr/>
          <a:lstStyle/>
          <a:p>
            <a:r>
              <a:rPr lang="en-US" dirty="0"/>
              <a:t>Device Level APIs and Programmability</a:t>
            </a:r>
          </a:p>
        </p:txBody>
      </p:sp>
      <p:pic>
        <p:nvPicPr>
          <p:cNvPr id="5" name="Picture 4"/>
          <p:cNvPicPr>
            <a:picLocks noChangeAspect="1"/>
          </p:cNvPicPr>
          <p:nvPr/>
        </p:nvPicPr>
        <p:blipFill>
          <a:blip r:embed="rId2"/>
          <a:stretch>
            <a:fillRect/>
          </a:stretch>
        </p:blipFill>
        <p:spPr>
          <a:xfrm>
            <a:off x="990917" y="2475645"/>
            <a:ext cx="953906" cy="1023365"/>
          </a:xfrm>
          <a:prstGeom prst="rect">
            <a:avLst/>
          </a:prstGeom>
        </p:spPr>
      </p:pic>
      <p:pic>
        <p:nvPicPr>
          <p:cNvPr id="6" name="Picture 5"/>
          <p:cNvPicPr>
            <a:picLocks noChangeAspect="1"/>
          </p:cNvPicPr>
          <p:nvPr/>
        </p:nvPicPr>
        <p:blipFill>
          <a:blip r:embed="rId3"/>
          <a:stretch>
            <a:fillRect/>
          </a:stretch>
        </p:blipFill>
        <p:spPr>
          <a:xfrm>
            <a:off x="4377603" y="1806624"/>
            <a:ext cx="823138" cy="808351"/>
          </a:xfrm>
          <a:prstGeom prst="rect">
            <a:avLst/>
          </a:prstGeom>
        </p:spPr>
      </p:pic>
      <p:pic>
        <p:nvPicPr>
          <p:cNvPr id="7" name="Picture 6"/>
          <p:cNvPicPr>
            <a:picLocks noChangeAspect="1"/>
          </p:cNvPicPr>
          <p:nvPr/>
        </p:nvPicPr>
        <p:blipFill>
          <a:blip r:embed="rId3"/>
          <a:stretch>
            <a:fillRect/>
          </a:stretch>
        </p:blipFill>
        <p:spPr>
          <a:xfrm>
            <a:off x="4377603" y="2670740"/>
            <a:ext cx="823138" cy="808351"/>
          </a:xfrm>
          <a:prstGeom prst="rect">
            <a:avLst/>
          </a:prstGeom>
        </p:spPr>
      </p:pic>
      <p:pic>
        <p:nvPicPr>
          <p:cNvPr id="8" name="Picture 7"/>
          <p:cNvPicPr>
            <a:picLocks noChangeAspect="1"/>
          </p:cNvPicPr>
          <p:nvPr/>
        </p:nvPicPr>
        <p:blipFill>
          <a:blip r:embed="rId3"/>
          <a:stretch>
            <a:fillRect/>
          </a:stretch>
        </p:blipFill>
        <p:spPr>
          <a:xfrm>
            <a:off x="4377603" y="3534856"/>
            <a:ext cx="823138" cy="808351"/>
          </a:xfrm>
          <a:prstGeom prst="rect">
            <a:avLst/>
          </a:prstGeom>
        </p:spPr>
      </p:pic>
      <p:pic>
        <p:nvPicPr>
          <p:cNvPr id="9" name="Picture 8"/>
          <p:cNvPicPr>
            <a:picLocks noChangeAspect="1"/>
          </p:cNvPicPr>
          <p:nvPr/>
        </p:nvPicPr>
        <p:blipFill>
          <a:blip r:embed="rId3"/>
          <a:stretch>
            <a:fillRect/>
          </a:stretch>
        </p:blipFill>
        <p:spPr>
          <a:xfrm>
            <a:off x="5474198" y="1806624"/>
            <a:ext cx="823138" cy="808351"/>
          </a:xfrm>
          <a:prstGeom prst="rect">
            <a:avLst/>
          </a:prstGeom>
        </p:spPr>
      </p:pic>
      <p:pic>
        <p:nvPicPr>
          <p:cNvPr id="10" name="Picture 9"/>
          <p:cNvPicPr>
            <a:picLocks noChangeAspect="1"/>
          </p:cNvPicPr>
          <p:nvPr/>
        </p:nvPicPr>
        <p:blipFill>
          <a:blip r:embed="rId3"/>
          <a:stretch>
            <a:fillRect/>
          </a:stretch>
        </p:blipFill>
        <p:spPr>
          <a:xfrm>
            <a:off x="5474198" y="2670739"/>
            <a:ext cx="823138" cy="808351"/>
          </a:xfrm>
          <a:prstGeom prst="rect">
            <a:avLst/>
          </a:prstGeom>
        </p:spPr>
      </p:pic>
      <p:pic>
        <p:nvPicPr>
          <p:cNvPr id="11" name="Picture 10"/>
          <p:cNvPicPr>
            <a:picLocks noChangeAspect="1"/>
          </p:cNvPicPr>
          <p:nvPr/>
        </p:nvPicPr>
        <p:blipFill>
          <a:blip r:embed="rId3"/>
          <a:stretch>
            <a:fillRect/>
          </a:stretch>
        </p:blipFill>
        <p:spPr>
          <a:xfrm>
            <a:off x="5474198" y="3534856"/>
            <a:ext cx="823138" cy="808351"/>
          </a:xfrm>
          <a:prstGeom prst="rect">
            <a:avLst/>
          </a:prstGeom>
        </p:spPr>
      </p:pic>
      <p:pic>
        <p:nvPicPr>
          <p:cNvPr id="12" name="Picture 11"/>
          <p:cNvPicPr>
            <a:picLocks noChangeAspect="1"/>
          </p:cNvPicPr>
          <p:nvPr/>
        </p:nvPicPr>
        <p:blipFill>
          <a:blip r:embed="rId3"/>
          <a:stretch>
            <a:fillRect/>
          </a:stretch>
        </p:blipFill>
        <p:spPr>
          <a:xfrm>
            <a:off x="6972351" y="1806624"/>
            <a:ext cx="823138" cy="808351"/>
          </a:xfrm>
          <a:prstGeom prst="rect">
            <a:avLst/>
          </a:prstGeom>
        </p:spPr>
      </p:pic>
      <p:pic>
        <p:nvPicPr>
          <p:cNvPr id="13" name="Picture 12"/>
          <p:cNvPicPr>
            <a:picLocks noChangeAspect="1"/>
          </p:cNvPicPr>
          <p:nvPr/>
        </p:nvPicPr>
        <p:blipFill>
          <a:blip r:embed="rId3"/>
          <a:stretch>
            <a:fillRect/>
          </a:stretch>
        </p:blipFill>
        <p:spPr>
          <a:xfrm>
            <a:off x="6972351" y="2670739"/>
            <a:ext cx="823138" cy="808351"/>
          </a:xfrm>
          <a:prstGeom prst="rect">
            <a:avLst/>
          </a:prstGeom>
        </p:spPr>
      </p:pic>
      <p:pic>
        <p:nvPicPr>
          <p:cNvPr id="14" name="Picture 13"/>
          <p:cNvPicPr>
            <a:picLocks noChangeAspect="1"/>
          </p:cNvPicPr>
          <p:nvPr/>
        </p:nvPicPr>
        <p:blipFill>
          <a:blip r:embed="rId3"/>
          <a:stretch>
            <a:fillRect/>
          </a:stretch>
        </p:blipFill>
        <p:spPr>
          <a:xfrm>
            <a:off x="6972351" y="3534856"/>
            <a:ext cx="823138" cy="808351"/>
          </a:xfrm>
          <a:prstGeom prst="rect">
            <a:avLst/>
          </a:prstGeom>
        </p:spPr>
      </p:pic>
      <p:sp>
        <p:nvSpPr>
          <p:cNvPr id="15" name="TextBox 14"/>
          <p:cNvSpPr txBox="1"/>
          <p:nvPr/>
        </p:nvSpPr>
        <p:spPr>
          <a:xfrm>
            <a:off x="6424053" y="2103293"/>
            <a:ext cx="548298" cy="369332"/>
          </a:xfrm>
          <a:prstGeom prst="rect">
            <a:avLst/>
          </a:prstGeom>
          <a:noFill/>
        </p:spPr>
        <p:txBody>
          <a:bodyPr wrap="square" rtlCol="0">
            <a:spAutoFit/>
          </a:bodyPr>
          <a:lstStyle/>
          <a:p>
            <a:r>
              <a:rPr lang="en-US" dirty="0"/>
              <a:t>…</a:t>
            </a:r>
          </a:p>
        </p:txBody>
      </p:sp>
      <p:sp>
        <p:nvSpPr>
          <p:cNvPr id="16" name="TextBox 15"/>
          <p:cNvSpPr txBox="1"/>
          <p:nvPr/>
        </p:nvSpPr>
        <p:spPr>
          <a:xfrm>
            <a:off x="6424053" y="2987328"/>
            <a:ext cx="548298" cy="369332"/>
          </a:xfrm>
          <a:prstGeom prst="rect">
            <a:avLst/>
          </a:prstGeom>
          <a:noFill/>
        </p:spPr>
        <p:txBody>
          <a:bodyPr wrap="square" rtlCol="0">
            <a:spAutoFit/>
          </a:bodyPr>
          <a:lstStyle/>
          <a:p>
            <a:r>
              <a:rPr lang="en-US" dirty="0"/>
              <a:t>…</a:t>
            </a:r>
          </a:p>
        </p:txBody>
      </p:sp>
      <p:sp>
        <p:nvSpPr>
          <p:cNvPr id="17" name="TextBox 16"/>
          <p:cNvSpPr txBox="1"/>
          <p:nvPr/>
        </p:nvSpPr>
        <p:spPr>
          <a:xfrm>
            <a:off x="6424053" y="3831632"/>
            <a:ext cx="551934" cy="379352"/>
          </a:xfrm>
          <a:prstGeom prst="rect">
            <a:avLst/>
          </a:prstGeom>
          <a:noFill/>
        </p:spPr>
        <p:txBody>
          <a:bodyPr wrap="square" rtlCol="0">
            <a:spAutoFit/>
          </a:bodyPr>
          <a:lstStyle/>
          <a:p>
            <a:r>
              <a:rPr lang="en-US" dirty="0"/>
              <a:t>…</a:t>
            </a:r>
          </a:p>
        </p:txBody>
      </p:sp>
      <p:cxnSp>
        <p:nvCxnSpPr>
          <p:cNvPr id="21" name="Straight Arrow Connector 20"/>
          <p:cNvCxnSpPr>
            <a:stCxn id="5" idx="3"/>
          </p:cNvCxnSpPr>
          <p:nvPr/>
        </p:nvCxnSpPr>
        <p:spPr>
          <a:xfrm>
            <a:off x="1944823" y="2987328"/>
            <a:ext cx="2362051" cy="1906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969358" y="3190743"/>
            <a:ext cx="2337516" cy="9105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44823" y="2247670"/>
            <a:ext cx="2374318" cy="5074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5194" y="3486971"/>
            <a:ext cx="2640519" cy="923330"/>
          </a:xfrm>
          <a:prstGeom prst="rect">
            <a:avLst/>
          </a:prstGeom>
          <a:noFill/>
        </p:spPr>
        <p:txBody>
          <a:bodyPr wrap="square" rtlCol="0">
            <a:spAutoFit/>
          </a:bodyPr>
          <a:lstStyle/>
          <a:p>
            <a:pPr algn="ctr"/>
            <a:r>
              <a:rPr lang="en-US" dirty="0"/>
              <a:t>Network </a:t>
            </a:r>
            <a:br>
              <a:rPr lang="en-US" dirty="0"/>
            </a:br>
            <a:r>
              <a:rPr lang="en-US" dirty="0"/>
              <a:t>Operator’s PC </a:t>
            </a:r>
            <a:br>
              <a:rPr lang="en-US" dirty="0"/>
            </a:br>
            <a:r>
              <a:rPr lang="en-US" dirty="0"/>
              <a:t>or an NMS</a:t>
            </a:r>
          </a:p>
        </p:txBody>
      </p:sp>
      <p:sp>
        <p:nvSpPr>
          <p:cNvPr id="27" name="TextBox 26"/>
          <p:cNvSpPr txBox="1"/>
          <p:nvPr/>
        </p:nvSpPr>
        <p:spPr>
          <a:xfrm>
            <a:off x="5200741" y="4378860"/>
            <a:ext cx="2104103" cy="369332"/>
          </a:xfrm>
          <a:prstGeom prst="rect">
            <a:avLst/>
          </a:prstGeom>
          <a:noFill/>
        </p:spPr>
        <p:txBody>
          <a:bodyPr wrap="square" rtlCol="0">
            <a:spAutoFit/>
          </a:bodyPr>
          <a:lstStyle/>
          <a:p>
            <a:r>
              <a:rPr lang="en-US" dirty="0"/>
              <a:t>Network Devices</a:t>
            </a:r>
          </a:p>
        </p:txBody>
      </p:sp>
      <p:sp>
        <p:nvSpPr>
          <p:cNvPr id="4" name="Rectangle 3"/>
          <p:cNvSpPr/>
          <p:nvPr/>
        </p:nvSpPr>
        <p:spPr>
          <a:xfrm>
            <a:off x="2750367" y="2014843"/>
            <a:ext cx="1134703" cy="2120141"/>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Some remote management protocols</a:t>
            </a:r>
          </a:p>
          <a:p>
            <a:pPr algn="ctr"/>
            <a:endParaRPr lang="en-US" sz="1100" dirty="0"/>
          </a:p>
          <a:p>
            <a:pPr algn="ctr"/>
            <a:r>
              <a:rPr lang="en-US" sz="1100" dirty="0"/>
              <a:t>Telnet</a:t>
            </a:r>
            <a:br>
              <a:rPr lang="en-US" sz="1100" dirty="0"/>
            </a:br>
            <a:r>
              <a:rPr lang="en-US" sz="1100" dirty="0"/>
              <a:t>SSH</a:t>
            </a:r>
          </a:p>
          <a:p>
            <a:pPr algn="ctr"/>
            <a:r>
              <a:rPr lang="en-US" sz="1100" dirty="0"/>
              <a:t>NETCONF</a:t>
            </a:r>
          </a:p>
          <a:p>
            <a:pPr algn="ctr"/>
            <a:r>
              <a:rPr lang="en-US" sz="1100" dirty="0"/>
              <a:t>RESTCONF</a:t>
            </a:r>
            <a:br>
              <a:rPr lang="en-US" sz="1100" dirty="0"/>
            </a:br>
            <a:r>
              <a:rPr lang="en-US" sz="1100" dirty="0"/>
              <a:t>SNMP</a:t>
            </a:r>
            <a:br>
              <a:rPr lang="en-US" sz="1100" dirty="0"/>
            </a:br>
            <a:r>
              <a:rPr lang="en-US" sz="1100" dirty="0"/>
              <a:t>…</a:t>
            </a:r>
          </a:p>
        </p:txBody>
      </p:sp>
    </p:spTree>
    <p:extLst>
      <p:ext uri="{BB962C8B-B14F-4D97-AF65-F5344CB8AC3E}">
        <p14:creationId xmlns:p14="http://schemas.microsoft.com/office/powerpoint/2010/main" val="490703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Commonly used, well known, used for initial device configuration, etc.</a:t>
            </a:r>
          </a:p>
          <a:p>
            <a:r>
              <a:rPr lang="en-US" dirty="0"/>
              <a:t>Automation/Programmability challenges</a:t>
            </a:r>
          </a:p>
          <a:p>
            <a:pPr lvl="1"/>
            <a:r>
              <a:rPr lang="en-US" dirty="0"/>
              <a:t>Unstructured Data</a:t>
            </a:r>
          </a:p>
          <a:p>
            <a:pPr lvl="2"/>
            <a:r>
              <a:rPr lang="en-US" dirty="0">
                <a:latin typeface="Consolas" panose="020B0609020204030204" pitchFamily="49" charset="0"/>
              </a:rPr>
              <a:t>show version</a:t>
            </a:r>
          </a:p>
          <a:p>
            <a:pPr lvl="1"/>
            <a:r>
              <a:rPr lang="en-US" dirty="0"/>
              <a:t>Validating Change</a:t>
            </a:r>
          </a:p>
          <a:p>
            <a:pPr lvl="2"/>
            <a:r>
              <a:rPr lang="en-US" dirty="0">
                <a:latin typeface="Consolas" panose="020B0609020204030204" pitchFamily="49" charset="0"/>
              </a:rPr>
              <a:t>int loopback 1</a:t>
            </a:r>
            <a:br>
              <a:rPr lang="en-US" dirty="0">
                <a:latin typeface="Consolas" panose="020B0609020204030204" pitchFamily="49" charset="0"/>
              </a:rPr>
            </a:br>
            <a:r>
              <a:rPr lang="en-US" dirty="0">
                <a:latin typeface="Consolas" panose="020B0609020204030204" pitchFamily="49" charset="0"/>
              </a:rPr>
              <a:t>   description Customer1</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ip</a:t>
            </a:r>
            <a:r>
              <a:rPr lang="en-US" dirty="0">
                <a:latin typeface="Consolas" panose="020B0609020204030204" pitchFamily="49" charset="0"/>
              </a:rPr>
              <a:t> address 10.1.1.1 255.255.255.0</a:t>
            </a:r>
            <a:br>
              <a:rPr lang="en-US" dirty="0">
                <a:latin typeface="Consolas" panose="020B0609020204030204" pitchFamily="49" charset="0"/>
              </a:rPr>
            </a:br>
            <a:r>
              <a:rPr lang="en-US" dirty="0">
                <a:latin typeface="Consolas" panose="020B0609020204030204" pitchFamily="49" charset="0"/>
              </a:rPr>
              <a:t>int loopback 2</a:t>
            </a:r>
            <a:br>
              <a:rPr lang="en-US" dirty="0">
                <a:latin typeface="Consolas" panose="020B0609020204030204" pitchFamily="49" charset="0"/>
              </a:rPr>
            </a:br>
            <a:r>
              <a:rPr lang="en-US" dirty="0">
                <a:latin typeface="Consolas" panose="020B0609020204030204" pitchFamily="49" charset="0"/>
              </a:rPr>
              <a:t>   description Customer2</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ip</a:t>
            </a:r>
            <a:r>
              <a:rPr lang="en-US" dirty="0">
                <a:latin typeface="Consolas" panose="020B0609020204030204" pitchFamily="49" charset="0"/>
              </a:rPr>
              <a:t> address 10.1.1.1 255.255.255.0</a:t>
            </a:r>
          </a:p>
        </p:txBody>
      </p:sp>
      <p:sp>
        <p:nvSpPr>
          <p:cNvPr id="3" name="Title 2"/>
          <p:cNvSpPr>
            <a:spLocks noGrp="1"/>
          </p:cNvSpPr>
          <p:nvPr>
            <p:ph type="title"/>
          </p:nvPr>
        </p:nvSpPr>
        <p:spPr/>
        <p:txBody>
          <a:bodyPr/>
          <a:lstStyle/>
          <a:p>
            <a:r>
              <a:rPr lang="en-US" dirty="0"/>
              <a:t>Management over CLI (Telnet, SSH)</a:t>
            </a:r>
          </a:p>
        </p:txBody>
      </p:sp>
      <p:sp>
        <p:nvSpPr>
          <p:cNvPr id="4" name="Down Arrow 3"/>
          <p:cNvSpPr/>
          <p:nvPr/>
        </p:nvSpPr>
        <p:spPr>
          <a:xfrm rot="5400000">
            <a:off x="6149883" y="2457409"/>
            <a:ext cx="2092830" cy="2970801"/>
          </a:xfrm>
          <a:prstGeom prst="downArrow">
            <a:avLst>
              <a:gd name="adj1" fmla="val 61044"/>
              <a:gd name="adj2" fmla="val 50000"/>
            </a:avLst>
          </a:prstGeom>
          <a:ln/>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a:t>What’s the problem?</a:t>
            </a:r>
          </a:p>
          <a:p>
            <a:pPr algn="ctr"/>
            <a:r>
              <a:rPr lang="en-US" dirty="0"/>
              <a:t>What will be the resulting configuration?</a:t>
            </a:r>
          </a:p>
        </p:txBody>
      </p:sp>
    </p:spTree>
    <p:extLst>
      <p:ext uri="{BB962C8B-B14F-4D97-AF65-F5344CB8AC3E}">
        <p14:creationId xmlns:p14="http://schemas.microsoft.com/office/powerpoint/2010/main" val="324771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Presenter Name</a:t>
            </a:r>
          </a:p>
        </p:txBody>
      </p:sp>
      <p:sp>
        <p:nvSpPr>
          <p:cNvPr id="3" name="Text Placeholder 2"/>
          <p:cNvSpPr>
            <a:spLocks noGrp="1"/>
          </p:cNvSpPr>
          <p:nvPr>
            <p:ph type="body" sz="quarter" idx="11"/>
          </p:nvPr>
        </p:nvSpPr>
        <p:spPr/>
        <p:txBody>
          <a:bodyPr/>
          <a:lstStyle/>
          <a:p>
            <a:r>
              <a:rPr lang="en-US" dirty="0"/>
              <a:t>Presenter Info (Title, School, etc.)</a:t>
            </a:r>
          </a:p>
        </p:txBody>
      </p:sp>
      <p:sp>
        <p:nvSpPr>
          <p:cNvPr id="4" name="Text Placeholder 3"/>
          <p:cNvSpPr>
            <a:spLocks noGrp="1"/>
          </p:cNvSpPr>
          <p:nvPr>
            <p:ph type="body" sz="quarter" idx="12"/>
          </p:nvPr>
        </p:nvSpPr>
        <p:spPr/>
        <p:txBody>
          <a:bodyPr/>
          <a:lstStyle/>
          <a:p>
            <a:r>
              <a:rPr lang="en-US" dirty="0"/>
              <a:t>Date</a:t>
            </a:r>
          </a:p>
        </p:txBody>
      </p:sp>
      <p:sp>
        <p:nvSpPr>
          <p:cNvPr id="5" name="Text Placeholder 4"/>
          <p:cNvSpPr>
            <a:spLocks noGrp="1"/>
          </p:cNvSpPr>
          <p:nvPr>
            <p:ph type="body" sz="quarter" idx="13"/>
          </p:nvPr>
        </p:nvSpPr>
        <p:spPr/>
        <p:txBody>
          <a:bodyPr/>
          <a:lstStyle/>
          <a:p>
            <a:r>
              <a:rPr lang="en-US" dirty="0"/>
              <a:t>Chapter 2: YANG, RESTCONF &amp; NETCONF</a:t>
            </a:r>
          </a:p>
        </p:txBody>
      </p:sp>
      <p:sp>
        <p:nvSpPr>
          <p:cNvPr id="6" name="Title 5"/>
          <p:cNvSpPr>
            <a:spLocks noGrp="1"/>
          </p:cNvSpPr>
          <p:nvPr>
            <p:ph type="ctrTitle"/>
          </p:nvPr>
        </p:nvSpPr>
        <p:spPr/>
        <p:txBody>
          <a:bodyPr/>
          <a:lstStyle/>
          <a:p>
            <a:r>
              <a:rPr lang="en-US" dirty="0"/>
              <a:t>Model Driven Programmability</a:t>
            </a:r>
          </a:p>
        </p:txBody>
      </p:sp>
    </p:spTree>
    <p:extLst>
      <p:ext uri="{BB962C8B-B14F-4D97-AF65-F5344CB8AC3E}">
        <p14:creationId xmlns:p14="http://schemas.microsoft.com/office/powerpoint/2010/main" val="3257906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2.1 LAB – Setting Up the Lab Environment</a:t>
            </a:r>
          </a:p>
        </p:txBody>
      </p:sp>
    </p:spTree>
    <p:extLst>
      <p:ext uri="{BB962C8B-B14F-4D97-AF65-F5344CB8AC3E}">
        <p14:creationId xmlns:p14="http://schemas.microsoft.com/office/powerpoint/2010/main" val="51834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Set up access to a router with programmable API interfaces</a:t>
            </a:r>
          </a:p>
          <a:p>
            <a:pPr lvl="1"/>
            <a:r>
              <a:rPr lang="en-US" dirty="0"/>
              <a:t>Local VM with IOS XE (</a:t>
            </a:r>
            <a:r>
              <a:rPr lang="en-US" dirty="0" err="1"/>
              <a:t>Virtualbox</a:t>
            </a:r>
            <a:r>
              <a:rPr lang="en-US" dirty="0"/>
              <a:t>)</a:t>
            </a:r>
          </a:p>
          <a:p>
            <a:pPr lvl="1"/>
            <a:r>
              <a:rPr lang="en-US" dirty="0"/>
              <a:t>DevNet Sandbox</a:t>
            </a:r>
          </a:p>
          <a:p>
            <a:pPr lvl="1"/>
            <a:r>
              <a:rPr lang="en-US" dirty="0"/>
              <a:t>Local ISR4k Router</a:t>
            </a:r>
          </a:p>
          <a:p>
            <a:r>
              <a:rPr lang="en-US" dirty="0"/>
              <a:t>Verify the SSH remote connection to the device</a:t>
            </a:r>
          </a:p>
        </p:txBody>
      </p:sp>
      <p:sp>
        <p:nvSpPr>
          <p:cNvPr id="3" name="Title 2"/>
          <p:cNvSpPr>
            <a:spLocks noGrp="1"/>
          </p:cNvSpPr>
          <p:nvPr>
            <p:ph type="title"/>
          </p:nvPr>
        </p:nvSpPr>
        <p:spPr/>
        <p:txBody>
          <a:bodyPr/>
          <a:lstStyle/>
          <a:p>
            <a:r>
              <a:rPr lang="en-US" dirty="0"/>
              <a:t>What’s the lab about?</a:t>
            </a:r>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spTree>
    <p:extLst>
      <p:ext uri="{BB962C8B-B14F-4D97-AF65-F5344CB8AC3E}">
        <p14:creationId xmlns:p14="http://schemas.microsoft.com/office/powerpoint/2010/main" val="4139890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4596" y="2412266"/>
            <a:ext cx="8681109" cy="2308324"/>
          </a:xfrm>
          <a:prstGeom prst="rect">
            <a:avLst/>
          </a:prstGeom>
          <a:noFill/>
        </p:spPr>
        <p:txBody>
          <a:bodyPr wrap="square" rtlCol="0">
            <a:spAutoFit/>
          </a:bodyPr>
          <a:lstStyle/>
          <a:p>
            <a:r>
              <a:rPr lang="en-US" dirty="0">
                <a:latin typeface="+mn-lt"/>
              </a:rPr>
              <a:t>Example of a required change (replace “localhost” and port “5022” and if needed, also the username and password options): </a:t>
            </a:r>
          </a:p>
          <a:p>
            <a:pPr marL="285750" indent="-285750">
              <a:buFont typeface="Arial" panose="020B0604020202020204" pitchFamily="34" charset="0"/>
              <a:buChar char="•"/>
            </a:pPr>
            <a:r>
              <a:rPr lang="en-US" dirty="0">
                <a:latin typeface="+mn-lt"/>
              </a:rPr>
              <a:t>Lab 2.2 Part 2c</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Lab 2.4 Part 1 Step 2b:</a:t>
            </a:r>
          </a:p>
          <a:p>
            <a:endParaRPr lang="en-US" dirty="0">
              <a:latin typeface="+mn-lt"/>
            </a:endParaRPr>
          </a:p>
        </p:txBody>
      </p:sp>
      <p:sp>
        <p:nvSpPr>
          <p:cNvPr id="4" name="Text Placeholder 3"/>
          <p:cNvSpPr>
            <a:spLocks noGrp="1"/>
          </p:cNvSpPr>
          <p:nvPr>
            <p:ph type="body" sz="quarter" idx="4294967295"/>
          </p:nvPr>
        </p:nvSpPr>
        <p:spPr>
          <a:xfrm>
            <a:off x="437745" y="7938"/>
            <a:ext cx="8706255" cy="3487737"/>
          </a:xfrm>
          <a:prstGeom prst="rect">
            <a:avLst/>
          </a:prstGeom>
        </p:spPr>
        <p:txBody>
          <a:bodyPr/>
          <a:lstStyle/>
          <a:p>
            <a:pPr marL="0" indent="0">
              <a:buNone/>
            </a:pPr>
            <a:r>
              <a:rPr lang="en-US" sz="2000" dirty="0"/>
              <a:t>The lab activities were designed with the “Local VM with IOS XE” option. </a:t>
            </a:r>
            <a:br>
              <a:rPr lang="en-US" sz="2000" dirty="0"/>
            </a:br>
            <a:r>
              <a:rPr lang="en-US" sz="2000" dirty="0"/>
              <a:t>If you are using one of the other lab equipment options, adjust the hostname or the IP address and the port of the IOS XE router accordingly. Use the table below as a reference:</a:t>
            </a:r>
            <a:endParaRPr lang="en-US" sz="2000" b="1" dirty="0"/>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994372947"/>
              </p:ext>
            </p:extLst>
          </p:nvPr>
        </p:nvGraphicFramePr>
        <p:xfrm>
          <a:off x="792985" y="1227158"/>
          <a:ext cx="7865358" cy="1219200"/>
        </p:xfrm>
        <a:graphic>
          <a:graphicData uri="http://schemas.openxmlformats.org/drawingml/2006/table">
            <a:tbl>
              <a:tblPr firstRow="1" firstCol="1" bandRow="1">
                <a:tableStyleId>{5C22544A-7EE6-4342-B048-85BDC9FD1C3A}</a:tableStyleId>
              </a:tblPr>
              <a:tblGrid>
                <a:gridCol w="1965950">
                  <a:extLst>
                    <a:ext uri="{9D8B030D-6E8A-4147-A177-3AD203B41FA5}">
                      <a16:colId xmlns:a16="http://schemas.microsoft.com/office/drawing/2014/main" val="31186085"/>
                    </a:ext>
                  </a:extLst>
                </a:gridCol>
                <a:gridCol w="1509530">
                  <a:extLst>
                    <a:ext uri="{9D8B030D-6E8A-4147-A177-3AD203B41FA5}">
                      <a16:colId xmlns:a16="http://schemas.microsoft.com/office/drawing/2014/main" val="2995613793"/>
                    </a:ext>
                  </a:extLst>
                </a:gridCol>
                <a:gridCol w="1214141">
                  <a:extLst>
                    <a:ext uri="{9D8B030D-6E8A-4147-A177-3AD203B41FA5}">
                      <a16:colId xmlns:a16="http://schemas.microsoft.com/office/drawing/2014/main" val="2759068241"/>
                    </a:ext>
                  </a:extLst>
                </a:gridCol>
                <a:gridCol w="3175737">
                  <a:extLst>
                    <a:ext uri="{9D8B030D-6E8A-4147-A177-3AD203B41FA5}">
                      <a16:colId xmlns:a16="http://schemas.microsoft.com/office/drawing/2014/main" val="880113352"/>
                    </a:ext>
                  </a:extLst>
                </a:gridCol>
              </a:tblGrid>
              <a:tr h="0">
                <a:tc>
                  <a:txBody>
                    <a:bodyPr/>
                    <a:lstStyle/>
                    <a:p>
                      <a:pPr marL="0" marR="0">
                        <a:spcBef>
                          <a:spcPts val="600"/>
                        </a:spcBef>
                        <a:spcAft>
                          <a:spcPts val="600"/>
                        </a:spcAft>
                      </a:pPr>
                      <a:r>
                        <a:rPr lang="en-US" sz="1000" dirty="0">
                          <a:effectLst/>
                        </a:rPr>
                        <a:t> </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a:effectLst/>
                        </a:rPr>
                        <a:t>Local VM with IOS XE</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a:effectLst/>
                        </a:rPr>
                        <a:t>DevNet Sandbox</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a:effectLst/>
                        </a:rPr>
                        <a:t>Local ISR4k Router</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2441129"/>
                  </a:ext>
                </a:extLst>
              </a:tr>
              <a:tr h="0">
                <a:tc>
                  <a:txBody>
                    <a:bodyPr/>
                    <a:lstStyle/>
                    <a:p>
                      <a:pPr marL="0" marR="0">
                        <a:spcBef>
                          <a:spcPts val="600"/>
                        </a:spcBef>
                        <a:spcAft>
                          <a:spcPts val="600"/>
                        </a:spcAft>
                      </a:pPr>
                      <a:r>
                        <a:rPr lang="en-US" sz="1000">
                          <a:effectLst/>
                        </a:rPr>
                        <a:t>Hostname/IP address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a:effectLst/>
                        </a:rPr>
                        <a:t>localhost</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dirty="0">
                          <a:effectLst/>
                        </a:rPr>
                        <a:t>10.10.20.48</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a:effectLst/>
                        </a:rPr>
                        <a:t>Any IP address configured on the ISR4k router reachable from your computer</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9775690"/>
                  </a:ext>
                </a:extLst>
              </a:tr>
              <a:tr h="0">
                <a:tc>
                  <a:txBody>
                    <a:bodyPr/>
                    <a:lstStyle/>
                    <a:p>
                      <a:pPr marL="0" marR="0">
                        <a:spcBef>
                          <a:spcPts val="600"/>
                        </a:spcBef>
                        <a:spcAft>
                          <a:spcPts val="600"/>
                        </a:spcAft>
                      </a:pPr>
                      <a:r>
                        <a:rPr lang="en-US" sz="1000" dirty="0">
                          <a:effectLst/>
                        </a:rPr>
                        <a:t>Ports</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dirty="0">
                          <a:effectLst/>
                        </a:rPr>
                        <a:t>SSH: 5022</a:t>
                      </a:r>
                      <a:br>
                        <a:rPr lang="en-US" sz="1000" dirty="0">
                          <a:effectLst/>
                        </a:rPr>
                      </a:br>
                      <a:r>
                        <a:rPr lang="en-US" sz="1000" dirty="0">
                          <a:effectLst/>
                        </a:rPr>
                        <a:t>NETCONF: 5830</a:t>
                      </a:r>
                      <a:br>
                        <a:rPr lang="en-US" sz="1000" dirty="0">
                          <a:effectLst/>
                        </a:rPr>
                      </a:br>
                      <a:r>
                        <a:rPr lang="en-US" sz="1000" dirty="0">
                          <a:effectLst/>
                        </a:rPr>
                        <a:t>RESTCONF: 5443</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dirty="0">
                          <a:effectLst/>
                        </a:rPr>
                        <a:t>SSH: 22</a:t>
                      </a:r>
                      <a:br>
                        <a:rPr lang="en-US" sz="1000" dirty="0">
                          <a:effectLst/>
                        </a:rPr>
                      </a:br>
                      <a:r>
                        <a:rPr lang="en-US" sz="1000" dirty="0">
                          <a:effectLst/>
                        </a:rPr>
                        <a:t>NETCONF: 830</a:t>
                      </a:r>
                      <a:br>
                        <a:rPr lang="en-US" sz="1000" dirty="0">
                          <a:effectLst/>
                        </a:rPr>
                      </a:br>
                      <a:r>
                        <a:rPr lang="en-US" sz="1000" dirty="0">
                          <a:effectLst/>
                        </a:rPr>
                        <a:t>RESTCONF: 443</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dirty="0">
                          <a:effectLst/>
                        </a:rPr>
                        <a:t>SSH: 22</a:t>
                      </a:r>
                      <a:br>
                        <a:rPr lang="en-US" sz="1000" dirty="0">
                          <a:effectLst/>
                        </a:rPr>
                      </a:br>
                      <a:r>
                        <a:rPr lang="en-US" sz="1000" dirty="0">
                          <a:effectLst/>
                        </a:rPr>
                        <a:t>NETCONF: 830</a:t>
                      </a:r>
                      <a:br>
                        <a:rPr lang="en-US" sz="1000" dirty="0">
                          <a:effectLst/>
                        </a:rPr>
                      </a:br>
                      <a:r>
                        <a:rPr lang="en-US" sz="1000" dirty="0">
                          <a:effectLst/>
                        </a:rPr>
                        <a:t>RESTCONF: 443</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7670135"/>
                  </a:ext>
                </a:extLst>
              </a:tr>
              <a:tr h="0">
                <a:tc>
                  <a:txBody>
                    <a:bodyPr/>
                    <a:lstStyle/>
                    <a:p>
                      <a:pPr marL="0" marR="0">
                        <a:spcBef>
                          <a:spcPts val="600"/>
                        </a:spcBef>
                        <a:spcAft>
                          <a:spcPts val="600"/>
                        </a:spcAft>
                      </a:pPr>
                      <a:r>
                        <a:rPr lang="en-US" sz="1000">
                          <a:effectLst/>
                        </a:rPr>
                        <a:t>Credentials</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a:effectLst/>
                        </a:rPr>
                        <a:t>L: cisco</a:t>
                      </a:r>
                      <a:br>
                        <a:rPr lang="en-US" sz="1000">
                          <a:effectLst/>
                        </a:rPr>
                      </a:br>
                      <a:r>
                        <a:rPr lang="en-US" sz="1000">
                          <a:effectLst/>
                        </a:rPr>
                        <a:t>P: cisco123!</a:t>
                      </a:r>
                      <a:endParaRPr lang="en-US" sz="10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dirty="0">
                          <a:effectLst/>
                        </a:rPr>
                        <a:t>L: cisco</a:t>
                      </a:r>
                      <a:br>
                        <a:rPr lang="en-US" sz="1000" dirty="0">
                          <a:effectLst/>
                        </a:rPr>
                      </a:br>
                      <a:r>
                        <a:rPr lang="en-US" sz="1000" dirty="0">
                          <a:effectLst/>
                        </a:rPr>
                        <a:t>P: cisco_1234!</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600"/>
                        </a:spcBef>
                        <a:spcAft>
                          <a:spcPts val="600"/>
                        </a:spcAft>
                      </a:pPr>
                      <a:r>
                        <a:rPr lang="en-US" sz="1000" dirty="0">
                          <a:effectLst/>
                        </a:rPr>
                        <a:t>L: cisco</a:t>
                      </a:r>
                      <a:br>
                        <a:rPr lang="en-US" sz="1000" dirty="0">
                          <a:effectLst/>
                        </a:rPr>
                      </a:br>
                      <a:r>
                        <a:rPr lang="en-US" sz="1000" dirty="0">
                          <a:effectLst/>
                        </a:rPr>
                        <a:t>P: cisco123! (or your locally defined combination)</a:t>
                      </a: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9041209"/>
                  </a:ext>
                </a:extLst>
              </a:tr>
            </a:tbl>
          </a:graphicData>
        </a:graphic>
      </p:graphicFrame>
      <p:pic>
        <p:nvPicPr>
          <p:cNvPr id="6" name="Picture 5"/>
          <p:cNvPicPr/>
          <p:nvPr/>
        </p:nvPicPr>
        <p:blipFill>
          <a:blip r:embed="rId3"/>
          <a:stretch>
            <a:fillRect/>
          </a:stretch>
        </p:blipFill>
        <p:spPr>
          <a:xfrm>
            <a:off x="792984" y="3298029"/>
            <a:ext cx="4173611" cy="689665"/>
          </a:xfrm>
          <a:prstGeom prst="rect">
            <a:avLst/>
          </a:prstGeom>
          <a:effectLst>
            <a:glow rad="63500">
              <a:schemeClr val="accent5">
                <a:satMod val="175000"/>
                <a:alpha val="40000"/>
              </a:schemeClr>
            </a:glow>
          </a:effectLst>
        </p:spPr>
      </p:pic>
      <p:pic>
        <p:nvPicPr>
          <p:cNvPr id="10" name="Picture 9"/>
          <p:cNvPicPr/>
          <p:nvPr/>
        </p:nvPicPr>
        <p:blipFill>
          <a:blip r:embed="rId4"/>
          <a:stretch>
            <a:fillRect/>
          </a:stretch>
        </p:blipFill>
        <p:spPr>
          <a:xfrm>
            <a:off x="792985" y="4384931"/>
            <a:ext cx="3802380" cy="213360"/>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1720620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2.2 LAB – CLI Automation with Python Using netmiko</a:t>
            </a:r>
          </a:p>
        </p:txBody>
      </p:sp>
    </p:spTree>
    <p:extLst>
      <p:ext uri="{BB962C8B-B14F-4D97-AF65-F5344CB8AC3E}">
        <p14:creationId xmlns:p14="http://schemas.microsoft.com/office/powerpoint/2010/main" val="297247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Learn how to use Python to manage network devices using SSH</a:t>
            </a:r>
          </a:p>
          <a:p>
            <a:r>
              <a:rPr lang="en-US" dirty="0"/>
              <a:t>Learn about the “</a:t>
            </a:r>
            <a:r>
              <a:rPr lang="en-US" dirty="0" err="1"/>
              <a:t>netmiko</a:t>
            </a:r>
            <a:r>
              <a:rPr lang="en-US" dirty="0"/>
              <a:t>” Python module</a:t>
            </a:r>
          </a:p>
          <a:p>
            <a:r>
              <a:rPr lang="en-US" dirty="0"/>
              <a:t>Experiment with netmiko to get a device’s configuration and operational data:</a:t>
            </a:r>
          </a:p>
          <a:p>
            <a:pPr lvl="1"/>
            <a:r>
              <a:rPr lang="en-US" dirty="0"/>
              <a:t>Unstructured data</a:t>
            </a:r>
          </a:p>
          <a:p>
            <a:pPr lvl="1"/>
            <a:r>
              <a:rPr lang="en-US" dirty="0"/>
              <a:t>“What if, in the next revision of the network OS, the developers decide to add a netmask into the </a:t>
            </a:r>
            <a:r>
              <a:rPr lang="en-US" b="1" dirty="0"/>
              <a:t>sh ip int brief </a:t>
            </a:r>
            <a:r>
              <a:rPr lang="en-US" dirty="0"/>
              <a:t>command output?”</a:t>
            </a:r>
          </a:p>
          <a:p>
            <a:r>
              <a:rPr lang="en-US" dirty="0"/>
              <a:t>Experiment with netmiko to alter the device configuration:</a:t>
            </a:r>
          </a:p>
          <a:p>
            <a:pPr lvl="1"/>
            <a:r>
              <a:rPr lang="en-US" dirty="0"/>
              <a:t>No easy way to verify that the change has been accepted</a:t>
            </a:r>
          </a:p>
          <a:p>
            <a:pPr lvl="1"/>
            <a:r>
              <a:rPr lang="en-US" dirty="0"/>
              <a:t>No error handling over CLI – copy &amp; paste &amp; cross-fingers it works!</a:t>
            </a:r>
          </a:p>
        </p:txBody>
      </p:sp>
      <p:sp>
        <p:nvSpPr>
          <p:cNvPr id="3" name="Title 2"/>
          <p:cNvSpPr>
            <a:spLocks noGrp="1"/>
          </p:cNvSpPr>
          <p:nvPr>
            <p:ph type="title"/>
          </p:nvPr>
        </p:nvSpPr>
        <p:spPr/>
        <p:txBody>
          <a:bodyPr/>
          <a:lstStyle/>
          <a:p>
            <a:r>
              <a:rPr lang="en-US" dirty="0"/>
              <a:t>What’s the lab about?</a:t>
            </a:r>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spTree>
    <p:extLst>
      <p:ext uri="{BB962C8B-B14F-4D97-AF65-F5344CB8AC3E}">
        <p14:creationId xmlns:p14="http://schemas.microsoft.com/office/powerpoint/2010/main" val="1984987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YANG Models</a:t>
            </a:r>
          </a:p>
        </p:txBody>
      </p:sp>
    </p:spTree>
    <p:extLst>
      <p:ext uri="{BB962C8B-B14F-4D97-AF65-F5344CB8AC3E}">
        <p14:creationId xmlns:p14="http://schemas.microsoft.com/office/powerpoint/2010/main" val="3580131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201738"/>
            <a:ext cx="4498805" cy="3389312"/>
          </a:xfrm>
        </p:spPr>
        <p:txBody>
          <a:bodyPr anchor="ctr"/>
          <a:lstStyle/>
          <a:p>
            <a:pPr marL="57137" indent="0">
              <a:buNone/>
            </a:pPr>
            <a:r>
              <a:rPr lang="en-US" dirty="0"/>
              <a:t>Defines the exact structure, data types, syntax and validation rules for the content of messages exchanged between a managed device and another system communicating with the device.</a:t>
            </a:r>
          </a:p>
          <a:p>
            <a:pPr marL="57137" indent="0">
              <a:buNone/>
            </a:pPr>
            <a:r>
              <a:rPr lang="en-US" dirty="0"/>
              <a:t>A data model is simply a well understood and agreed upon method to describe "something". </a:t>
            </a:r>
            <a:br>
              <a:rPr lang="en-US" dirty="0"/>
            </a:br>
            <a:r>
              <a:rPr lang="en-US" dirty="0"/>
              <a:t>As an example, consider this simple "data model" for an interface:</a:t>
            </a:r>
          </a:p>
        </p:txBody>
      </p:sp>
      <p:sp>
        <p:nvSpPr>
          <p:cNvPr id="3" name="Title 2"/>
          <p:cNvSpPr>
            <a:spLocks noGrp="1"/>
          </p:cNvSpPr>
          <p:nvPr>
            <p:ph type="title"/>
          </p:nvPr>
        </p:nvSpPr>
        <p:spPr/>
        <p:txBody>
          <a:bodyPr/>
          <a:lstStyle/>
          <a:p>
            <a:r>
              <a:rPr lang="en-US" dirty="0"/>
              <a:t>What is a Data Model?  </a:t>
            </a:r>
          </a:p>
        </p:txBody>
      </p:sp>
      <p:sp>
        <p:nvSpPr>
          <p:cNvPr id="5" name="Text Placeholder 4"/>
          <p:cNvSpPr>
            <a:spLocks noGrp="1"/>
          </p:cNvSpPr>
          <p:nvPr>
            <p:ph type="body" sz="quarter" idx="4294967295"/>
          </p:nvPr>
        </p:nvSpPr>
        <p:spPr>
          <a:xfrm>
            <a:off x="5051898" y="1868149"/>
            <a:ext cx="4092102" cy="2188251"/>
          </a:xfrm>
          <a:prstGeom prst="rect">
            <a:avLst/>
          </a:prstGeom>
          <a:solidFill>
            <a:srgbClr val="282828"/>
          </a:solidFill>
        </p:spPr>
        <p:txBody>
          <a:bodyPr/>
          <a:lstStyle/>
          <a:p>
            <a:pPr marL="0" indent="0">
              <a:buNone/>
            </a:pPr>
            <a:r>
              <a:rPr lang="en-US" b="1" i="1" dirty="0">
                <a:solidFill>
                  <a:schemeClr val="bg2"/>
                </a:solidFill>
              </a:rPr>
              <a:t>interface</a:t>
            </a:r>
            <a:endParaRPr lang="en-US" dirty="0">
              <a:solidFill>
                <a:schemeClr val="bg2"/>
              </a:solidFill>
            </a:endParaRPr>
          </a:p>
          <a:p>
            <a:pPr marL="142875" lvl="1" indent="0">
              <a:buNone/>
            </a:pPr>
            <a:r>
              <a:rPr lang="en-US" b="1" dirty="0">
                <a:solidFill>
                  <a:schemeClr val="bg2"/>
                </a:solidFill>
              </a:rPr>
              <a:t>name</a:t>
            </a:r>
            <a:r>
              <a:rPr lang="en-US" dirty="0">
                <a:solidFill>
                  <a:schemeClr val="bg2"/>
                </a:solidFill>
              </a:rPr>
              <a:t> [String, max 32 chars]</a:t>
            </a:r>
          </a:p>
          <a:p>
            <a:pPr marL="142875" lvl="1" indent="0">
              <a:buNone/>
            </a:pPr>
            <a:r>
              <a:rPr lang="en-US" b="1" dirty="0">
                <a:solidFill>
                  <a:schemeClr val="bg2"/>
                </a:solidFill>
              </a:rPr>
              <a:t>enabled</a:t>
            </a:r>
            <a:r>
              <a:rPr lang="en-US" dirty="0">
                <a:solidFill>
                  <a:schemeClr val="bg2"/>
                </a:solidFill>
              </a:rPr>
              <a:t> [Boolean]</a:t>
            </a:r>
          </a:p>
          <a:p>
            <a:pPr marL="142875" lvl="1" indent="0">
              <a:buNone/>
            </a:pPr>
            <a:r>
              <a:rPr lang="en-US" b="1" dirty="0">
                <a:solidFill>
                  <a:schemeClr val="bg2"/>
                </a:solidFill>
              </a:rPr>
              <a:t>description</a:t>
            </a:r>
            <a:r>
              <a:rPr lang="en-US" dirty="0">
                <a:solidFill>
                  <a:schemeClr val="bg2"/>
                </a:solidFill>
              </a:rPr>
              <a:t> [String, max 64 chars, optional]</a:t>
            </a:r>
          </a:p>
          <a:p>
            <a:pPr marL="142875" lvl="1" indent="0">
              <a:buNone/>
            </a:pPr>
            <a:r>
              <a:rPr lang="en-US" b="1" dirty="0">
                <a:solidFill>
                  <a:schemeClr val="bg2"/>
                </a:solidFill>
              </a:rPr>
              <a:t>IPv4 Address</a:t>
            </a:r>
            <a:r>
              <a:rPr lang="en-US" dirty="0">
                <a:solidFill>
                  <a:schemeClr val="bg2"/>
                </a:solidFill>
              </a:rPr>
              <a:t> [Dotted Decimal]</a:t>
            </a:r>
          </a:p>
          <a:p>
            <a:pPr marL="142875" lvl="1" indent="0">
              <a:buNone/>
            </a:pPr>
            <a:r>
              <a:rPr lang="en-US" b="1" dirty="0">
                <a:solidFill>
                  <a:schemeClr val="bg2"/>
                </a:solidFill>
              </a:rPr>
              <a:t>IPv4 </a:t>
            </a:r>
            <a:r>
              <a:rPr lang="en-US" b="1" dirty="0" err="1">
                <a:solidFill>
                  <a:schemeClr val="bg2"/>
                </a:solidFill>
              </a:rPr>
              <a:t>Netmask</a:t>
            </a:r>
            <a:r>
              <a:rPr lang="en-US" dirty="0">
                <a:solidFill>
                  <a:schemeClr val="bg2"/>
                </a:solidFill>
              </a:rPr>
              <a:t> [Integer, prefix length]</a:t>
            </a:r>
          </a:p>
          <a:p>
            <a:pPr marL="142875" lvl="1" indent="0">
              <a:buNone/>
            </a:pPr>
            <a:r>
              <a:rPr lang="en-US" dirty="0">
                <a:solidFill>
                  <a:schemeClr val="bg2"/>
                </a:solidFill>
              </a:rPr>
              <a:t>…</a:t>
            </a:r>
          </a:p>
          <a:p>
            <a:pPr marL="0" indent="0">
              <a:buNone/>
            </a:pPr>
            <a:endParaRPr lang="en-US" dirty="0">
              <a:solidFill>
                <a:schemeClr val="bg2"/>
              </a:solidFill>
            </a:endParaRPr>
          </a:p>
        </p:txBody>
      </p:sp>
    </p:spTree>
    <p:extLst>
      <p:ext uri="{BB962C8B-B14F-4D97-AF65-F5344CB8AC3E}">
        <p14:creationId xmlns:p14="http://schemas.microsoft.com/office/powerpoint/2010/main" val="3220415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67F16BF-7B1F-714A-BBB7-631031C60B7D}"/>
              </a:ext>
            </a:extLst>
          </p:cNvPr>
          <p:cNvSpPr>
            <a:spLocks noGrp="1"/>
          </p:cNvSpPr>
          <p:nvPr>
            <p:ph type="body" sz="quarter" idx="10"/>
          </p:nvPr>
        </p:nvSpPr>
        <p:spPr>
          <a:xfrm>
            <a:off x="462301" y="1201738"/>
            <a:ext cx="4132397" cy="3389312"/>
          </a:xfrm>
        </p:spPr>
        <p:txBody>
          <a:bodyPr/>
          <a:lstStyle/>
          <a:p>
            <a:pPr marL="285736" indent="-285736">
              <a:buFont typeface="Arial" charset="0"/>
              <a:buChar char="•"/>
            </a:pPr>
            <a:r>
              <a:rPr lang="en-US" sz="1800" dirty="0"/>
              <a:t>Module that is a self-contained top-level hierarchy of nodes</a:t>
            </a:r>
          </a:p>
          <a:p>
            <a:pPr marL="285736" indent="-285736">
              <a:buFont typeface="Arial" charset="0"/>
              <a:buChar char="•"/>
            </a:pPr>
            <a:r>
              <a:rPr lang="en-US" sz="1800" dirty="0"/>
              <a:t>Uses containers to group related nodes</a:t>
            </a:r>
          </a:p>
          <a:p>
            <a:pPr marL="285736" indent="-285736">
              <a:buFont typeface="Arial" charset="0"/>
              <a:buChar char="•"/>
            </a:pPr>
            <a:r>
              <a:rPr lang="en-US" sz="1800" dirty="0"/>
              <a:t>Uses lists to identify nodes that are stored in sequence</a:t>
            </a:r>
          </a:p>
          <a:p>
            <a:pPr marL="285736" indent="-285736">
              <a:buFont typeface="Arial" charset="0"/>
              <a:buChar char="•"/>
            </a:pPr>
            <a:r>
              <a:rPr lang="en-US" sz="1800" dirty="0"/>
              <a:t>Each individual attribute of a node is represented by a leaf</a:t>
            </a:r>
          </a:p>
          <a:p>
            <a:pPr marL="285736" indent="-285736">
              <a:buFont typeface="Arial" charset="0"/>
              <a:buChar char="•"/>
            </a:pPr>
            <a:r>
              <a:rPr lang="en-US" sz="1800" dirty="0"/>
              <a:t>Every leaf must have an associated type</a:t>
            </a:r>
          </a:p>
          <a:p>
            <a:pPr marL="57149" indent="0">
              <a:buNone/>
            </a:pPr>
            <a:endParaRPr lang="en-US" sz="1800" dirty="0"/>
          </a:p>
        </p:txBody>
      </p:sp>
      <p:sp>
        <p:nvSpPr>
          <p:cNvPr id="3" name="Title 2"/>
          <p:cNvSpPr>
            <a:spLocks noGrp="1"/>
          </p:cNvSpPr>
          <p:nvPr>
            <p:ph type="title"/>
          </p:nvPr>
        </p:nvSpPr>
        <p:spPr/>
        <p:txBody>
          <a:bodyPr/>
          <a:lstStyle/>
          <a:p>
            <a:r>
              <a:rPr lang="en-US" dirty="0"/>
              <a:t>YANG Modeling Language</a:t>
            </a:r>
          </a:p>
        </p:txBody>
      </p:sp>
      <p:sp>
        <p:nvSpPr>
          <p:cNvPr id="2" name="TextBox 1"/>
          <p:cNvSpPr txBox="1"/>
          <p:nvPr/>
        </p:nvSpPr>
        <p:spPr>
          <a:xfrm>
            <a:off x="5719471" y="4469459"/>
            <a:ext cx="2922596" cy="276999"/>
          </a:xfrm>
          <a:prstGeom prst="rect">
            <a:avLst/>
          </a:prstGeom>
          <a:noFill/>
        </p:spPr>
        <p:txBody>
          <a:bodyPr wrap="none"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82828"/>
                </a:solidFill>
                <a:effectLst/>
                <a:uLnTx/>
                <a:uFillTx/>
                <a:latin typeface="Arial" charset="0"/>
                <a:ea typeface="ＭＳ Ｐゴシック" charset="0"/>
              </a:rPr>
              <a:t>Example edited for simplicity and brevity</a:t>
            </a:r>
          </a:p>
        </p:txBody>
      </p:sp>
      <p:sp>
        <p:nvSpPr>
          <p:cNvPr id="9" name="Text Placeholder 7">
            <a:extLst>
              <a:ext uri="{FF2B5EF4-FFF2-40B4-BE49-F238E27FC236}">
                <a16:creationId xmlns:a16="http://schemas.microsoft.com/office/drawing/2014/main" id="{515EE911-1582-4A8E-8DF4-9DC08545B53A}"/>
              </a:ext>
            </a:extLst>
          </p:cNvPr>
          <p:cNvSpPr txBox="1">
            <a:spLocks/>
          </p:cNvSpPr>
          <p:nvPr/>
        </p:nvSpPr>
        <p:spPr>
          <a:xfrm>
            <a:off x="4755866" y="1205898"/>
            <a:ext cx="3886200" cy="3083094"/>
          </a:xfrm>
          <a:prstGeom prst="rect">
            <a:avLst/>
          </a:prstGeom>
          <a:solidFill>
            <a:srgbClr val="282828"/>
          </a:solidFill>
        </p:spPr>
        <p:txBody>
          <a:bodyPr lIns="0" tIns="45710" rIns="0" bIns="45710">
            <a:noAutofit/>
          </a:bodyPr>
          <a:lstStyle>
            <a:lvl1pPr marL="57149" indent="0" algn="l" defTabSz="684213" rtl="0" eaLnBrk="1" fontAlgn="base" hangingPunct="1">
              <a:lnSpc>
                <a:spcPct val="95000"/>
              </a:lnSpc>
              <a:spcBef>
                <a:spcPts val="0"/>
              </a:spcBef>
              <a:spcAft>
                <a:spcPct val="0"/>
              </a:spcAft>
              <a:buClr>
                <a:schemeClr val="tx1"/>
              </a:buClr>
              <a:buSzPct val="60000"/>
              <a:buFont typeface="Arial"/>
              <a:buNone/>
              <a:defRPr lang="en-US" sz="1200" b="0" i="0" kern="1200" baseline="0">
                <a:solidFill>
                  <a:schemeClr val="bg2"/>
                </a:solidFill>
                <a:latin typeface="Courier New" panose="02070309020205020404" pitchFamily="49" charset="0"/>
                <a:ea typeface="ＭＳ Ｐゴシック" charset="0"/>
                <a:cs typeface="Courier New" panose="02070309020205020404" pitchFamily="49" charset="0"/>
              </a:defRPr>
            </a:lvl1pPr>
            <a:lvl2pPr marL="174621" indent="0" algn="l" defTabSz="684213" rtl="0" eaLnBrk="1" fontAlgn="base" hangingPunct="1">
              <a:lnSpc>
                <a:spcPct val="95000"/>
              </a:lnSpc>
              <a:spcBef>
                <a:spcPts val="450"/>
              </a:spcBef>
              <a:spcAft>
                <a:spcPct val="0"/>
              </a:spcAft>
              <a:buClr>
                <a:schemeClr val="tx1"/>
              </a:buClr>
              <a:buSzPct val="60000"/>
              <a:buFont typeface="Arial"/>
              <a:buNone/>
              <a:defRPr lang="en-US" sz="1200" b="0" i="0" kern="1200">
                <a:solidFill>
                  <a:schemeClr val="bg2"/>
                </a:solidFill>
                <a:latin typeface="Courier New" panose="02070309020205020404" pitchFamily="49" charset="0"/>
                <a:ea typeface="ＭＳ Ｐゴシック" charset="0"/>
                <a:cs typeface="Courier New" panose="02070309020205020404" pitchFamily="49" charset="0"/>
              </a:defRPr>
            </a:lvl2pPr>
            <a:lvl3pPr marL="288918" indent="0" algn="l" defTabSz="684213" rtl="0" eaLnBrk="1" fontAlgn="base" hangingPunct="1">
              <a:lnSpc>
                <a:spcPct val="95000"/>
              </a:lnSpc>
              <a:spcBef>
                <a:spcPts val="625"/>
              </a:spcBef>
              <a:spcAft>
                <a:spcPct val="0"/>
              </a:spcAft>
              <a:buClr>
                <a:schemeClr val="tx1"/>
              </a:buClr>
              <a:buSzPct val="60000"/>
              <a:buFont typeface="Arial"/>
              <a:buNone/>
              <a:defRPr lang="en-US" sz="1200" b="0" i="0" kern="1200">
                <a:solidFill>
                  <a:schemeClr val="bg2"/>
                </a:solidFill>
                <a:latin typeface="Courier New" panose="02070309020205020404" pitchFamily="49" charset="0"/>
                <a:ea typeface="ＭＳ Ｐゴシック" charset="0"/>
                <a:cs typeface="Courier New" panose="02070309020205020404" pitchFamily="49" charset="0"/>
              </a:defRPr>
            </a:lvl3pPr>
            <a:lvl4pPr marL="403215" indent="0" algn="l" defTabSz="684213" rtl="0" eaLnBrk="1" fontAlgn="base" hangingPunct="1">
              <a:lnSpc>
                <a:spcPct val="95000"/>
              </a:lnSpc>
              <a:spcBef>
                <a:spcPts val="625"/>
              </a:spcBef>
              <a:spcAft>
                <a:spcPct val="0"/>
              </a:spcAft>
              <a:buClr>
                <a:schemeClr val="tx1"/>
              </a:buClr>
              <a:buSzPct val="60000"/>
              <a:buFont typeface="Arial"/>
              <a:buNone/>
              <a:defRPr lang="en-US" sz="1200" b="0" i="0" kern="1200">
                <a:solidFill>
                  <a:schemeClr val="bg2"/>
                </a:solidFill>
                <a:latin typeface="Courier New" panose="02070309020205020404" pitchFamily="49" charset="0"/>
                <a:ea typeface="ＭＳ Ｐゴシック" charset="0"/>
                <a:cs typeface="Courier New" panose="02070309020205020404" pitchFamily="49" charset="0"/>
              </a:defRPr>
            </a:lvl4pPr>
            <a:lvl5pPr marL="517512" indent="0" algn="l" defTabSz="684213" rtl="0" eaLnBrk="1" fontAlgn="base" hangingPunct="1">
              <a:lnSpc>
                <a:spcPct val="95000"/>
              </a:lnSpc>
              <a:spcBef>
                <a:spcPts val="625"/>
              </a:spcBef>
              <a:spcAft>
                <a:spcPct val="0"/>
              </a:spcAft>
              <a:buClr>
                <a:schemeClr val="tx1"/>
              </a:buClr>
              <a:buSzPct val="60000"/>
              <a:buFont typeface="Arial"/>
              <a:buNone/>
              <a:defRPr lang="en-US" sz="1200" b="0" i="0" kern="1200">
                <a:solidFill>
                  <a:schemeClr val="bg2"/>
                </a:solidFill>
                <a:latin typeface="Courier New" panose="02070309020205020404" pitchFamily="49" charset="0"/>
                <a:ea typeface="ＭＳ Ｐゴシック" charset="0"/>
                <a:cs typeface="Courier New" panose="02070309020205020404" pitchFamily="49"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module </a:t>
            </a:r>
            <a:r>
              <a:rPr kumimoji="0" lang="en-US" sz="1200" b="0" i="0" u="none" strike="noStrike" kern="1200" cap="none" spc="0" normalizeH="0" baseline="0" noProof="0" dirty="0" err="1">
                <a:ln>
                  <a:noFill/>
                </a:ln>
                <a:solidFill>
                  <a:srgbClr val="FFFFFF"/>
                </a:solidFill>
                <a:effectLst/>
                <a:uLnTx/>
                <a:uFillTx/>
                <a:latin typeface="Courier New" panose="02070309020205020404" pitchFamily="49" charset="0"/>
                <a:ea typeface="Courier" charset="0"/>
                <a:cs typeface="Courier New" panose="02070309020205020404" pitchFamily="49" charset="0"/>
              </a:rPr>
              <a:t>ietf</a:t>
            </a: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-interfaces {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import </a:t>
            </a:r>
            <a:r>
              <a:rPr kumimoji="0" lang="en-US" sz="1200" b="0" i="0" u="none" strike="noStrike" kern="1200" cap="none" spc="0" normalizeH="0" baseline="0" noProof="0" dirty="0" err="1">
                <a:ln>
                  <a:noFill/>
                </a:ln>
                <a:solidFill>
                  <a:srgbClr val="FFFFFF"/>
                </a:solidFill>
                <a:effectLst/>
                <a:uLnTx/>
                <a:uFillTx/>
                <a:latin typeface="Courier New" panose="02070309020205020404" pitchFamily="49" charset="0"/>
                <a:ea typeface="Courier" charset="0"/>
                <a:cs typeface="Courier New" panose="02070309020205020404" pitchFamily="49" charset="0"/>
              </a:rPr>
              <a:t>ietf</a:t>
            </a: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-yang-types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prefix yang;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container interfaces {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list interface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key "name";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leaf name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type string;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leaf enabled {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type </a:t>
            </a:r>
            <a:r>
              <a:rPr kumimoji="0" lang="en-US" sz="1200" b="0" i="0" u="none" strike="noStrike" kern="1200" cap="none" spc="0" normalizeH="0" baseline="0" noProof="0" dirty="0" err="1">
                <a:ln>
                  <a:noFill/>
                </a:ln>
                <a:solidFill>
                  <a:srgbClr val="FFFFFF"/>
                </a:solidFill>
                <a:effectLst/>
                <a:uLnTx/>
                <a:uFillTx/>
                <a:latin typeface="Courier New" panose="02070309020205020404" pitchFamily="49" charset="0"/>
                <a:ea typeface="Courier" charset="0"/>
                <a:cs typeface="Courier New" panose="02070309020205020404" pitchFamily="49" charset="0"/>
              </a:rPr>
              <a:t>boolean</a:t>
            </a: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default "true";</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    }</a:t>
            </a:r>
          </a:p>
          <a:p>
            <a:pPr marL="1785"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r>
              <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rPr>
              <a:t>}</a:t>
            </a:r>
          </a:p>
          <a:p>
            <a:pPr marL="57149" marR="0" lvl="0" indent="0" algn="l" defTabSz="684213" rtl="0" eaLnBrk="1" fontAlgn="base" latinLnBrk="0" hangingPunct="1">
              <a:lnSpc>
                <a:spcPct val="95000"/>
              </a:lnSpc>
              <a:spcBef>
                <a:spcPts val="0"/>
              </a:spcBef>
              <a:spcAft>
                <a:spcPct val="0"/>
              </a:spcAft>
              <a:buClr>
                <a:srgbClr val="282828"/>
              </a:buClr>
              <a:buSzPct val="60000"/>
              <a:buFont typeface="Arial"/>
              <a:buNone/>
              <a:tabLst/>
              <a:defRPr/>
            </a:pPr>
            <a:endPar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ＭＳ Ｐゴシック" charset="0"/>
              <a:cs typeface="Courier New" panose="02070309020205020404" pitchFamily="49" charset="0"/>
            </a:endParaRPr>
          </a:p>
        </p:txBody>
      </p:sp>
    </p:spTree>
    <p:extLst>
      <p:ext uri="{BB962C8B-B14F-4D97-AF65-F5344CB8AC3E}">
        <p14:creationId xmlns:p14="http://schemas.microsoft.com/office/powerpoint/2010/main" val="2614476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might a YANG Data Model describe?</a:t>
            </a:r>
            <a:endParaRPr lang="en-US" dirty="0"/>
          </a:p>
        </p:txBody>
      </p:sp>
      <p:pic>
        <p:nvPicPr>
          <p:cNvPr id="5" name="Content Placeholder 4"/>
          <p:cNvPicPr>
            <a:picLocks noGrp="1" noChangeAspect="1"/>
          </p:cNvPicPr>
          <p:nvPr>
            <p:ph idx="4294967295"/>
          </p:nvPr>
        </p:nvPicPr>
        <p:blipFill rotWithShape="1">
          <a:blip r:embed="rId3"/>
          <a:srcRect t="9960"/>
          <a:stretch/>
        </p:blipFill>
        <p:spPr>
          <a:xfrm>
            <a:off x="1909864" y="1200150"/>
            <a:ext cx="4611688" cy="3473450"/>
          </a:xfrm>
          <a:prstGeom prst="rect">
            <a:avLst/>
          </a:prstGeom>
        </p:spPr>
      </p:pic>
    </p:spTree>
    <p:extLst>
      <p:ext uri="{BB962C8B-B14F-4D97-AF65-F5344CB8AC3E}">
        <p14:creationId xmlns:p14="http://schemas.microsoft.com/office/powerpoint/2010/main" val="2757575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7"/>
          <p:cNvSpPr>
            <a:spLocks noGrp="1"/>
          </p:cNvSpPr>
          <p:nvPr>
            <p:ph type="title"/>
          </p:nvPr>
        </p:nvSpPr>
        <p:spPr/>
        <p:txBody>
          <a:bodyPr/>
          <a:lstStyle/>
          <a:p>
            <a:r>
              <a:rPr lang="en-US" dirty="0"/>
              <a:t>Where do Models Come From? </a:t>
            </a:r>
          </a:p>
        </p:txBody>
      </p:sp>
      <p:sp>
        <p:nvSpPr>
          <p:cNvPr id="74754" name="Text Placeholder 3"/>
          <p:cNvSpPr txBox="1">
            <a:spLocks/>
          </p:cNvSpPr>
          <p:nvPr/>
        </p:nvSpPr>
        <p:spPr bwMode="auto">
          <a:xfrm>
            <a:off x="623640" y="2501902"/>
            <a:ext cx="3608554"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227013" indent="-227013" defTabSz="912813">
              <a:defRPr sz="2400">
                <a:solidFill>
                  <a:schemeClr val="tx1"/>
                </a:solidFill>
                <a:latin typeface="Arial" charset="0"/>
                <a:ea typeface="MS PGothic" charset="0"/>
                <a:cs typeface="MS PGothic" charset="0"/>
              </a:defRPr>
            </a:lvl1pPr>
            <a:lvl2pPr marL="190500" defTabSz="912813">
              <a:defRPr sz="2400">
                <a:solidFill>
                  <a:schemeClr val="tx1"/>
                </a:solidFill>
                <a:latin typeface="Arial" charset="0"/>
                <a:ea typeface="MS PGothic" charset="0"/>
                <a:cs typeface="MS PGothic" charset="0"/>
              </a:defRPr>
            </a:lvl2pPr>
            <a:lvl3pPr marL="1143000" indent="-228600" defTabSz="912813">
              <a:defRPr sz="2400">
                <a:solidFill>
                  <a:schemeClr val="tx1"/>
                </a:solidFill>
                <a:latin typeface="Arial" charset="0"/>
                <a:ea typeface="MS PGothic" charset="0"/>
                <a:cs typeface="MS PGothic" charset="0"/>
              </a:defRPr>
            </a:lvl3pPr>
            <a:lvl4pPr marL="1600200" indent="-228600" defTabSz="912813">
              <a:defRPr sz="2400">
                <a:solidFill>
                  <a:schemeClr val="tx1"/>
                </a:solidFill>
                <a:latin typeface="Arial" charset="0"/>
                <a:ea typeface="MS PGothic" charset="0"/>
                <a:cs typeface="MS PGothic" charset="0"/>
              </a:defRPr>
            </a:lvl4pPr>
            <a:lvl5pPr marL="2057400" indent="-228600" defTabSz="912813">
              <a:defRPr sz="2400">
                <a:solidFill>
                  <a:schemeClr val="tx1"/>
                </a:solidFill>
                <a:latin typeface="Arial" charset="0"/>
                <a:ea typeface="MS PGothic" charset="0"/>
                <a:cs typeface="MS PGothic" charset="0"/>
              </a:defRPr>
            </a:lvl5pPr>
            <a:lvl6pPr marL="2514600" indent="-228600" defTabSz="912813"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defTabSz="912813"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defTabSz="912813"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defTabSz="912813"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227013" marR="0" lvl="0" indent="-227013" algn="l" defTabSz="912813" rtl="0" eaLnBrk="1" fontAlgn="base" latinLnBrk="0" hangingPunct="1">
              <a:lnSpc>
                <a:spcPct val="95000"/>
              </a:lnSpc>
              <a:spcBef>
                <a:spcPts val="1438"/>
              </a:spcBef>
              <a:spcAft>
                <a:spcPct val="0"/>
              </a:spcAft>
              <a:buClrTx/>
              <a:buSzPct val="90000"/>
              <a:buFont typeface="Arial" charset="0"/>
              <a:buChar char="•"/>
              <a:tabLst/>
              <a:defRPr/>
            </a:pPr>
            <a:r>
              <a:rPr kumimoji="0" lang="en-US" sz="1800" b="1"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t>Standard definition</a:t>
            </a:r>
            <a:r>
              <a:rPr kumimoji="0" lang="en-US" sz="1400" b="1"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t> </a:t>
            </a:r>
            <a:br>
              <a:rPr kumimoji="0" lang="en-US" sz="1400" b="1"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br>
            <a:r>
              <a:rPr kumimoji="0" lang="en-US" sz="1200" b="0"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t>(IETF, ITU, </a:t>
            </a:r>
            <a:r>
              <a:rPr kumimoji="0" lang="en-US" sz="1200" b="0" i="0" u="none" strike="noStrike" kern="1200" cap="none" spc="0" normalizeH="0" baseline="0" noProof="0" dirty="0" err="1">
                <a:ln>
                  <a:noFill/>
                </a:ln>
                <a:solidFill>
                  <a:srgbClr val="282828"/>
                </a:solidFill>
                <a:effectLst/>
                <a:uLnTx/>
                <a:uFillTx/>
                <a:latin typeface="Arial" charset="0"/>
                <a:ea typeface="Apple LiGothic Medium" charset="0"/>
                <a:cs typeface="Apple LiGothic Medium" charset="0"/>
              </a:rPr>
              <a:t>OpenConfig</a:t>
            </a:r>
            <a:r>
              <a:rPr kumimoji="0" lang="en-US" sz="1200" b="0"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t>, etc.) </a:t>
            </a:r>
          </a:p>
          <a:p>
            <a:pPr lvl="0">
              <a:lnSpc>
                <a:spcPct val="95000"/>
              </a:lnSpc>
              <a:spcBef>
                <a:spcPts val="1438"/>
              </a:spcBef>
              <a:buSzPct val="90000"/>
              <a:buFont typeface="Arial" charset="0"/>
              <a:buChar char="•"/>
            </a:pPr>
            <a:r>
              <a:rPr kumimoji="0" lang="en-US" sz="1800" b="0"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t>Compliant with standard</a:t>
            </a:r>
            <a:br>
              <a:rPr kumimoji="0" lang="en-US" sz="1800" b="0"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br>
            <a:r>
              <a:rPr kumimoji="0" lang="en-US" sz="1400" b="0" i="0" u="none" strike="noStrike" kern="1200" cap="none" spc="0" normalizeH="0" baseline="0" noProof="0" dirty="0" err="1">
                <a:ln>
                  <a:noFill/>
                </a:ln>
                <a:solidFill>
                  <a:srgbClr val="282828"/>
                </a:solidFill>
                <a:effectLst/>
                <a:uLnTx/>
                <a:uFillTx/>
                <a:latin typeface="Courier New" charset="0"/>
                <a:ea typeface="Apple LiGothic Medium" charset="0"/>
                <a:cs typeface="Apple LiGothic Medium" charset="0"/>
              </a:rPr>
              <a:t>ietf-interfaces.yang</a:t>
            </a:r>
            <a:br>
              <a:rPr lang="en-US" sz="1400" dirty="0">
                <a:solidFill>
                  <a:srgbClr val="282828"/>
                </a:solidFill>
                <a:latin typeface="Courier New" charset="0"/>
                <a:ea typeface="Apple LiGothic Medium" charset="0"/>
                <a:cs typeface="Apple LiGothic Medium" charset="0"/>
              </a:rPr>
            </a:br>
            <a:r>
              <a:rPr lang="en-US" sz="1400" dirty="0" err="1">
                <a:solidFill>
                  <a:srgbClr val="282828"/>
                </a:solidFill>
                <a:latin typeface="Courier New" charset="0"/>
                <a:ea typeface="Apple LiGothic Medium" charset="0"/>
                <a:cs typeface="Apple LiGothic Medium" charset="0"/>
              </a:rPr>
              <a:t>ietf-diffserv-policy.yang</a:t>
            </a:r>
            <a:br>
              <a:rPr kumimoji="0" lang="en-US" sz="1400" b="0" i="0" u="none" strike="noStrike" kern="1200" cap="none" spc="0" normalizeH="0" baseline="0" noProof="0" dirty="0">
                <a:ln>
                  <a:noFill/>
                </a:ln>
                <a:solidFill>
                  <a:srgbClr val="282828"/>
                </a:solidFill>
                <a:effectLst/>
                <a:uLnTx/>
                <a:uFillTx/>
                <a:latin typeface="Courier New" charset="0"/>
                <a:ea typeface="Apple LiGothic Medium" charset="0"/>
                <a:cs typeface="Apple LiGothic Medium" charset="0"/>
              </a:rPr>
            </a:br>
            <a:r>
              <a:rPr kumimoji="0" lang="en-US" sz="1400" b="0" i="0" u="none" strike="noStrike" kern="1200" cap="none" spc="0" normalizeH="0" baseline="0" noProof="0" dirty="0" err="1">
                <a:ln>
                  <a:noFill/>
                </a:ln>
                <a:solidFill>
                  <a:srgbClr val="282828"/>
                </a:solidFill>
                <a:effectLst/>
                <a:uLnTx/>
                <a:uFillTx/>
                <a:latin typeface="Courier New" charset="0"/>
                <a:ea typeface="Apple LiGothic Medium" charset="0"/>
                <a:cs typeface="Apple LiGothic Medium" charset="0"/>
              </a:rPr>
              <a:t>ietf-diffserv-classifer.yang</a:t>
            </a:r>
            <a:br>
              <a:rPr kumimoji="0" lang="en-US" sz="1400" b="0" i="0" u="none" strike="noStrike" kern="1200" cap="none" spc="0" normalizeH="0" baseline="0" noProof="0" dirty="0">
                <a:ln>
                  <a:noFill/>
                </a:ln>
                <a:solidFill>
                  <a:srgbClr val="282828"/>
                </a:solidFill>
                <a:effectLst/>
                <a:uLnTx/>
                <a:uFillTx/>
                <a:latin typeface="Courier New" charset="0"/>
                <a:ea typeface="Apple LiGothic Medium" charset="0"/>
                <a:cs typeface="Apple LiGothic Medium" charset="0"/>
              </a:rPr>
            </a:br>
            <a:r>
              <a:rPr kumimoji="0" lang="en-US" sz="1400" b="0" i="0" u="none" strike="noStrike" kern="1200" cap="none" spc="0" normalizeH="0" baseline="0" noProof="0" dirty="0" err="1">
                <a:ln>
                  <a:noFill/>
                </a:ln>
                <a:solidFill>
                  <a:srgbClr val="282828"/>
                </a:solidFill>
                <a:effectLst/>
                <a:uLnTx/>
                <a:uFillTx/>
                <a:latin typeface="Courier New" charset="0"/>
                <a:ea typeface="Apple LiGothic Medium" charset="0"/>
                <a:cs typeface="Apple LiGothic Medium" charset="0"/>
              </a:rPr>
              <a:t>ietf-diffserv-target.yang</a:t>
            </a:r>
            <a:endParaRPr kumimoji="0" lang="en-US" sz="1400" b="0" i="0" u="none" strike="noStrike" kern="1200" cap="none" spc="0" normalizeH="0" baseline="0" noProof="0" dirty="0">
              <a:ln>
                <a:noFill/>
              </a:ln>
              <a:solidFill>
                <a:srgbClr val="282828"/>
              </a:solidFill>
              <a:effectLst/>
              <a:uLnTx/>
              <a:uFillTx/>
              <a:latin typeface="Courier New" charset="0"/>
              <a:ea typeface="Apple LiGothic Medium" charset="0"/>
              <a:cs typeface="Apple LiGothic Medium" charset="0"/>
            </a:endParaRPr>
          </a:p>
          <a:p>
            <a:pPr marL="227013" marR="0" lvl="0" indent="-227013" algn="l" defTabSz="912813" rtl="0" eaLnBrk="1" fontAlgn="base" latinLnBrk="0" hangingPunct="1">
              <a:lnSpc>
                <a:spcPct val="95000"/>
              </a:lnSpc>
              <a:spcBef>
                <a:spcPts val="1438"/>
              </a:spcBef>
              <a:spcAft>
                <a:spcPct val="0"/>
              </a:spcAft>
              <a:buClrTx/>
              <a:buSzPct val="90000"/>
              <a:buFont typeface="Arial" charset="0"/>
              <a:buChar char="•"/>
              <a:tabLst/>
              <a:defRPr/>
            </a:pPr>
            <a:endParaRPr kumimoji="0" lang="en-US" sz="1100" b="0"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endParaRPr>
          </a:p>
        </p:txBody>
      </p:sp>
      <p:sp>
        <p:nvSpPr>
          <p:cNvPr id="74755" name="Text Placeholder 15"/>
          <p:cNvSpPr txBox="1">
            <a:spLocks/>
          </p:cNvSpPr>
          <p:nvPr/>
        </p:nvSpPr>
        <p:spPr bwMode="auto">
          <a:xfrm>
            <a:off x="4813936" y="2511426"/>
            <a:ext cx="3650082"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227013" indent="-227013" defTabSz="912813">
              <a:defRPr sz="2400">
                <a:solidFill>
                  <a:schemeClr val="tx1"/>
                </a:solidFill>
                <a:latin typeface="Arial" charset="0"/>
                <a:ea typeface="MS PGothic" charset="0"/>
                <a:cs typeface="MS PGothic" charset="0"/>
              </a:defRPr>
            </a:lvl1pPr>
            <a:lvl2pPr marL="742950" indent="-285750" defTabSz="912813">
              <a:defRPr sz="2400">
                <a:solidFill>
                  <a:schemeClr val="tx1"/>
                </a:solidFill>
                <a:latin typeface="Arial" charset="0"/>
                <a:ea typeface="MS PGothic" charset="0"/>
                <a:cs typeface="MS PGothic" charset="0"/>
              </a:defRPr>
            </a:lvl2pPr>
            <a:lvl3pPr marL="1143000" indent="-228600" defTabSz="912813">
              <a:defRPr sz="2400">
                <a:solidFill>
                  <a:schemeClr val="tx1"/>
                </a:solidFill>
                <a:latin typeface="Arial" charset="0"/>
                <a:ea typeface="MS PGothic" charset="0"/>
                <a:cs typeface="MS PGothic" charset="0"/>
              </a:defRPr>
            </a:lvl3pPr>
            <a:lvl4pPr marL="1600200" indent="-228600" defTabSz="912813">
              <a:defRPr sz="2400">
                <a:solidFill>
                  <a:schemeClr val="tx1"/>
                </a:solidFill>
                <a:latin typeface="Arial" charset="0"/>
                <a:ea typeface="MS PGothic" charset="0"/>
                <a:cs typeface="MS PGothic" charset="0"/>
              </a:defRPr>
            </a:lvl4pPr>
            <a:lvl5pPr marL="2057400" indent="-228600" defTabSz="912813">
              <a:defRPr sz="2400">
                <a:solidFill>
                  <a:schemeClr val="tx1"/>
                </a:solidFill>
                <a:latin typeface="Arial" charset="0"/>
                <a:ea typeface="MS PGothic" charset="0"/>
                <a:cs typeface="MS PGothic" charset="0"/>
              </a:defRPr>
            </a:lvl5pPr>
            <a:lvl6pPr marL="2514600" indent="-228600" defTabSz="912813"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defTabSz="912813"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defTabSz="912813"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defTabSz="912813"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227013" marR="0" lvl="0" indent="-227013" algn="l" defTabSz="912813" rtl="0" eaLnBrk="1" fontAlgn="base" latinLnBrk="0" hangingPunct="1">
              <a:lnSpc>
                <a:spcPct val="95000"/>
              </a:lnSpc>
              <a:spcBef>
                <a:spcPts val="1438"/>
              </a:spcBef>
              <a:spcAft>
                <a:spcPct val="0"/>
              </a:spcAft>
              <a:buClrTx/>
              <a:buSzPct val="90000"/>
              <a:buFont typeface="Arial" charset="0"/>
              <a:buChar char="•"/>
              <a:tabLst/>
              <a:defRPr/>
            </a:pPr>
            <a:r>
              <a:rPr kumimoji="0" lang="en-US" sz="1800" b="1"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t>Vendor definition </a:t>
            </a:r>
            <a:br>
              <a:rPr kumimoji="0" lang="en-US" sz="1800" b="1"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br>
            <a:r>
              <a:rPr kumimoji="0" lang="en-US" sz="1200" b="0"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t>(i.e. Cisco)</a:t>
            </a:r>
            <a:endParaRPr kumimoji="0" lang="en-US" sz="1800" b="1"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endParaRPr>
          </a:p>
          <a:p>
            <a:pPr marL="227013" marR="0" lvl="0" indent="-227013" algn="l" defTabSz="912813" rtl="0" eaLnBrk="1" fontAlgn="base" latinLnBrk="0" hangingPunct="1">
              <a:lnSpc>
                <a:spcPct val="95000"/>
              </a:lnSpc>
              <a:spcBef>
                <a:spcPts val="1438"/>
              </a:spcBef>
              <a:spcAft>
                <a:spcPct val="0"/>
              </a:spcAft>
              <a:buClrTx/>
              <a:buSzPct val="90000"/>
              <a:buFont typeface="Arial" charset="0"/>
              <a:buChar char="•"/>
              <a:tabLst/>
              <a:defRPr/>
            </a:pPr>
            <a:r>
              <a:rPr kumimoji="0" lang="en-US" sz="1800" b="0"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t>Unique to Vendor Platforms </a:t>
            </a:r>
            <a:br>
              <a:rPr kumimoji="0" lang="en-US" sz="1800" b="0" i="0" u="none" strike="noStrike" kern="1200" cap="none" spc="0" normalizeH="0" baseline="0" noProof="0" dirty="0">
                <a:ln>
                  <a:noFill/>
                </a:ln>
                <a:solidFill>
                  <a:srgbClr val="282828"/>
                </a:solidFill>
                <a:effectLst/>
                <a:uLnTx/>
                <a:uFillTx/>
                <a:latin typeface="Arial" charset="0"/>
                <a:ea typeface="Apple LiGothic Medium" charset="0"/>
                <a:cs typeface="Apple LiGothic Medium" charset="0"/>
              </a:rPr>
            </a:br>
            <a:r>
              <a:rPr kumimoji="0" lang="en-US" sz="14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cisco-memory-</a:t>
            </a:r>
            <a:r>
              <a:rPr kumimoji="0" lang="en-US" sz="1400" b="0" i="0" u="none" strike="noStrike" kern="1200" cap="none" spc="0" normalizeH="0" baseline="0" noProof="0" dirty="0" err="1">
                <a:ln>
                  <a:noFill/>
                </a:ln>
                <a:solidFill>
                  <a:srgbClr val="282828"/>
                </a:solidFill>
                <a:effectLst/>
                <a:uLnTx/>
                <a:uFillTx/>
                <a:latin typeface="Courier New" charset="0"/>
                <a:ea typeface="Courier New" charset="0"/>
                <a:cs typeface="Courier New" charset="0"/>
              </a:rPr>
              <a:t>stats.yang</a:t>
            </a:r>
            <a:br>
              <a:rPr kumimoji="0" lang="en-US" sz="14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br>
            <a:r>
              <a:rPr kumimoji="0" lang="en-US" sz="14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cisco-flow-monitor</a:t>
            </a:r>
            <a:br>
              <a:rPr kumimoji="0" lang="en-US" sz="14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br>
            <a:r>
              <a:rPr kumimoji="0" lang="en-US" sz="14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cisco-</a:t>
            </a:r>
            <a:r>
              <a:rPr kumimoji="0" lang="en-US" sz="1400" b="0" i="0" u="none" strike="noStrike" kern="1200" cap="none" spc="0" normalizeH="0" baseline="0" noProof="0" dirty="0" err="1">
                <a:ln>
                  <a:noFill/>
                </a:ln>
                <a:solidFill>
                  <a:srgbClr val="282828"/>
                </a:solidFill>
                <a:effectLst/>
                <a:uLnTx/>
                <a:uFillTx/>
                <a:latin typeface="Courier New" charset="0"/>
                <a:ea typeface="Courier New" charset="0"/>
                <a:cs typeface="Courier New" charset="0"/>
              </a:rPr>
              <a:t>qos</a:t>
            </a:r>
            <a:r>
              <a:rPr kumimoji="0" lang="en-US" sz="14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-action-</a:t>
            </a:r>
            <a:r>
              <a:rPr kumimoji="0" lang="en-US" sz="1400" b="0" i="0" u="none" strike="noStrike" kern="1200" cap="none" spc="0" normalizeH="0" baseline="0" noProof="0" dirty="0" err="1">
                <a:ln>
                  <a:noFill/>
                </a:ln>
                <a:solidFill>
                  <a:srgbClr val="282828"/>
                </a:solidFill>
                <a:effectLst/>
                <a:uLnTx/>
                <a:uFillTx/>
                <a:latin typeface="Courier New" charset="0"/>
                <a:ea typeface="Courier New" charset="0"/>
                <a:cs typeface="Courier New" charset="0"/>
              </a:rPr>
              <a:t>qlimit</a:t>
            </a:r>
            <a:r>
              <a:rPr kumimoji="0" lang="en-US" sz="14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a:t>
            </a:r>
            <a:r>
              <a:rPr kumimoji="0" lang="en-US" sz="1400" b="0" i="0" u="none" strike="noStrike" kern="1200" cap="none" spc="0" normalizeH="0" baseline="0" noProof="0" dirty="0" err="1">
                <a:ln>
                  <a:noFill/>
                </a:ln>
                <a:solidFill>
                  <a:srgbClr val="282828"/>
                </a:solidFill>
                <a:effectLst/>
                <a:uLnTx/>
                <a:uFillTx/>
                <a:latin typeface="Courier New" charset="0"/>
                <a:ea typeface="Courier New" charset="0"/>
                <a:cs typeface="Courier New" charset="0"/>
              </a:rPr>
              <a:t>cfg</a:t>
            </a:r>
            <a:endParaRPr kumimoji="0" lang="en-US" sz="1800" b="0" i="0" u="none" strike="noStrike" kern="1200" cap="none" spc="0" normalizeH="0" baseline="0" noProof="0" dirty="0">
              <a:ln>
                <a:noFill/>
              </a:ln>
              <a:solidFill>
                <a:srgbClr val="282828"/>
              </a:solidFill>
              <a:effectLst/>
              <a:uLnTx/>
              <a:uFillTx/>
              <a:latin typeface="Courier New" charset="0"/>
              <a:ea typeface="Courier New" charset="0"/>
              <a:cs typeface="Courier New" charset="0"/>
            </a:endParaRPr>
          </a:p>
        </p:txBody>
      </p:sp>
      <p:sp>
        <p:nvSpPr>
          <p:cNvPr id="12" name="Rounded Rectangle 11"/>
          <p:cNvSpPr/>
          <p:nvPr/>
        </p:nvSpPr>
        <p:spPr>
          <a:xfrm>
            <a:off x="1687348" y="1001713"/>
            <a:ext cx="1481138" cy="1473200"/>
          </a:xfrm>
          <a:prstGeom prst="roundRect">
            <a:avLst>
              <a:gd name="adj" fmla="val 50000"/>
            </a:avLst>
          </a:prstGeom>
          <a:solidFill>
            <a:schemeClr val="bg1"/>
          </a:solidFill>
          <a:ln>
            <a:noFill/>
          </a:ln>
        </p:spPr>
        <p:style>
          <a:lnRef idx="3">
            <a:schemeClr val="lt1"/>
          </a:lnRef>
          <a:fillRef idx="1">
            <a:schemeClr val="accent4"/>
          </a:fillRef>
          <a:effectRef idx="1">
            <a:schemeClr val="accent4"/>
          </a:effectRef>
          <a:fontRef idx="minor">
            <a:schemeClr val="lt1"/>
          </a:fontRef>
        </p:style>
        <p:txBody>
          <a:bodyPr lIns="68523" tIns="34264" rIns="68523" bIns="34264"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iscoSansTT Light"/>
                <a:ea typeface="+mn-ea"/>
                <a:cs typeface="+mn-cs"/>
              </a:rPr>
              <a:t>Industry Standard</a:t>
            </a:r>
          </a:p>
        </p:txBody>
      </p:sp>
      <p:sp>
        <p:nvSpPr>
          <p:cNvPr id="13" name="Rounded Rectangle 12"/>
          <p:cNvSpPr>
            <a:spLocks noChangeAspect="1"/>
          </p:cNvSpPr>
          <p:nvPr/>
        </p:nvSpPr>
        <p:spPr>
          <a:xfrm>
            <a:off x="5899203" y="1001713"/>
            <a:ext cx="1479550" cy="1473200"/>
          </a:xfrm>
          <a:prstGeom prst="roundRect">
            <a:avLst>
              <a:gd name="adj" fmla="val 50000"/>
            </a:avLst>
          </a:prstGeom>
          <a:solidFill>
            <a:schemeClr val="accent4"/>
          </a:solidFill>
          <a:ln>
            <a:noFill/>
          </a:ln>
        </p:spPr>
        <p:style>
          <a:lnRef idx="3">
            <a:schemeClr val="lt1"/>
          </a:lnRef>
          <a:fillRef idx="1">
            <a:schemeClr val="accent3"/>
          </a:fillRef>
          <a:effectRef idx="1">
            <a:schemeClr val="accent3"/>
          </a:effectRef>
          <a:fontRef idx="minor">
            <a:schemeClr val="lt1"/>
          </a:fontRef>
        </p:style>
        <p:txBody>
          <a:bodyPr lIns="68523" tIns="34264" rIns="68523" bIns="34264"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iscoSansTT Light"/>
                <a:ea typeface="+mn-ea"/>
                <a:cs typeface="+mn-cs"/>
              </a:rPr>
              <a:t>Vendor Specific</a:t>
            </a:r>
          </a:p>
        </p:txBody>
      </p:sp>
    </p:spTree>
    <p:extLst>
      <p:ext uri="{BB962C8B-B14F-4D97-AF65-F5344CB8AC3E}">
        <p14:creationId xmlns:p14="http://schemas.microsoft.com/office/powerpoint/2010/main" val="2393019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1448252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2"/>
          <p:cNvSpPr>
            <a:spLocks noGrp="1"/>
          </p:cNvSpPr>
          <p:nvPr>
            <p:ph type="body" sz="quarter" idx="10"/>
          </p:nvPr>
        </p:nvSpPr>
        <p:spPr>
          <a:xfrm>
            <a:off x="462301" y="1201738"/>
            <a:ext cx="3791929" cy="3389312"/>
          </a:xfrm>
          <a:prstGeom prst="rect">
            <a:avLst/>
          </a:prstGeom>
        </p:spPr>
        <p:txBody>
          <a:bodyPr>
            <a:normAutofit lnSpcReduction="10000"/>
          </a:bodyPr>
          <a:lstStyle/>
          <a:p>
            <a:r>
              <a:rPr lang="en-US" dirty="0">
                <a:latin typeface="Arial" charset="0"/>
                <a:cs typeface="ＭＳ Ｐゴシック" charset="0"/>
              </a:rPr>
              <a:t>For YANG models from standard organizations such as the IETF, open source such as Open Daylight or vendor specific modules”</a:t>
            </a:r>
          </a:p>
          <a:p>
            <a:pPr lvl="1"/>
            <a:r>
              <a:rPr lang="en-US" dirty="0">
                <a:latin typeface="Arial" charset="0"/>
                <a:ea typeface="Apple LiGothic Medium" charset="0"/>
                <a:cs typeface="Apple LiGothic Medium" charset="0"/>
                <a:hlinkClick r:id="rId2"/>
              </a:rPr>
              <a:t>https://github.com/YangModels/yang</a:t>
            </a:r>
            <a:endParaRPr lang="en-US" dirty="0">
              <a:latin typeface="Arial" charset="0"/>
              <a:ea typeface="Apple LiGothic Medium" charset="0"/>
              <a:cs typeface="Apple LiGothic Medium" charset="0"/>
            </a:endParaRPr>
          </a:p>
          <a:p>
            <a:pPr lvl="1"/>
            <a:endParaRPr lang="en-US" altLang="ja-JP" dirty="0">
              <a:latin typeface="Arial" charset="0"/>
              <a:ea typeface="Apple LiGothic Medium" charset="0"/>
              <a:cs typeface="Apple LiGothic Medium" charset="0"/>
            </a:endParaRPr>
          </a:p>
          <a:p>
            <a:r>
              <a:rPr lang="en-US" altLang="ja-JP" dirty="0">
                <a:latin typeface="Arial" charset="0"/>
                <a:ea typeface="Apple LiGothic Medium" charset="0"/>
                <a:cs typeface="Apple LiGothic Medium" charset="0"/>
              </a:rPr>
              <a:t>For </a:t>
            </a:r>
            <a:r>
              <a:rPr lang="en-US" altLang="ja-JP" dirty="0" err="1">
                <a:latin typeface="Arial" charset="0"/>
                <a:ea typeface="Apple LiGothic Medium" charset="0"/>
                <a:cs typeface="Apple LiGothic Medium" charset="0"/>
              </a:rPr>
              <a:t>OpenConfig</a:t>
            </a:r>
            <a:r>
              <a:rPr lang="en-US" altLang="ja-JP" dirty="0">
                <a:latin typeface="Arial" charset="0"/>
                <a:ea typeface="Apple LiGothic Medium" charset="0"/>
                <a:cs typeface="Apple LiGothic Medium" charset="0"/>
              </a:rPr>
              <a:t> models</a:t>
            </a:r>
          </a:p>
          <a:p>
            <a:pPr lvl="1"/>
            <a:r>
              <a:rPr lang="en-US" altLang="ja-JP" dirty="0">
                <a:latin typeface="Arial" charset="0"/>
                <a:ea typeface="Apple LiGothic Medium" charset="0"/>
                <a:cs typeface="Apple LiGothic Medium" charset="0"/>
                <a:hlinkClick r:id="rId3"/>
              </a:rPr>
              <a:t>https://</a:t>
            </a:r>
            <a:r>
              <a:rPr lang="en-US" altLang="ja-JP" dirty="0" err="1">
                <a:latin typeface="Arial" charset="0"/>
                <a:ea typeface="Apple LiGothic Medium" charset="0"/>
                <a:cs typeface="Apple LiGothic Medium" charset="0"/>
                <a:hlinkClick r:id="rId3"/>
              </a:rPr>
              <a:t>github.com</a:t>
            </a:r>
            <a:r>
              <a:rPr lang="en-US" altLang="ja-JP" dirty="0">
                <a:latin typeface="Arial" charset="0"/>
                <a:ea typeface="Apple LiGothic Medium" charset="0"/>
                <a:cs typeface="Apple LiGothic Medium" charset="0"/>
                <a:hlinkClick r:id="rId3"/>
              </a:rPr>
              <a:t>/</a:t>
            </a:r>
            <a:r>
              <a:rPr lang="en-US" altLang="ja-JP" dirty="0" err="1">
                <a:latin typeface="Arial" charset="0"/>
                <a:ea typeface="Apple LiGothic Medium" charset="0"/>
                <a:cs typeface="Apple LiGothic Medium" charset="0"/>
                <a:hlinkClick r:id="rId3"/>
              </a:rPr>
              <a:t>openconfig</a:t>
            </a:r>
            <a:r>
              <a:rPr lang="en-US" altLang="ja-JP" dirty="0">
                <a:latin typeface="Arial" charset="0"/>
                <a:ea typeface="Apple LiGothic Medium" charset="0"/>
                <a:cs typeface="Apple LiGothic Medium" charset="0"/>
                <a:hlinkClick r:id="rId3"/>
              </a:rPr>
              <a:t>/public</a:t>
            </a:r>
            <a:endParaRPr lang="en-US" altLang="ja-JP" dirty="0">
              <a:latin typeface="Arial" charset="0"/>
              <a:ea typeface="Apple LiGothic Medium" charset="0"/>
              <a:cs typeface="Apple LiGothic Medium" charset="0"/>
            </a:endParaRPr>
          </a:p>
        </p:txBody>
      </p:sp>
      <p:sp>
        <p:nvSpPr>
          <p:cNvPr id="81921" name="Title 1"/>
          <p:cNvSpPr>
            <a:spLocks noGrp="1"/>
          </p:cNvSpPr>
          <p:nvPr>
            <p:ph type="title"/>
          </p:nvPr>
        </p:nvSpPr>
        <p:spPr/>
        <p:txBody>
          <a:bodyPr/>
          <a:lstStyle/>
          <a:p>
            <a:r>
              <a:rPr>
                <a:latin typeface="Arial" charset="0"/>
                <a:ea typeface="Apple LiGothic Medium" charset="0"/>
                <a:cs typeface="Apple LiGothic Medium" charset="0"/>
              </a:rPr>
              <a:t>Where to get the Models?</a:t>
            </a:r>
          </a:p>
        </p:txBody>
      </p:sp>
      <p:pic>
        <p:nvPicPr>
          <p:cNvPr id="5" name="Picture 4"/>
          <p:cNvPicPr>
            <a:picLocks noChangeAspect="1"/>
          </p:cNvPicPr>
          <p:nvPr/>
        </p:nvPicPr>
        <p:blipFill>
          <a:blip r:embed="rId4"/>
          <a:stretch>
            <a:fillRect/>
          </a:stretch>
        </p:blipFill>
        <p:spPr>
          <a:xfrm>
            <a:off x="4568827" y="1077915"/>
            <a:ext cx="4121150" cy="3509962"/>
          </a:xfrm>
          <a:prstGeom prst="rect">
            <a:avLst/>
          </a:prstGeom>
          <a:ln>
            <a:noFill/>
          </a:ln>
          <a:effectLst/>
        </p:spPr>
      </p:pic>
    </p:spTree>
    <p:extLst>
      <p:ext uri="{BB962C8B-B14F-4D97-AF65-F5344CB8AC3E}">
        <p14:creationId xmlns:p14="http://schemas.microsoft.com/office/powerpoint/2010/main" val="4131471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prstGeom prst="rect">
            <a:avLst/>
          </a:prstGeom>
        </p:spPr>
        <p:txBody>
          <a:bodyPr/>
          <a:lstStyle/>
          <a:p>
            <a:pPr marL="57133" indent="0">
              <a:buNone/>
            </a:pPr>
            <a:r>
              <a:rPr lang="en-US" dirty="0"/>
              <a:t>The model can be displayed and represented in any number of formats depending on your needs at the time. Some options include: </a:t>
            </a:r>
          </a:p>
          <a:p>
            <a:r>
              <a:rPr lang="en-US" dirty="0"/>
              <a:t>YANG Language</a:t>
            </a:r>
          </a:p>
          <a:p>
            <a:r>
              <a:rPr lang="en-US" dirty="0"/>
              <a:t>Clear Text</a:t>
            </a:r>
          </a:p>
          <a:p>
            <a:r>
              <a:rPr lang="en-US" dirty="0"/>
              <a:t>XML</a:t>
            </a:r>
          </a:p>
          <a:p>
            <a:r>
              <a:rPr lang="en-US" dirty="0"/>
              <a:t>JSON</a:t>
            </a:r>
          </a:p>
          <a:p>
            <a:r>
              <a:rPr lang="en-US" dirty="0"/>
              <a:t>HTML/JavaScript</a:t>
            </a:r>
          </a:p>
          <a:p>
            <a:endParaRPr lang="en-US" dirty="0"/>
          </a:p>
        </p:txBody>
      </p:sp>
      <p:sp>
        <p:nvSpPr>
          <p:cNvPr id="3" name="Title 2"/>
          <p:cNvSpPr>
            <a:spLocks noGrp="1"/>
          </p:cNvSpPr>
          <p:nvPr>
            <p:ph type="title"/>
          </p:nvPr>
        </p:nvSpPr>
        <p:spPr/>
        <p:txBody>
          <a:bodyPr/>
          <a:lstStyle/>
          <a:p>
            <a:r>
              <a:rPr lang="en-US" dirty="0"/>
              <a:t>YANG Data Models</a:t>
            </a:r>
          </a:p>
        </p:txBody>
      </p:sp>
    </p:spTree>
    <p:extLst>
      <p:ext uri="{BB962C8B-B14F-4D97-AF65-F5344CB8AC3E}">
        <p14:creationId xmlns:p14="http://schemas.microsoft.com/office/powerpoint/2010/main" val="1884421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Working with YANG Models</a:t>
            </a:r>
          </a:p>
        </p:txBody>
      </p:sp>
      <p:sp>
        <p:nvSpPr>
          <p:cNvPr id="5" name="Slide Number Placeholder 4"/>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6A97DD0-5BE7-4856-A2A9-C42C6688E607}" type="slidenum">
              <a:rPr kumimoji="0" lang="en-US" sz="600" b="0" i="0" u="none" strike="noStrike" kern="1200" cap="none" spc="0" normalizeH="0" baseline="0" noProof="0" smtClean="0">
                <a:ln>
                  <a:noFill/>
                </a:ln>
                <a:solidFill>
                  <a:srgbClr val="282828"/>
                </a:solidFill>
                <a:effectLst/>
                <a:uLnTx/>
                <a:uFillTx/>
                <a:latin typeface="CiscoSansTT Light" panose="020B0503020201020303" pitchFamily="34" charset="0"/>
                <a:ea typeface="+mn-ea"/>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600" b="0" i="0" u="none" strike="noStrike" kern="1200" cap="none" spc="0" normalizeH="0" baseline="0" noProof="0" dirty="0">
              <a:ln>
                <a:noFill/>
              </a:ln>
              <a:solidFill>
                <a:srgbClr val="282828"/>
              </a:solidFill>
              <a:effectLst/>
              <a:uLnTx/>
              <a:uFillTx/>
              <a:latin typeface="CiscoSansTT Light" panose="020B0503020201020303" pitchFamily="34" charset="0"/>
              <a:ea typeface="+mn-ea"/>
            </a:endParaRPr>
          </a:p>
        </p:txBody>
      </p:sp>
      <p:sp>
        <p:nvSpPr>
          <p:cNvPr id="2" name="TextBox 1"/>
          <p:cNvSpPr txBox="1"/>
          <p:nvPr/>
        </p:nvSpPr>
        <p:spPr>
          <a:xfrm>
            <a:off x="5510585" y="3913204"/>
            <a:ext cx="3392275" cy="276999"/>
          </a:xfrm>
          <a:prstGeom prst="rect">
            <a:avLst/>
          </a:prstGeom>
          <a:noFill/>
        </p:spPr>
        <p:txBody>
          <a:bodyPr wrap="none"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82828"/>
                </a:solidFill>
                <a:effectLst/>
                <a:uLnTx/>
                <a:uFillTx/>
                <a:latin typeface="Arial" charset="0"/>
                <a:ea typeface="ＭＳ Ｐゴシック" charset="0"/>
              </a:rPr>
              <a:t>Example output edited for simplicity and brevity</a:t>
            </a:r>
          </a:p>
        </p:txBody>
      </p:sp>
      <p:sp>
        <p:nvSpPr>
          <p:cNvPr id="7" name="Content Placeholder 3"/>
          <p:cNvSpPr txBox="1">
            <a:spLocks/>
          </p:cNvSpPr>
          <p:nvPr/>
        </p:nvSpPr>
        <p:spPr>
          <a:xfrm>
            <a:off x="3788779" y="1503895"/>
            <a:ext cx="5283841" cy="2382744"/>
          </a:xfrm>
          <a:prstGeom prst="rect">
            <a:avLst/>
          </a:prstGeom>
          <a:solidFill>
            <a:schemeClr val="tx1"/>
          </a:solidFill>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r>
              <a:rPr kumimoji="0" lang="en-US"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DevNet</a:t>
            </a:r>
            <a:r>
              <a:rPr kumimoji="0" lang="en-US"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en-US"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pyang</a:t>
            </a:r>
            <a:r>
              <a:rPr kumimoji="0" lang="en-US"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a:t>
            </a:r>
            <a:r>
              <a:rPr kumimoji="0" lang="en-US"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f tree </a:t>
            </a:r>
            <a:r>
              <a:rPr kumimoji="0" lang="en-US"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ietf-interfaces.yang</a:t>
            </a:r>
            <a:endParaRPr kumimoji="0" lang="en-US"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endParaRPr>
          </a:p>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endParaRPr kumimoji="0" lang="en-US"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endParaRPr>
          </a:p>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module</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ietf-interfaces</a:t>
            </a:r>
            <a:endPar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endParaRPr>
          </a:p>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rw</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interfaces</a:t>
            </a:r>
            <a:endPar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endParaRPr>
          </a:p>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rw</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interface</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name</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a:t>
            </a:r>
          </a:p>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rw</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name</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string</a:t>
            </a:r>
            <a:endPar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endParaRPr>
          </a:p>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rw</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description</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string</a:t>
            </a:r>
            <a:endPar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endParaRPr>
          </a:p>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rw</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type</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identityref</a:t>
            </a:r>
            <a:endPar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endParaRPr>
          </a:p>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rw</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enabled</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boolean</a:t>
            </a:r>
            <a:endPar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endParaRPr>
          </a:p>
          <a:p>
            <a:pPr marL="1785" marR="0" lvl="0" indent="0" algn="l" defTabSz="914378" rtl="0" eaLnBrk="1" fontAlgn="base" latinLnBrk="0" hangingPunct="1">
              <a:lnSpc>
                <a:spcPct val="90000"/>
              </a:lnSpc>
              <a:spcBef>
                <a:spcPts val="400"/>
              </a:spcBef>
              <a:spcAft>
                <a:spcPct val="0"/>
              </a:spcAft>
              <a:buClrTx/>
              <a:buSzPct val="80000"/>
              <a:buFont typeface="Arial" panose="020B0604020202020204" pitchFamily="34" charset="0"/>
              <a:buNone/>
              <a:tabLst/>
              <a:defRPr/>
            </a:pP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rw</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link-up-down-trap-enable</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enumeration</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 {</a:t>
            </a:r>
            <a:r>
              <a:rPr kumimoji="0" lang="mr-IN" sz="1200" b="0" i="0" u="none" strike="noStrike" kern="0" cap="none" spc="0" normalizeH="0" baseline="0" noProof="0" dirty="0" err="1">
                <a:ln>
                  <a:noFill/>
                </a:ln>
                <a:solidFill>
                  <a:srgbClr val="FFFFFF"/>
                </a:solidFill>
                <a:effectLst/>
                <a:uLnTx/>
                <a:uFillTx/>
                <a:latin typeface="Courier" charset="0"/>
                <a:ea typeface="Courier" charset="0"/>
                <a:cs typeface="Courier" charset="0"/>
                <a:sym typeface="Arial" pitchFamily="34" charset="0"/>
              </a:rPr>
              <a:t>if-mib</a:t>
            </a:r>
            <a:r>
              <a:rPr kumimoji="0" lang="mr-IN"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rPr>
              <a:t>}?</a:t>
            </a:r>
            <a:endParaRPr kumimoji="0" lang="en-US" sz="1200" b="0" i="0" u="none" strike="noStrike" kern="0" cap="none" spc="0" normalizeH="0" baseline="0" noProof="0" dirty="0">
              <a:ln>
                <a:noFill/>
              </a:ln>
              <a:solidFill>
                <a:srgbClr val="FFFFFF"/>
              </a:solidFill>
              <a:effectLst/>
              <a:uLnTx/>
              <a:uFillTx/>
              <a:latin typeface="Courier" charset="0"/>
              <a:ea typeface="Courier" charset="0"/>
              <a:cs typeface="Courier" charset="0"/>
              <a:sym typeface="Arial" pitchFamily="34" charset="0"/>
            </a:endParaRPr>
          </a:p>
        </p:txBody>
      </p:sp>
      <p:pic>
        <p:nvPicPr>
          <p:cNvPr id="8" name="Picture 7"/>
          <p:cNvPicPr>
            <a:picLocks noChangeAspect="1"/>
          </p:cNvPicPr>
          <p:nvPr/>
        </p:nvPicPr>
        <p:blipFill>
          <a:blip r:embed="rId3"/>
          <a:stretch>
            <a:fillRect/>
          </a:stretch>
        </p:blipFill>
        <p:spPr>
          <a:xfrm>
            <a:off x="341312" y="1149393"/>
            <a:ext cx="2874426" cy="750368"/>
          </a:xfrm>
          <a:prstGeom prst="rect">
            <a:avLst/>
          </a:prstGeom>
        </p:spPr>
      </p:pic>
      <p:pic>
        <p:nvPicPr>
          <p:cNvPr id="9" name="Picture 8"/>
          <p:cNvPicPr>
            <a:picLocks noChangeAspect="1"/>
          </p:cNvPicPr>
          <p:nvPr/>
        </p:nvPicPr>
        <p:blipFill>
          <a:blip r:embed="rId4"/>
          <a:stretch>
            <a:fillRect/>
          </a:stretch>
        </p:blipFill>
        <p:spPr>
          <a:xfrm>
            <a:off x="345170" y="2306004"/>
            <a:ext cx="3152032" cy="688512"/>
          </a:xfrm>
          <a:prstGeom prst="rect">
            <a:avLst/>
          </a:prstGeom>
        </p:spPr>
      </p:pic>
      <p:pic>
        <p:nvPicPr>
          <p:cNvPr id="10" name="Picture 9"/>
          <p:cNvPicPr>
            <a:picLocks noChangeAspect="1"/>
          </p:cNvPicPr>
          <p:nvPr/>
        </p:nvPicPr>
        <p:blipFill>
          <a:blip r:embed="rId5"/>
          <a:stretch>
            <a:fillRect/>
          </a:stretch>
        </p:blipFill>
        <p:spPr>
          <a:xfrm>
            <a:off x="341312" y="3307125"/>
            <a:ext cx="2502510" cy="479029"/>
          </a:xfrm>
          <a:prstGeom prst="rect">
            <a:avLst/>
          </a:prstGeom>
        </p:spPr>
      </p:pic>
      <p:pic>
        <p:nvPicPr>
          <p:cNvPr id="11" name="Picture 10"/>
          <p:cNvPicPr>
            <a:picLocks noChangeAspect="1"/>
          </p:cNvPicPr>
          <p:nvPr/>
        </p:nvPicPr>
        <p:blipFill>
          <a:blip r:embed="rId6"/>
          <a:stretch>
            <a:fillRect/>
          </a:stretch>
        </p:blipFill>
        <p:spPr>
          <a:xfrm>
            <a:off x="349028" y="4098394"/>
            <a:ext cx="2352015" cy="606972"/>
          </a:xfrm>
          <a:prstGeom prst="rect">
            <a:avLst/>
          </a:prstGeom>
        </p:spPr>
      </p:pic>
      <p:sp>
        <p:nvSpPr>
          <p:cNvPr id="12" name="TextBox 11"/>
          <p:cNvSpPr txBox="1"/>
          <p:nvPr/>
        </p:nvSpPr>
        <p:spPr>
          <a:xfrm>
            <a:off x="406032" y="1862197"/>
            <a:ext cx="454354" cy="369332"/>
          </a:xfrm>
          <a:prstGeom prst="rect">
            <a:avLst/>
          </a:prstGeom>
          <a:noFill/>
        </p:spPr>
        <p:txBody>
          <a:bodyPr wrap="square" rtlCol="0">
            <a:spAutoFit/>
          </a:bodyPr>
          <a:lstStyle/>
          <a:p>
            <a:r>
              <a:rPr lang="en-US" dirty="0">
                <a:latin typeface="+mn-lt"/>
              </a:rPr>
              <a:t>…</a:t>
            </a:r>
          </a:p>
        </p:txBody>
      </p:sp>
      <p:sp>
        <p:nvSpPr>
          <p:cNvPr id="13" name="TextBox 12"/>
          <p:cNvSpPr txBox="1"/>
          <p:nvPr/>
        </p:nvSpPr>
        <p:spPr>
          <a:xfrm>
            <a:off x="406032" y="2937424"/>
            <a:ext cx="454354" cy="369332"/>
          </a:xfrm>
          <a:prstGeom prst="rect">
            <a:avLst/>
          </a:prstGeom>
          <a:noFill/>
        </p:spPr>
        <p:txBody>
          <a:bodyPr wrap="square" rtlCol="0">
            <a:spAutoFit/>
          </a:bodyPr>
          <a:lstStyle/>
          <a:p>
            <a:r>
              <a:rPr lang="en-US" dirty="0">
                <a:latin typeface="+mn-lt"/>
              </a:rPr>
              <a:t>…</a:t>
            </a:r>
          </a:p>
        </p:txBody>
      </p:sp>
      <p:sp>
        <p:nvSpPr>
          <p:cNvPr id="14" name="TextBox 13"/>
          <p:cNvSpPr txBox="1"/>
          <p:nvPr/>
        </p:nvSpPr>
        <p:spPr>
          <a:xfrm>
            <a:off x="406032" y="3692926"/>
            <a:ext cx="454354" cy="369332"/>
          </a:xfrm>
          <a:prstGeom prst="rect">
            <a:avLst/>
          </a:prstGeom>
          <a:noFill/>
        </p:spPr>
        <p:txBody>
          <a:bodyPr wrap="square" rtlCol="0">
            <a:spAutoFit/>
          </a:bodyPr>
          <a:lstStyle/>
          <a:p>
            <a:r>
              <a:rPr lang="en-US" dirty="0">
                <a:latin typeface="+mn-lt"/>
              </a:rPr>
              <a:t>…</a:t>
            </a:r>
          </a:p>
        </p:txBody>
      </p:sp>
      <p:sp>
        <p:nvSpPr>
          <p:cNvPr id="15" name="TextBox 14"/>
          <p:cNvSpPr txBox="1"/>
          <p:nvPr/>
        </p:nvSpPr>
        <p:spPr>
          <a:xfrm>
            <a:off x="3256110" y="2650260"/>
            <a:ext cx="603908" cy="369332"/>
          </a:xfrm>
          <a:prstGeom prst="rect">
            <a:avLst/>
          </a:prstGeom>
          <a:noFill/>
        </p:spPr>
        <p:txBody>
          <a:bodyPr wrap="square" rtlCol="0">
            <a:spAutoFit/>
          </a:bodyPr>
          <a:lstStyle/>
          <a:p>
            <a:r>
              <a:rPr lang="en-US" dirty="0">
                <a:latin typeface="+mn-lt"/>
              </a:rPr>
              <a:t>vs.</a:t>
            </a:r>
          </a:p>
        </p:txBody>
      </p:sp>
      <p:sp>
        <p:nvSpPr>
          <p:cNvPr id="16" name="TextBox 15"/>
          <p:cNvSpPr txBox="1"/>
          <p:nvPr/>
        </p:nvSpPr>
        <p:spPr>
          <a:xfrm>
            <a:off x="117093" y="820919"/>
            <a:ext cx="3608186" cy="369332"/>
          </a:xfrm>
          <a:prstGeom prst="rect">
            <a:avLst/>
          </a:prstGeom>
          <a:noFill/>
        </p:spPr>
        <p:txBody>
          <a:bodyPr wrap="square" rtlCol="0">
            <a:spAutoFit/>
          </a:bodyPr>
          <a:lstStyle/>
          <a:p>
            <a:r>
              <a:rPr lang="en-US" dirty="0">
                <a:latin typeface="+mn-lt"/>
              </a:rPr>
              <a:t>“yang model in yang language”</a:t>
            </a:r>
          </a:p>
        </p:txBody>
      </p:sp>
      <p:sp>
        <p:nvSpPr>
          <p:cNvPr id="17" name="TextBox 16"/>
          <p:cNvSpPr txBox="1"/>
          <p:nvPr/>
        </p:nvSpPr>
        <p:spPr>
          <a:xfrm>
            <a:off x="4618298" y="810627"/>
            <a:ext cx="3487840" cy="646331"/>
          </a:xfrm>
          <a:prstGeom prst="rect">
            <a:avLst/>
          </a:prstGeom>
          <a:noFill/>
        </p:spPr>
        <p:txBody>
          <a:bodyPr wrap="square" rtlCol="0">
            <a:spAutoFit/>
          </a:bodyPr>
          <a:lstStyle/>
          <a:p>
            <a:r>
              <a:rPr lang="en-US" dirty="0">
                <a:latin typeface="+mn-lt"/>
              </a:rPr>
              <a:t>“yang model transformed into a human readable tree view”</a:t>
            </a:r>
          </a:p>
        </p:txBody>
      </p:sp>
    </p:spTree>
    <p:extLst>
      <p:ext uri="{BB962C8B-B14F-4D97-AF65-F5344CB8AC3E}">
        <p14:creationId xmlns:p14="http://schemas.microsoft.com/office/powerpoint/2010/main" val="1971498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4094247" y="578459"/>
            <a:ext cx="4689008" cy="4090477"/>
          </a:xfrm>
          <a:prstGeom prst="rect">
            <a:avLst/>
          </a:prstGeom>
          <a:solidFill>
            <a:schemeClr val="tx1"/>
          </a:solidFill>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module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ietf-interfaces</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rw</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interfaces</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rw</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interface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name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a:t>
            </a: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rw</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name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string</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rw</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description</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string</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rw</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type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identityref</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rw</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enabled</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boolean</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rw</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link-up-down-trap-enable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enumeration</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if-mib</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a:t>
            </a: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interfaces-state</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interface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name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a:t>
            </a: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name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string</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type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identityref</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admin-status</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enumeration</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if-mib</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a:t>
            </a: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oper-status</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enumeration</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last-change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yang:date-and-time</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if-index</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int32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if-mib</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a:t>
            </a: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phys-address</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yang:phys-address</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higher-layer-if</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interface-state-ref</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lower-layer-if</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interface-state-ref</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speed</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yang:gauge64</a:t>
            </a: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statistics</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discontinuity-time</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yang:date-and-time</a:t>
            </a:r>
            <a:endPar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endParaRP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ro</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mr-IN" sz="900" b="0" i="0" u="none" strike="noStrike" kern="0" cap="none" spc="0" normalizeH="0" baseline="0" noProof="0" dirty="0" err="1">
                <a:ln>
                  <a:noFill/>
                </a:ln>
                <a:solidFill>
                  <a:srgbClr val="FFFFFF"/>
                </a:solidFill>
                <a:effectLst/>
                <a:uLnTx/>
                <a:uFillTx/>
                <a:latin typeface="Courier New" panose="02070309020205020404" pitchFamily="49" charset="0"/>
                <a:ea typeface="Courier" charset="0"/>
                <a:cs typeface="Courier" charset="0"/>
                <a:sym typeface="Arial" pitchFamily="34" charset="0"/>
              </a:rPr>
              <a:t>in-octets</a:t>
            </a: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yang:counter64</a:t>
            </a:r>
          </a:p>
          <a:p>
            <a:pPr marL="1785" marR="0" lvl="0" indent="0" algn="l" defTabSz="914355" rtl="0" eaLnBrk="1" fontAlgn="base" latinLnBrk="0" hangingPunct="1">
              <a:lnSpc>
                <a:spcPct val="100000"/>
              </a:lnSpc>
              <a:spcBef>
                <a:spcPts val="200"/>
              </a:spcBef>
              <a:spcAft>
                <a:spcPct val="0"/>
              </a:spcAft>
              <a:buClrTx/>
              <a:buSzPct val="80000"/>
              <a:buFont typeface="Arial" panose="020B0604020202020204" pitchFamily="34" charset="0"/>
              <a:buNone/>
              <a:tabLst/>
              <a:defRPr/>
            </a:pPr>
            <a:r>
              <a:rPr kumimoji="0" lang="mr-IN"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charset="0"/>
                <a:sym typeface="Arial" pitchFamily="34" charset="0"/>
              </a:rPr>
              <a:t>            </a:t>
            </a:r>
            <a:r>
              <a:rPr kumimoji="0" lang="en-US" sz="900" b="0" i="0" u="none" strike="noStrike" kern="0" cap="none" spc="0" normalizeH="0" baseline="0" noProof="0" dirty="0">
                <a:ln>
                  <a:noFill/>
                </a:ln>
                <a:solidFill>
                  <a:srgbClr val="FFFFFF"/>
                </a:solidFill>
                <a:effectLst/>
                <a:uLnTx/>
                <a:uFillTx/>
                <a:latin typeface="Courier New" panose="02070309020205020404" pitchFamily="49" charset="0"/>
                <a:ea typeface="Courier" charset="0"/>
                <a:cs typeface="Courier New" panose="02070309020205020404" pitchFamily="49" charset="0"/>
                <a:sym typeface="Arial" pitchFamily="34" charset="0"/>
              </a:rPr>
              <a:t>[OUTPUT REMOVED]</a:t>
            </a:r>
          </a:p>
        </p:txBody>
      </p:sp>
      <p:sp>
        <p:nvSpPr>
          <p:cNvPr id="2" name="Text Placeholder 1"/>
          <p:cNvSpPr>
            <a:spLocks noGrp="1"/>
          </p:cNvSpPr>
          <p:nvPr>
            <p:ph type="body" sz="quarter" idx="10"/>
          </p:nvPr>
        </p:nvSpPr>
        <p:spPr>
          <a:xfrm>
            <a:off x="462301" y="1201738"/>
            <a:ext cx="3366117" cy="3389312"/>
          </a:xfrm>
          <a:prstGeom prst="rect">
            <a:avLst/>
          </a:prstGeom>
        </p:spPr>
        <p:txBody>
          <a:bodyPr/>
          <a:lstStyle/>
          <a:p>
            <a:r>
              <a:rPr lang="en-US" dirty="0"/>
              <a:t>Python YANG Library</a:t>
            </a:r>
          </a:p>
          <a:p>
            <a:r>
              <a:rPr lang="en-US" dirty="0"/>
              <a:t>Validate and display YANG files</a:t>
            </a:r>
          </a:p>
          <a:p>
            <a:r>
              <a:rPr lang="en-US" dirty="0"/>
              <a:t>Many formats for display</a:t>
            </a:r>
          </a:p>
          <a:p>
            <a:pPr lvl="1"/>
            <a:r>
              <a:rPr lang="en-US" dirty="0"/>
              <a:t>Text: tree</a:t>
            </a:r>
          </a:p>
          <a:p>
            <a:pPr lvl="1"/>
            <a:r>
              <a:rPr lang="en-US" dirty="0"/>
              <a:t>HTML: </a:t>
            </a:r>
            <a:r>
              <a:rPr lang="en-US" dirty="0" err="1"/>
              <a:t>jstree</a:t>
            </a:r>
            <a:endParaRPr lang="en-US" dirty="0"/>
          </a:p>
        </p:txBody>
      </p:sp>
      <p:sp>
        <p:nvSpPr>
          <p:cNvPr id="4" name="Title 3"/>
          <p:cNvSpPr>
            <a:spLocks noGrp="1"/>
          </p:cNvSpPr>
          <p:nvPr>
            <p:ph type="title"/>
          </p:nvPr>
        </p:nvSpPr>
        <p:spPr/>
        <p:txBody>
          <a:bodyPr/>
          <a:lstStyle/>
          <a:p>
            <a:r>
              <a:rPr lang="en-US" dirty="0"/>
              <a:t>Using </a:t>
            </a:r>
            <a:r>
              <a:rPr lang="en-US" dirty="0" err="1"/>
              <a:t>pyang</a:t>
            </a:r>
            <a:r>
              <a:rPr lang="en-US" dirty="0"/>
              <a:t> tool </a:t>
            </a:r>
          </a:p>
        </p:txBody>
      </p:sp>
      <p:grpSp>
        <p:nvGrpSpPr>
          <p:cNvPr id="6" name="Group 5"/>
          <p:cNvGrpSpPr/>
          <p:nvPr/>
        </p:nvGrpSpPr>
        <p:grpSpPr>
          <a:xfrm>
            <a:off x="4105031" y="527700"/>
            <a:ext cx="4421491" cy="307777"/>
            <a:chOff x="437766" y="478083"/>
            <a:chExt cx="4227900" cy="374955"/>
          </a:xfrm>
        </p:grpSpPr>
        <p:sp>
          <p:nvSpPr>
            <p:cNvPr id="7" name="Rectangle 6"/>
            <p:cNvSpPr/>
            <p:nvPr/>
          </p:nvSpPr>
          <p:spPr>
            <a:xfrm>
              <a:off x="437766" y="567946"/>
              <a:ext cx="2957135" cy="196146"/>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8" name="TextBox 7"/>
            <p:cNvSpPr txBox="1"/>
            <p:nvPr/>
          </p:nvSpPr>
          <p:spPr>
            <a:xfrm>
              <a:off x="3349596" y="478083"/>
              <a:ext cx="1316070" cy="37495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Module Name</a:t>
              </a:r>
            </a:p>
          </p:txBody>
        </p:sp>
      </p:grpSp>
      <p:sp>
        <p:nvSpPr>
          <p:cNvPr id="9" name="TextBox 8"/>
          <p:cNvSpPr txBox="1"/>
          <p:nvPr/>
        </p:nvSpPr>
        <p:spPr>
          <a:xfrm>
            <a:off x="4008085" y="4642640"/>
            <a:ext cx="2922596" cy="276999"/>
          </a:xfrm>
          <a:prstGeom prst="rect">
            <a:avLst/>
          </a:prstGeom>
          <a:noFill/>
        </p:spPr>
        <p:txBody>
          <a:bodyPr wrap="none"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82828"/>
                </a:solidFill>
                <a:effectLst/>
                <a:uLnTx/>
                <a:uFillTx/>
                <a:latin typeface="Arial" charset="0"/>
                <a:ea typeface="ＭＳ Ｐゴシック" charset="0"/>
              </a:rPr>
              <a:t>Example edited for simplicity and brevity</a:t>
            </a:r>
          </a:p>
        </p:txBody>
      </p:sp>
      <p:grpSp>
        <p:nvGrpSpPr>
          <p:cNvPr id="10" name="Group 9"/>
          <p:cNvGrpSpPr/>
          <p:nvPr/>
        </p:nvGrpSpPr>
        <p:grpSpPr>
          <a:xfrm>
            <a:off x="4796359" y="1039226"/>
            <a:ext cx="3378650" cy="307777"/>
            <a:chOff x="1318752" y="1196880"/>
            <a:chExt cx="2881622" cy="307777"/>
          </a:xfrm>
        </p:grpSpPr>
        <p:sp>
          <p:nvSpPr>
            <p:cNvPr id="11" name="Rectangle 10"/>
            <p:cNvSpPr/>
            <p:nvPr/>
          </p:nvSpPr>
          <p:spPr>
            <a:xfrm>
              <a:off x="1318752" y="1276662"/>
              <a:ext cx="2408260" cy="156413"/>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12" name="TextBox 11"/>
            <p:cNvSpPr txBox="1"/>
            <p:nvPr/>
          </p:nvSpPr>
          <p:spPr>
            <a:xfrm>
              <a:off x="3680545" y="1196880"/>
              <a:ext cx="519829"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Leaf</a:t>
              </a:r>
            </a:p>
          </p:txBody>
        </p:sp>
      </p:grpSp>
      <p:grpSp>
        <p:nvGrpSpPr>
          <p:cNvPr id="13" name="Group 12"/>
          <p:cNvGrpSpPr/>
          <p:nvPr/>
        </p:nvGrpSpPr>
        <p:grpSpPr>
          <a:xfrm>
            <a:off x="6481235" y="2812255"/>
            <a:ext cx="2352046" cy="307777"/>
            <a:chOff x="2801721" y="2847068"/>
            <a:chExt cx="2352046" cy="307777"/>
          </a:xfrm>
        </p:grpSpPr>
        <p:sp>
          <p:nvSpPr>
            <p:cNvPr id="14" name="Rectangle 13"/>
            <p:cNvSpPr/>
            <p:nvPr/>
          </p:nvSpPr>
          <p:spPr>
            <a:xfrm>
              <a:off x="2801721" y="2926771"/>
              <a:ext cx="1337912" cy="160443"/>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15" name="TextBox 14"/>
            <p:cNvSpPr txBox="1"/>
            <p:nvPr/>
          </p:nvSpPr>
          <p:spPr>
            <a:xfrm>
              <a:off x="4112089" y="2847068"/>
              <a:ext cx="1041678"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Data Type</a:t>
              </a:r>
            </a:p>
          </p:txBody>
        </p:sp>
      </p:grpSp>
      <p:grpSp>
        <p:nvGrpSpPr>
          <p:cNvPr id="16" name="Group 15"/>
          <p:cNvGrpSpPr/>
          <p:nvPr/>
        </p:nvGrpSpPr>
        <p:grpSpPr>
          <a:xfrm>
            <a:off x="3858686" y="830422"/>
            <a:ext cx="470481" cy="3666176"/>
            <a:chOff x="260671" y="819908"/>
            <a:chExt cx="470481" cy="3666175"/>
          </a:xfrm>
        </p:grpSpPr>
        <p:sp>
          <p:nvSpPr>
            <p:cNvPr id="17" name="Left Bracket 16"/>
            <p:cNvSpPr/>
            <p:nvPr/>
          </p:nvSpPr>
          <p:spPr>
            <a:xfrm>
              <a:off x="562712" y="849485"/>
              <a:ext cx="168440" cy="105631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a:ea typeface="+mn-ea"/>
                <a:cs typeface="+mn-cs"/>
              </a:endParaRPr>
            </a:p>
          </p:txBody>
        </p:sp>
        <p:sp>
          <p:nvSpPr>
            <p:cNvPr id="18" name="TextBox 17"/>
            <p:cNvSpPr txBox="1"/>
            <p:nvPr/>
          </p:nvSpPr>
          <p:spPr>
            <a:xfrm rot="16200000">
              <a:off x="-117603" y="1208967"/>
              <a:ext cx="1085895" cy="30777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container</a:t>
              </a:r>
            </a:p>
          </p:txBody>
        </p:sp>
        <p:sp>
          <p:nvSpPr>
            <p:cNvPr id="19" name="Left Bracket 18"/>
            <p:cNvSpPr/>
            <p:nvPr/>
          </p:nvSpPr>
          <p:spPr>
            <a:xfrm>
              <a:off x="560958" y="2001521"/>
              <a:ext cx="170194" cy="2484562"/>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a:ea typeface="+mn-ea"/>
                <a:cs typeface="+mn-cs"/>
              </a:endParaRPr>
            </a:p>
          </p:txBody>
        </p:sp>
        <p:sp>
          <p:nvSpPr>
            <p:cNvPr id="20" name="TextBox 19"/>
            <p:cNvSpPr txBox="1"/>
            <p:nvPr/>
          </p:nvSpPr>
          <p:spPr>
            <a:xfrm rot="16200000">
              <a:off x="-128388" y="3030517"/>
              <a:ext cx="1085895" cy="30777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container</a:t>
              </a:r>
            </a:p>
          </p:txBody>
        </p:sp>
      </p:grpSp>
      <p:grpSp>
        <p:nvGrpSpPr>
          <p:cNvPr id="21" name="Group 20"/>
          <p:cNvGrpSpPr/>
          <p:nvPr/>
        </p:nvGrpSpPr>
        <p:grpSpPr>
          <a:xfrm>
            <a:off x="4102523" y="1006997"/>
            <a:ext cx="333883" cy="3352854"/>
            <a:chOff x="594314" y="996484"/>
            <a:chExt cx="333882" cy="3352854"/>
          </a:xfrm>
        </p:grpSpPr>
        <p:sp>
          <p:nvSpPr>
            <p:cNvPr id="22" name="Left Bracket 21"/>
            <p:cNvSpPr/>
            <p:nvPr/>
          </p:nvSpPr>
          <p:spPr>
            <a:xfrm>
              <a:off x="880114" y="996484"/>
              <a:ext cx="48082" cy="792097"/>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a:ea typeface="+mn-ea"/>
                <a:cs typeface="+mn-cs"/>
              </a:endParaRPr>
            </a:p>
          </p:txBody>
        </p:sp>
        <p:sp>
          <p:nvSpPr>
            <p:cNvPr id="23" name="TextBox 22"/>
            <p:cNvSpPr txBox="1"/>
            <p:nvPr/>
          </p:nvSpPr>
          <p:spPr>
            <a:xfrm rot="16200000">
              <a:off x="393096" y="1260129"/>
              <a:ext cx="710211" cy="307776"/>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charset="0"/>
                  <a:ea typeface="ＭＳ Ｐゴシック" charset="0"/>
                </a:rPr>
                <a:t>list</a:t>
              </a:r>
            </a:p>
          </p:txBody>
        </p:sp>
        <p:sp>
          <p:nvSpPr>
            <p:cNvPr id="24" name="TextBox 23"/>
            <p:cNvSpPr txBox="1"/>
            <p:nvPr/>
          </p:nvSpPr>
          <p:spPr>
            <a:xfrm rot="16200000">
              <a:off x="395161" y="2884885"/>
              <a:ext cx="710211" cy="307776"/>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charset="0"/>
                  <a:ea typeface="ＭＳ Ｐゴシック" charset="0"/>
                </a:rPr>
                <a:t>list</a:t>
              </a:r>
            </a:p>
          </p:txBody>
        </p:sp>
        <p:sp>
          <p:nvSpPr>
            <p:cNvPr id="25" name="Left Bracket 24"/>
            <p:cNvSpPr/>
            <p:nvPr/>
          </p:nvSpPr>
          <p:spPr>
            <a:xfrm>
              <a:off x="862010" y="2167387"/>
              <a:ext cx="46237" cy="2181951"/>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a:ea typeface="+mn-ea"/>
                <a:cs typeface="+mn-cs"/>
              </a:endParaRPr>
            </a:p>
          </p:txBody>
        </p:sp>
      </p:grpSp>
      <p:grpSp>
        <p:nvGrpSpPr>
          <p:cNvPr id="26" name="Group 25"/>
          <p:cNvGrpSpPr/>
          <p:nvPr/>
        </p:nvGrpSpPr>
        <p:grpSpPr>
          <a:xfrm>
            <a:off x="4796360" y="904956"/>
            <a:ext cx="4438849" cy="253916"/>
            <a:chOff x="2056989" y="888876"/>
            <a:chExt cx="3790824" cy="253915"/>
          </a:xfrm>
        </p:grpSpPr>
        <p:sp>
          <p:nvSpPr>
            <p:cNvPr id="27" name="Rectangle 26"/>
            <p:cNvSpPr/>
            <p:nvPr/>
          </p:nvSpPr>
          <p:spPr>
            <a:xfrm>
              <a:off x="2056989" y="941200"/>
              <a:ext cx="1166249" cy="148188"/>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28" name="TextBox 27"/>
            <p:cNvSpPr txBox="1"/>
            <p:nvPr/>
          </p:nvSpPr>
          <p:spPr>
            <a:xfrm>
              <a:off x="3223238" y="888876"/>
              <a:ext cx="2624575" cy="25391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282828"/>
                  </a:solidFill>
                  <a:effectLst/>
                  <a:uLnTx/>
                  <a:uFillTx/>
                  <a:latin typeface="Arial" charset="0"/>
                  <a:ea typeface="ＭＳ Ｐゴシック" charset="0"/>
                </a:rPr>
                <a:t>Key</a:t>
              </a:r>
            </a:p>
          </p:txBody>
        </p:sp>
      </p:grpSp>
      <p:grpSp>
        <p:nvGrpSpPr>
          <p:cNvPr id="29" name="Group 28"/>
          <p:cNvGrpSpPr/>
          <p:nvPr/>
        </p:nvGrpSpPr>
        <p:grpSpPr>
          <a:xfrm>
            <a:off x="5671252" y="1541473"/>
            <a:ext cx="918463" cy="253916"/>
            <a:chOff x="2056989" y="886092"/>
            <a:chExt cx="918461" cy="253916"/>
          </a:xfrm>
        </p:grpSpPr>
        <p:sp>
          <p:nvSpPr>
            <p:cNvPr id="30" name="Rectangle 29"/>
            <p:cNvSpPr/>
            <p:nvPr/>
          </p:nvSpPr>
          <p:spPr>
            <a:xfrm>
              <a:off x="2056989" y="941202"/>
              <a:ext cx="113843" cy="127035"/>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31" name="TextBox 30"/>
            <p:cNvSpPr txBox="1"/>
            <p:nvPr/>
          </p:nvSpPr>
          <p:spPr>
            <a:xfrm>
              <a:off x="2130683" y="886092"/>
              <a:ext cx="844767" cy="253916"/>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282828"/>
                  </a:solidFill>
                  <a:effectLst/>
                  <a:uLnTx/>
                  <a:uFillTx/>
                  <a:latin typeface="Arial" charset="0"/>
                  <a:ea typeface="ＭＳ Ｐゴシック" charset="0"/>
                </a:rPr>
                <a:t>Optional</a:t>
              </a:r>
            </a:p>
          </p:txBody>
        </p:sp>
      </p:grpSp>
      <p:grpSp>
        <p:nvGrpSpPr>
          <p:cNvPr id="32" name="Group 31"/>
          <p:cNvGrpSpPr/>
          <p:nvPr/>
        </p:nvGrpSpPr>
        <p:grpSpPr>
          <a:xfrm>
            <a:off x="4288306" y="3567622"/>
            <a:ext cx="891591" cy="415498"/>
            <a:chOff x="1491533" y="900081"/>
            <a:chExt cx="748457" cy="869321"/>
          </a:xfrm>
        </p:grpSpPr>
        <p:sp>
          <p:nvSpPr>
            <p:cNvPr id="33" name="Rectangle 32"/>
            <p:cNvSpPr/>
            <p:nvPr/>
          </p:nvSpPr>
          <p:spPr>
            <a:xfrm>
              <a:off x="2081268" y="900081"/>
              <a:ext cx="158722" cy="307993"/>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34" name="TextBox 33"/>
            <p:cNvSpPr txBox="1"/>
            <p:nvPr/>
          </p:nvSpPr>
          <p:spPr>
            <a:xfrm>
              <a:off x="1491533" y="900081"/>
              <a:ext cx="448540" cy="869321"/>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282828"/>
                  </a:solidFill>
                  <a:effectLst/>
                  <a:uLnTx/>
                  <a:uFillTx/>
                  <a:latin typeface="Arial" charset="0"/>
                  <a:ea typeface="ＭＳ Ｐゴシック" charset="0"/>
                </a:rPr>
                <a:t>Read </a:t>
              </a:r>
              <a:br>
                <a:rPr kumimoji="0" lang="en-US" sz="1050" b="1" i="0" u="none" strike="noStrike" kern="1200" cap="none" spc="0" normalizeH="0" baseline="0" noProof="0" dirty="0">
                  <a:ln>
                    <a:noFill/>
                  </a:ln>
                  <a:solidFill>
                    <a:srgbClr val="282828"/>
                  </a:solidFill>
                  <a:effectLst/>
                  <a:uLnTx/>
                  <a:uFillTx/>
                  <a:latin typeface="Arial" charset="0"/>
                  <a:ea typeface="ＭＳ Ｐゴシック" charset="0"/>
                </a:rPr>
              </a:br>
              <a:r>
                <a:rPr kumimoji="0" lang="en-US" sz="1050" b="1" i="0" u="none" strike="noStrike" kern="1200" cap="none" spc="0" normalizeH="0" baseline="0" noProof="0" dirty="0">
                  <a:ln>
                    <a:noFill/>
                  </a:ln>
                  <a:solidFill>
                    <a:srgbClr val="282828"/>
                  </a:solidFill>
                  <a:effectLst/>
                  <a:uLnTx/>
                  <a:uFillTx/>
                  <a:latin typeface="Arial" charset="0"/>
                  <a:ea typeface="ＭＳ Ｐゴシック" charset="0"/>
                </a:rPr>
                <a:t>Only</a:t>
              </a:r>
            </a:p>
          </p:txBody>
        </p:sp>
      </p:grpSp>
    </p:spTree>
    <p:extLst>
      <p:ext uri="{BB962C8B-B14F-4D97-AF65-F5344CB8AC3E}">
        <p14:creationId xmlns:p14="http://schemas.microsoft.com/office/powerpoint/2010/main" val="261977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2.3 LAB – Explore YANG models using the </a:t>
            </a:r>
            <a:r>
              <a:rPr lang="en-US" dirty="0" err="1"/>
              <a:t>pyang</a:t>
            </a:r>
            <a:r>
              <a:rPr lang="en-US" dirty="0"/>
              <a:t> tool</a:t>
            </a:r>
          </a:p>
        </p:txBody>
      </p:sp>
    </p:spTree>
    <p:extLst>
      <p:ext uri="{BB962C8B-B14F-4D97-AF65-F5344CB8AC3E}">
        <p14:creationId xmlns:p14="http://schemas.microsoft.com/office/powerpoint/2010/main" val="1971577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Using the “</a:t>
            </a:r>
            <a:r>
              <a:rPr lang="en-US" dirty="0" err="1"/>
              <a:t>pyang</a:t>
            </a:r>
            <a:r>
              <a:rPr lang="en-US" dirty="0"/>
              <a:t>” command line tool</a:t>
            </a:r>
          </a:p>
          <a:p>
            <a:r>
              <a:rPr lang="en-US" dirty="0"/>
              <a:t>Transforming YANG models (</a:t>
            </a:r>
            <a:r>
              <a:rPr lang="en-US" dirty="0" err="1"/>
              <a:t>ietf-interfaces.yang</a:t>
            </a:r>
            <a:r>
              <a:rPr lang="en-US" dirty="0"/>
              <a:t>) </a:t>
            </a:r>
            <a:br>
              <a:rPr lang="en-US" dirty="0"/>
            </a:br>
            <a:r>
              <a:rPr lang="en-US" dirty="0"/>
              <a:t>from the “raw” YANG language, </a:t>
            </a:r>
            <a:br>
              <a:rPr lang="en-US" dirty="0"/>
            </a:br>
            <a:r>
              <a:rPr lang="en-US" dirty="0"/>
              <a:t>to a “tree” like form that is easier to read.</a:t>
            </a:r>
          </a:p>
        </p:txBody>
      </p:sp>
      <p:sp>
        <p:nvSpPr>
          <p:cNvPr id="3" name="Title 2"/>
          <p:cNvSpPr>
            <a:spLocks noGrp="1"/>
          </p:cNvSpPr>
          <p:nvPr>
            <p:ph type="title"/>
          </p:nvPr>
        </p:nvSpPr>
        <p:spPr/>
        <p:txBody>
          <a:bodyPr/>
          <a:lstStyle/>
          <a:p>
            <a:r>
              <a:rPr lang="en-US" dirty="0"/>
              <a:t>What’s the lab about?</a:t>
            </a:r>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spTree>
    <p:extLst>
      <p:ext uri="{BB962C8B-B14F-4D97-AF65-F5344CB8AC3E}">
        <p14:creationId xmlns:p14="http://schemas.microsoft.com/office/powerpoint/2010/main" val="1644259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Device Data in YANG</a:t>
            </a:r>
          </a:p>
        </p:txBody>
      </p:sp>
    </p:spTree>
    <p:extLst>
      <p:ext uri="{BB962C8B-B14F-4D97-AF65-F5344CB8AC3E}">
        <p14:creationId xmlns:p14="http://schemas.microsoft.com/office/powerpoint/2010/main" val="774620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Transport (Protocol) vs Data (Model)</a:t>
            </a:r>
            <a:endParaRPr lang="en-US" dirty="0"/>
          </a:p>
        </p:txBody>
      </p:sp>
      <p:sp>
        <p:nvSpPr>
          <p:cNvPr id="8" name="Rectangle 7"/>
          <p:cNvSpPr/>
          <p:nvPr/>
        </p:nvSpPr>
        <p:spPr>
          <a:xfrm>
            <a:off x="499127" y="2032444"/>
            <a:ext cx="1066134" cy="1633142"/>
          </a:xfrm>
          <a:prstGeom prst="rect">
            <a:avLst/>
          </a:prstGeom>
          <a:solidFill>
            <a:srgbClr val="00B0F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Ethernet</a:t>
            </a:r>
          </a:p>
        </p:txBody>
      </p:sp>
      <p:sp>
        <p:nvSpPr>
          <p:cNvPr id="9" name="Rectangle 8"/>
          <p:cNvSpPr/>
          <p:nvPr/>
        </p:nvSpPr>
        <p:spPr>
          <a:xfrm>
            <a:off x="1565261" y="2108312"/>
            <a:ext cx="1225856" cy="1457450"/>
          </a:xfrm>
          <a:prstGeom prst="rect">
            <a:avLst/>
          </a:prstGeom>
          <a:solidFill>
            <a:srgbClr val="00B0F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IPv4/IPv6</a:t>
            </a:r>
          </a:p>
        </p:txBody>
      </p:sp>
      <p:sp>
        <p:nvSpPr>
          <p:cNvPr id="10" name="Rectangle 9"/>
          <p:cNvSpPr/>
          <p:nvPr/>
        </p:nvSpPr>
        <p:spPr>
          <a:xfrm>
            <a:off x="2800095" y="2182181"/>
            <a:ext cx="857505" cy="1325679"/>
          </a:xfrm>
          <a:prstGeom prst="rect">
            <a:avLst/>
          </a:prstGeom>
          <a:solidFill>
            <a:srgbClr val="00B0F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TCP</a:t>
            </a:r>
          </a:p>
        </p:txBody>
      </p:sp>
      <p:sp>
        <p:nvSpPr>
          <p:cNvPr id="11" name="Rectangle 10"/>
          <p:cNvSpPr/>
          <p:nvPr/>
        </p:nvSpPr>
        <p:spPr>
          <a:xfrm>
            <a:off x="3666578" y="2287996"/>
            <a:ext cx="2151242" cy="1114051"/>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NETCONF, RESTCONF,</a:t>
            </a:r>
            <a:br>
              <a:rPr lang="en-US" dirty="0">
                <a:solidFill>
                  <a:schemeClr val="bg2"/>
                </a:solidFill>
              </a:rPr>
            </a:br>
            <a:r>
              <a:rPr lang="en-US" dirty="0" err="1">
                <a:solidFill>
                  <a:schemeClr val="bg2"/>
                </a:solidFill>
              </a:rPr>
              <a:t>gRPC</a:t>
            </a:r>
            <a:r>
              <a:rPr lang="en-US" dirty="0">
                <a:solidFill>
                  <a:schemeClr val="bg2"/>
                </a:solidFill>
              </a:rPr>
              <a:t>, ….</a:t>
            </a:r>
          </a:p>
        </p:txBody>
      </p:sp>
      <p:sp>
        <p:nvSpPr>
          <p:cNvPr id="12" name="Rectangle 11"/>
          <p:cNvSpPr/>
          <p:nvPr/>
        </p:nvSpPr>
        <p:spPr>
          <a:xfrm>
            <a:off x="5817820" y="2331919"/>
            <a:ext cx="2623410" cy="1038184"/>
          </a:xfrm>
          <a:prstGeom prst="rect">
            <a:avLst/>
          </a:prstGeom>
          <a:solidFill>
            <a:srgbClr val="FF93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YANG DATA</a:t>
            </a:r>
            <a:br>
              <a:rPr lang="en-US" dirty="0">
                <a:solidFill>
                  <a:schemeClr val="bg2"/>
                </a:solidFill>
              </a:rPr>
            </a:br>
            <a:r>
              <a:rPr lang="en-US" dirty="0">
                <a:solidFill>
                  <a:schemeClr val="bg2"/>
                </a:solidFill>
              </a:rPr>
              <a:t>(Device data)</a:t>
            </a:r>
          </a:p>
        </p:txBody>
      </p:sp>
      <p:sp>
        <p:nvSpPr>
          <p:cNvPr id="2" name="Right Arrow 1"/>
          <p:cNvSpPr/>
          <p:nvPr/>
        </p:nvSpPr>
        <p:spPr>
          <a:xfrm rot="16200000">
            <a:off x="4460772" y="3295204"/>
            <a:ext cx="299476" cy="862491"/>
          </a:xfrm>
          <a:prstGeom prst="rightArrow">
            <a:avLst/>
          </a:prstGeom>
          <a:solidFill>
            <a:srgbClr val="2790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rot="16200000">
            <a:off x="7074776" y="3295203"/>
            <a:ext cx="299476" cy="862491"/>
          </a:xfrm>
          <a:prstGeom prst="rightArrow">
            <a:avLst/>
          </a:prstGeom>
          <a:solidFill>
            <a:srgbClr val="2790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3394061" y="3844244"/>
            <a:ext cx="2639382" cy="646331"/>
          </a:xfrm>
          <a:prstGeom prst="rect">
            <a:avLst/>
          </a:prstGeom>
          <a:noFill/>
        </p:spPr>
        <p:txBody>
          <a:bodyPr wrap="square" rtlCol="0">
            <a:spAutoFit/>
          </a:bodyPr>
          <a:lstStyle/>
          <a:p>
            <a:pPr algn="ctr"/>
            <a:r>
              <a:rPr lang="en-US" dirty="0"/>
              <a:t>In a “web” world, analogous to </a:t>
            </a:r>
            <a:r>
              <a:rPr lang="en-US" b="1" dirty="0"/>
              <a:t>HTTP</a:t>
            </a:r>
            <a:endParaRPr lang="en-US" dirty="0"/>
          </a:p>
        </p:txBody>
      </p:sp>
      <p:sp>
        <p:nvSpPr>
          <p:cNvPr id="14" name="TextBox 13"/>
          <p:cNvSpPr txBox="1"/>
          <p:nvPr/>
        </p:nvSpPr>
        <p:spPr>
          <a:xfrm>
            <a:off x="5898346" y="3844244"/>
            <a:ext cx="2639382" cy="646331"/>
          </a:xfrm>
          <a:prstGeom prst="rect">
            <a:avLst/>
          </a:prstGeom>
          <a:noFill/>
        </p:spPr>
        <p:txBody>
          <a:bodyPr wrap="square" rtlCol="0">
            <a:spAutoFit/>
          </a:bodyPr>
          <a:lstStyle/>
          <a:p>
            <a:pPr algn="ctr"/>
            <a:r>
              <a:rPr lang="en-US" dirty="0"/>
              <a:t>In a “web” world, analogous to </a:t>
            </a:r>
            <a:r>
              <a:rPr lang="en-US" b="1" dirty="0"/>
              <a:t>HTML</a:t>
            </a:r>
            <a:endParaRPr lang="en-US" dirty="0"/>
          </a:p>
        </p:txBody>
      </p:sp>
    </p:spTree>
    <p:extLst>
      <p:ext uri="{BB962C8B-B14F-4D97-AF65-F5344CB8AC3E}">
        <p14:creationId xmlns:p14="http://schemas.microsoft.com/office/powerpoint/2010/main" val="3201586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Actual Device Data Modeled in YANG</a:t>
            </a:r>
          </a:p>
        </p:txBody>
      </p:sp>
      <p:pic>
        <p:nvPicPr>
          <p:cNvPr id="5" name="Content Placeholder 4"/>
          <p:cNvPicPr>
            <a:picLocks noGrp="1" noChangeAspect="1"/>
          </p:cNvPicPr>
          <p:nvPr>
            <p:ph idx="4294967295"/>
          </p:nvPr>
        </p:nvPicPr>
        <p:blipFill rotWithShape="1">
          <a:blip r:embed="rId3"/>
          <a:srcRect t="14516"/>
          <a:stretch/>
        </p:blipFill>
        <p:spPr>
          <a:xfrm>
            <a:off x="422612" y="1559667"/>
            <a:ext cx="8280400" cy="2210645"/>
          </a:xfrm>
          <a:prstGeom prst="rect">
            <a:avLst/>
          </a:prstGeom>
        </p:spPr>
      </p:pic>
      <p:sp>
        <p:nvSpPr>
          <p:cNvPr id="6" name="TextBox 5"/>
          <p:cNvSpPr txBox="1"/>
          <p:nvPr/>
        </p:nvSpPr>
        <p:spPr>
          <a:xfrm>
            <a:off x="3404788" y="2296251"/>
            <a:ext cx="918500" cy="215444"/>
          </a:xfrm>
          <a:prstGeom prst="rect">
            <a:avLst/>
          </a:prstGeom>
          <a:noFill/>
        </p:spPr>
        <p:txBody>
          <a:bodyPr wrap="square" rtlCol="0">
            <a:spAutoFit/>
          </a:bodyPr>
          <a:lstStyle/>
          <a:p>
            <a:r>
              <a:rPr lang="en-US" sz="800" b="1" dirty="0">
                <a:latin typeface="+mn-lt"/>
              </a:rPr>
              <a:t>or RESTCONF</a:t>
            </a:r>
          </a:p>
        </p:txBody>
      </p:sp>
      <p:sp>
        <p:nvSpPr>
          <p:cNvPr id="7" name="TextBox 6"/>
          <p:cNvSpPr txBox="1"/>
          <p:nvPr/>
        </p:nvSpPr>
        <p:spPr>
          <a:xfrm>
            <a:off x="3394043" y="3117026"/>
            <a:ext cx="918500" cy="215444"/>
          </a:xfrm>
          <a:prstGeom prst="rect">
            <a:avLst/>
          </a:prstGeom>
          <a:noFill/>
        </p:spPr>
        <p:txBody>
          <a:bodyPr wrap="square" rtlCol="0">
            <a:spAutoFit/>
          </a:bodyPr>
          <a:lstStyle/>
          <a:p>
            <a:r>
              <a:rPr lang="en-US" sz="800" b="1" dirty="0">
                <a:latin typeface="+mn-lt"/>
              </a:rPr>
              <a:t>or RESTCONF</a:t>
            </a:r>
          </a:p>
        </p:txBody>
      </p:sp>
      <p:sp>
        <p:nvSpPr>
          <p:cNvPr id="8" name="TextBox 7"/>
          <p:cNvSpPr txBox="1"/>
          <p:nvPr/>
        </p:nvSpPr>
        <p:spPr>
          <a:xfrm>
            <a:off x="4315772" y="2296251"/>
            <a:ext cx="1241963" cy="215444"/>
          </a:xfrm>
          <a:prstGeom prst="rect">
            <a:avLst/>
          </a:prstGeom>
          <a:noFill/>
        </p:spPr>
        <p:txBody>
          <a:bodyPr wrap="square" rtlCol="0">
            <a:spAutoFit/>
          </a:bodyPr>
          <a:lstStyle/>
          <a:p>
            <a:r>
              <a:rPr lang="en-US" sz="800" b="1" dirty="0">
                <a:latin typeface="+mn-lt"/>
              </a:rPr>
              <a:t>or JSON </a:t>
            </a:r>
            <a:r>
              <a:rPr lang="en-US" sz="400" b="1" dirty="0">
                <a:latin typeface="+mn-lt"/>
              </a:rPr>
              <a:t>(with RESTCONF)</a:t>
            </a:r>
            <a:endParaRPr lang="en-US" sz="800" b="1" dirty="0">
              <a:latin typeface="+mn-lt"/>
            </a:endParaRPr>
          </a:p>
        </p:txBody>
      </p:sp>
      <p:sp>
        <p:nvSpPr>
          <p:cNvPr id="10" name="TextBox 9"/>
          <p:cNvSpPr txBox="1"/>
          <p:nvPr/>
        </p:nvSpPr>
        <p:spPr>
          <a:xfrm>
            <a:off x="118793" y="3701430"/>
            <a:ext cx="2640519" cy="923330"/>
          </a:xfrm>
          <a:prstGeom prst="rect">
            <a:avLst/>
          </a:prstGeom>
          <a:noFill/>
        </p:spPr>
        <p:txBody>
          <a:bodyPr wrap="square" rtlCol="0">
            <a:spAutoFit/>
          </a:bodyPr>
          <a:lstStyle/>
          <a:p>
            <a:pPr algn="ctr"/>
            <a:r>
              <a:rPr lang="en-US" dirty="0"/>
              <a:t>Network </a:t>
            </a:r>
            <a:br>
              <a:rPr lang="en-US" dirty="0"/>
            </a:br>
            <a:r>
              <a:rPr lang="en-US" dirty="0"/>
              <a:t>Operator’s PC </a:t>
            </a:r>
            <a:br>
              <a:rPr lang="en-US" dirty="0"/>
            </a:br>
            <a:r>
              <a:rPr lang="en-US" dirty="0"/>
              <a:t>or an NMS</a:t>
            </a:r>
          </a:p>
        </p:txBody>
      </p:sp>
      <p:sp>
        <p:nvSpPr>
          <p:cNvPr id="11" name="TextBox 10"/>
          <p:cNvSpPr txBox="1"/>
          <p:nvPr/>
        </p:nvSpPr>
        <p:spPr>
          <a:xfrm>
            <a:off x="6020719" y="3291763"/>
            <a:ext cx="2640519" cy="646331"/>
          </a:xfrm>
          <a:prstGeom prst="rect">
            <a:avLst/>
          </a:prstGeom>
          <a:noFill/>
        </p:spPr>
        <p:txBody>
          <a:bodyPr wrap="square" rtlCol="0">
            <a:spAutoFit/>
          </a:bodyPr>
          <a:lstStyle/>
          <a:p>
            <a:pPr algn="ctr"/>
            <a:r>
              <a:rPr lang="en-US" dirty="0"/>
              <a:t>Network </a:t>
            </a:r>
            <a:br>
              <a:rPr lang="en-US" dirty="0"/>
            </a:br>
            <a:r>
              <a:rPr lang="en-US" dirty="0"/>
              <a:t>Device</a:t>
            </a:r>
          </a:p>
        </p:txBody>
      </p:sp>
      <p:sp>
        <p:nvSpPr>
          <p:cNvPr id="13" name="TextBox 12"/>
          <p:cNvSpPr txBox="1"/>
          <p:nvPr/>
        </p:nvSpPr>
        <p:spPr>
          <a:xfrm>
            <a:off x="3524687" y="2020193"/>
            <a:ext cx="598199" cy="215444"/>
          </a:xfrm>
          <a:prstGeom prst="rect">
            <a:avLst/>
          </a:prstGeom>
          <a:noFill/>
        </p:spPr>
        <p:txBody>
          <a:bodyPr wrap="square" rtlCol="0">
            <a:spAutoFit/>
          </a:bodyPr>
          <a:lstStyle/>
          <a:p>
            <a:r>
              <a:rPr lang="en-US" sz="800" b="1" dirty="0">
                <a:latin typeface="+mn-lt"/>
              </a:rPr>
              <a:t>request</a:t>
            </a:r>
          </a:p>
        </p:txBody>
      </p:sp>
      <p:sp>
        <p:nvSpPr>
          <p:cNvPr id="14" name="TextBox 13"/>
          <p:cNvSpPr txBox="1"/>
          <p:nvPr/>
        </p:nvSpPr>
        <p:spPr>
          <a:xfrm>
            <a:off x="3561709" y="2840968"/>
            <a:ext cx="598199" cy="215444"/>
          </a:xfrm>
          <a:prstGeom prst="rect">
            <a:avLst/>
          </a:prstGeom>
          <a:noFill/>
        </p:spPr>
        <p:txBody>
          <a:bodyPr wrap="square" rtlCol="0">
            <a:spAutoFit/>
          </a:bodyPr>
          <a:lstStyle/>
          <a:p>
            <a:r>
              <a:rPr lang="en-US" sz="800" b="1" dirty="0">
                <a:latin typeface="+mn-lt"/>
              </a:rPr>
              <a:t>reply</a:t>
            </a:r>
          </a:p>
        </p:txBody>
      </p:sp>
      <p:sp>
        <p:nvSpPr>
          <p:cNvPr id="15" name="TextBox 14">
            <a:extLst>
              <a:ext uri="{FF2B5EF4-FFF2-40B4-BE49-F238E27FC236}">
                <a16:creationId xmlns:a16="http://schemas.microsoft.com/office/drawing/2014/main" id="{7981417C-72B7-47C8-B68D-CAEC8AE4A221}"/>
              </a:ext>
            </a:extLst>
          </p:cNvPr>
          <p:cNvSpPr txBox="1"/>
          <p:nvPr/>
        </p:nvSpPr>
        <p:spPr>
          <a:xfrm>
            <a:off x="4323288" y="3117026"/>
            <a:ext cx="1241963" cy="215444"/>
          </a:xfrm>
          <a:prstGeom prst="rect">
            <a:avLst/>
          </a:prstGeom>
          <a:noFill/>
        </p:spPr>
        <p:txBody>
          <a:bodyPr wrap="square" rtlCol="0">
            <a:spAutoFit/>
          </a:bodyPr>
          <a:lstStyle/>
          <a:p>
            <a:r>
              <a:rPr lang="en-US" sz="800" b="1" dirty="0">
                <a:latin typeface="+mn-lt"/>
              </a:rPr>
              <a:t>or JSON </a:t>
            </a:r>
            <a:r>
              <a:rPr lang="en-US" sz="400" b="1" dirty="0">
                <a:latin typeface="+mn-lt"/>
              </a:rPr>
              <a:t>(with RESTCONF)</a:t>
            </a:r>
            <a:endParaRPr lang="en-US" sz="800" b="1" dirty="0">
              <a:latin typeface="+mn-lt"/>
            </a:endParaRPr>
          </a:p>
        </p:txBody>
      </p:sp>
    </p:spTree>
    <p:extLst>
      <p:ext uri="{BB962C8B-B14F-4D97-AF65-F5344CB8AC3E}">
        <p14:creationId xmlns:p14="http://schemas.microsoft.com/office/powerpoint/2010/main" val="1487379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ietf</a:t>
            </a:r>
            <a:r>
              <a:rPr lang="en-US" dirty="0"/>
              <a:t>-interfaces YANG modeled data with XML encoding</a:t>
            </a:r>
          </a:p>
        </p:txBody>
      </p:sp>
      <p:sp>
        <p:nvSpPr>
          <p:cNvPr id="4" name="Content Placeholder 3"/>
          <p:cNvSpPr>
            <a:spLocks noGrp="1"/>
          </p:cNvSpPr>
          <p:nvPr>
            <p:ph type="body" sz="quarter" idx="4294967295"/>
          </p:nvPr>
        </p:nvSpPr>
        <p:spPr>
          <a:xfrm>
            <a:off x="650875" y="1203325"/>
            <a:ext cx="8493125" cy="3436769"/>
          </a:xfrm>
          <a:prstGeom prst="rect">
            <a:avLst/>
          </a:prstGeom>
          <a:solidFill>
            <a:schemeClr val="tx1"/>
          </a:solidFill>
        </p:spPr>
        <p:txBody>
          <a:bodyPr/>
          <a:lstStyle/>
          <a:p>
            <a:pPr marL="1785" indent="0">
              <a:spcBef>
                <a:spcPts val="200"/>
              </a:spcBef>
              <a:buNone/>
            </a:pPr>
            <a:r>
              <a:rPr lang="en-US" sz="900" dirty="0">
                <a:solidFill>
                  <a:schemeClr val="bg2"/>
                </a:solidFill>
                <a:latin typeface="Courier" charset="0"/>
                <a:ea typeface="Courier" charset="0"/>
                <a:cs typeface="Courier" charset="0"/>
              </a:rPr>
              <a:t>&lt;interfaces </a:t>
            </a:r>
            <a:r>
              <a:rPr lang="en-US" sz="900" dirty="0" err="1">
                <a:solidFill>
                  <a:schemeClr val="bg2"/>
                </a:solidFill>
                <a:latin typeface="Courier" charset="0"/>
                <a:ea typeface="Courier" charset="0"/>
                <a:cs typeface="Courier" charset="0"/>
              </a:rPr>
              <a:t>xmlns</a:t>
            </a:r>
            <a:r>
              <a:rPr lang="en-US" sz="900" dirty="0">
                <a:solidFill>
                  <a:schemeClr val="bg2"/>
                </a:solidFill>
                <a:latin typeface="Courier" charset="0"/>
                <a:ea typeface="Courier" charset="0"/>
                <a:cs typeface="Courier" charset="0"/>
              </a:rPr>
              <a:t>="</a:t>
            </a:r>
            <a:r>
              <a:rPr lang="en-US" sz="900" dirty="0" err="1">
                <a:solidFill>
                  <a:schemeClr val="bg2"/>
                </a:solidFill>
                <a:latin typeface="Courier" charset="0"/>
                <a:ea typeface="Courier" charset="0"/>
                <a:cs typeface="Courier" charset="0"/>
              </a:rPr>
              <a:t>urn:ietf:params:xml:ns:yang:ietf-interfaces</a:t>
            </a:r>
            <a:r>
              <a:rPr lang="en-US" sz="900" dirty="0">
                <a:solidFill>
                  <a:schemeClr val="bg2"/>
                </a:solidFill>
                <a:latin typeface="Courier" charset="0"/>
                <a:ea typeface="Courier" charset="0"/>
                <a:cs typeface="Courier" charset="0"/>
              </a:rPr>
              <a:t>"&gt;</a:t>
            </a:r>
          </a:p>
          <a:p>
            <a:pPr marL="1785" indent="0">
              <a:spcBef>
                <a:spcPts val="200"/>
              </a:spcBef>
              <a:buNone/>
            </a:pPr>
            <a:r>
              <a:rPr lang="en-US" sz="900" dirty="0">
                <a:solidFill>
                  <a:schemeClr val="bg2"/>
                </a:solidFill>
                <a:latin typeface="Courier" charset="0"/>
                <a:ea typeface="Courier" charset="0"/>
                <a:cs typeface="Courier" charset="0"/>
              </a:rPr>
              <a:t>	&lt;interface&gt;</a:t>
            </a:r>
          </a:p>
          <a:p>
            <a:pPr marL="1785" indent="0">
              <a:spcBef>
                <a:spcPts val="200"/>
              </a:spcBef>
              <a:buNone/>
            </a:pPr>
            <a:r>
              <a:rPr lang="en-US" sz="900" dirty="0">
                <a:solidFill>
                  <a:schemeClr val="bg2"/>
                </a:solidFill>
                <a:latin typeface="Courier" charset="0"/>
                <a:ea typeface="Courier" charset="0"/>
                <a:cs typeface="Courier" charset="0"/>
              </a:rPr>
              <a:t>		&lt;name&gt;GigabitEthernet1&lt;/name&gt;</a:t>
            </a:r>
          </a:p>
          <a:p>
            <a:pPr marL="1785" indent="0">
              <a:spcBef>
                <a:spcPts val="200"/>
              </a:spcBef>
              <a:buNone/>
            </a:pPr>
            <a:r>
              <a:rPr lang="en-US" sz="900" dirty="0">
                <a:solidFill>
                  <a:schemeClr val="bg2"/>
                </a:solidFill>
                <a:latin typeface="Courier" charset="0"/>
                <a:ea typeface="Courier" charset="0"/>
                <a:cs typeface="Courier" charset="0"/>
              </a:rPr>
              <a:t>		&lt;description&gt;DON'T TOUCH ME&lt;/description&gt;</a:t>
            </a:r>
          </a:p>
          <a:p>
            <a:pPr marL="1785" indent="0">
              <a:spcBef>
                <a:spcPts val="200"/>
              </a:spcBef>
              <a:buNone/>
            </a:pPr>
            <a:r>
              <a:rPr lang="en-US" sz="900" dirty="0">
                <a:solidFill>
                  <a:schemeClr val="bg2"/>
                </a:solidFill>
                <a:latin typeface="Courier" charset="0"/>
                <a:ea typeface="Courier" charset="0"/>
                <a:cs typeface="Courier" charset="0"/>
              </a:rPr>
              <a:t>		&lt;type </a:t>
            </a:r>
            <a:r>
              <a:rPr lang="en-US" sz="900" dirty="0" err="1">
                <a:solidFill>
                  <a:schemeClr val="bg2"/>
                </a:solidFill>
                <a:latin typeface="Courier" charset="0"/>
                <a:ea typeface="Courier" charset="0"/>
                <a:cs typeface="Courier" charset="0"/>
              </a:rPr>
              <a:t>xmlns:ianaift</a:t>
            </a:r>
            <a:r>
              <a:rPr lang="en-US" sz="900" dirty="0">
                <a:solidFill>
                  <a:schemeClr val="bg2"/>
                </a:solidFill>
                <a:latin typeface="Courier" charset="0"/>
                <a:ea typeface="Courier" charset="0"/>
                <a:cs typeface="Courier" charset="0"/>
              </a:rPr>
              <a:t>="</a:t>
            </a:r>
            <a:r>
              <a:rPr lang="en-US" sz="900" dirty="0" err="1">
                <a:solidFill>
                  <a:schemeClr val="bg2"/>
                </a:solidFill>
                <a:latin typeface="Courier" charset="0"/>
                <a:ea typeface="Courier" charset="0"/>
                <a:cs typeface="Courier" charset="0"/>
              </a:rPr>
              <a:t>urn:ietf:params:xml:ns:yang:iana-if-type</a:t>
            </a:r>
            <a:r>
              <a:rPr lang="en-US" sz="900" dirty="0">
                <a:solidFill>
                  <a:schemeClr val="bg2"/>
                </a:solidFill>
                <a:latin typeface="Courier" charset="0"/>
                <a:ea typeface="Courier" charset="0"/>
                <a:cs typeface="Courier" charset="0"/>
              </a:rPr>
              <a:t>"&gt;</a:t>
            </a:r>
            <a:r>
              <a:rPr lang="en-US" sz="900" dirty="0" err="1">
                <a:solidFill>
                  <a:schemeClr val="bg2"/>
                </a:solidFill>
                <a:latin typeface="Courier" charset="0"/>
                <a:ea typeface="Courier" charset="0"/>
                <a:cs typeface="Courier" charset="0"/>
              </a:rPr>
              <a:t>ianaift:ethernetCsmacd</a:t>
            </a:r>
            <a:r>
              <a:rPr lang="en-US" sz="900" dirty="0">
                <a:solidFill>
                  <a:schemeClr val="bg2"/>
                </a:solidFill>
                <a:latin typeface="Courier" charset="0"/>
                <a:ea typeface="Courier" charset="0"/>
                <a:cs typeface="Courier" charset="0"/>
              </a:rPr>
              <a:t>&lt;/type&gt;</a:t>
            </a:r>
          </a:p>
          <a:p>
            <a:pPr marL="1785" indent="0">
              <a:spcBef>
                <a:spcPts val="200"/>
              </a:spcBef>
              <a:buNone/>
            </a:pPr>
            <a:r>
              <a:rPr lang="en-US" sz="900" dirty="0">
                <a:solidFill>
                  <a:schemeClr val="bg2"/>
                </a:solidFill>
                <a:latin typeface="Courier" charset="0"/>
                <a:ea typeface="Courier" charset="0"/>
                <a:cs typeface="Courier" charset="0"/>
              </a:rPr>
              <a:t>		&lt;enabled&gt;true&lt;/enabled&gt;</a:t>
            </a:r>
          </a:p>
          <a:p>
            <a:pPr marL="1785" indent="0">
              <a:spcBef>
                <a:spcPts val="200"/>
              </a:spcBef>
              <a:buNone/>
            </a:pPr>
            <a:r>
              <a:rPr lang="en-US" sz="900" dirty="0">
                <a:solidFill>
                  <a:schemeClr val="bg2"/>
                </a:solidFill>
                <a:latin typeface="Courier" charset="0"/>
                <a:ea typeface="Courier" charset="0"/>
                <a:cs typeface="Courier" charset="0"/>
              </a:rPr>
              <a:t>		&lt;ipv4 </a:t>
            </a:r>
            <a:r>
              <a:rPr lang="en-US" sz="900" dirty="0" err="1">
                <a:solidFill>
                  <a:schemeClr val="bg2"/>
                </a:solidFill>
                <a:latin typeface="Courier" charset="0"/>
                <a:ea typeface="Courier" charset="0"/>
                <a:cs typeface="Courier" charset="0"/>
              </a:rPr>
              <a:t>xmlns</a:t>
            </a:r>
            <a:r>
              <a:rPr lang="en-US" sz="900" dirty="0">
                <a:solidFill>
                  <a:schemeClr val="bg2"/>
                </a:solidFill>
                <a:latin typeface="Courier" charset="0"/>
                <a:ea typeface="Courier" charset="0"/>
                <a:cs typeface="Courier" charset="0"/>
              </a:rPr>
              <a:t>="</a:t>
            </a:r>
            <a:r>
              <a:rPr lang="en-US" sz="900" dirty="0" err="1">
                <a:solidFill>
                  <a:schemeClr val="bg2"/>
                </a:solidFill>
                <a:latin typeface="Courier" charset="0"/>
                <a:ea typeface="Courier" charset="0"/>
                <a:cs typeface="Courier" charset="0"/>
              </a:rPr>
              <a:t>urn:ietf:params:xml:ns:yang:ietf-ip</a:t>
            </a:r>
            <a:r>
              <a:rPr lang="en-US" sz="900" dirty="0">
                <a:solidFill>
                  <a:schemeClr val="bg2"/>
                </a:solidFill>
                <a:latin typeface="Courier" charset="0"/>
                <a:ea typeface="Courier" charset="0"/>
                <a:cs typeface="Courier" charset="0"/>
              </a:rPr>
              <a:t>"&gt;</a:t>
            </a:r>
          </a:p>
          <a:p>
            <a:pPr marL="1785" indent="0">
              <a:spcBef>
                <a:spcPts val="200"/>
              </a:spcBef>
              <a:buNone/>
            </a:pPr>
            <a:r>
              <a:rPr lang="en-US" sz="900" dirty="0">
                <a:solidFill>
                  <a:schemeClr val="bg2"/>
                </a:solidFill>
                <a:latin typeface="Courier" charset="0"/>
                <a:ea typeface="Courier" charset="0"/>
                <a:cs typeface="Courier" charset="0"/>
              </a:rPr>
              <a:t>			&lt;address&gt;</a:t>
            </a:r>
          </a:p>
          <a:p>
            <a:pPr marL="1785" indent="0">
              <a:spcBef>
                <a:spcPts val="200"/>
              </a:spcBef>
              <a:buNone/>
            </a:pPr>
            <a:r>
              <a:rPr lang="en-US" sz="900" dirty="0">
                <a:solidFill>
                  <a:schemeClr val="bg2"/>
                </a:solidFill>
                <a:latin typeface="Courier" charset="0"/>
                <a:ea typeface="Courier" charset="0"/>
                <a:cs typeface="Courier" charset="0"/>
              </a:rPr>
              <a:t>				&lt;</a:t>
            </a:r>
            <a:r>
              <a:rPr lang="en-US" sz="900" dirty="0" err="1">
                <a:solidFill>
                  <a:schemeClr val="bg2"/>
                </a:solidFill>
                <a:latin typeface="Courier" charset="0"/>
                <a:ea typeface="Courier" charset="0"/>
                <a:cs typeface="Courier" charset="0"/>
              </a:rPr>
              <a:t>ip</a:t>
            </a:r>
            <a:r>
              <a:rPr lang="en-US" sz="900" dirty="0">
                <a:solidFill>
                  <a:schemeClr val="bg2"/>
                </a:solidFill>
                <a:latin typeface="Courier" charset="0"/>
                <a:ea typeface="Courier" charset="0"/>
                <a:cs typeface="Courier" charset="0"/>
              </a:rPr>
              <a:t>&gt;10.10.10.48&lt;/</a:t>
            </a:r>
            <a:r>
              <a:rPr lang="en-US" sz="900" dirty="0" err="1">
                <a:solidFill>
                  <a:schemeClr val="bg2"/>
                </a:solidFill>
                <a:latin typeface="Courier" charset="0"/>
                <a:ea typeface="Courier" charset="0"/>
                <a:cs typeface="Courier" charset="0"/>
              </a:rPr>
              <a:t>ip</a:t>
            </a:r>
            <a:r>
              <a:rPr lang="en-US" sz="900" dirty="0">
                <a:solidFill>
                  <a:schemeClr val="bg2"/>
                </a:solidFill>
                <a:latin typeface="Courier" charset="0"/>
                <a:ea typeface="Courier" charset="0"/>
                <a:cs typeface="Courier" charset="0"/>
              </a:rPr>
              <a:t>&gt;</a:t>
            </a:r>
          </a:p>
          <a:p>
            <a:pPr marL="1785" indent="0">
              <a:spcBef>
                <a:spcPts val="200"/>
              </a:spcBef>
              <a:buNone/>
            </a:pPr>
            <a:r>
              <a:rPr lang="en-US" sz="900" dirty="0">
                <a:solidFill>
                  <a:schemeClr val="bg2"/>
                </a:solidFill>
                <a:latin typeface="Courier" charset="0"/>
                <a:ea typeface="Courier" charset="0"/>
                <a:cs typeface="Courier" charset="0"/>
              </a:rPr>
              <a:t>				&lt;netmask&gt;255.255.255.0&lt;/netmask&gt;</a:t>
            </a:r>
          </a:p>
          <a:p>
            <a:pPr marL="1785" indent="0">
              <a:spcBef>
                <a:spcPts val="200"/>
              </a:spcBef>
              <a:buNone/>
            </a:pPr>
            <a:r>
              <a:rPr lang="en-US" sz="900" dirty="0">
                <a:solidFill>
                  <a:schemeClr val="bg2"/>
                </a:solidFill>
                <a:latin typeface="Courier" charset="0"/>
                <a:ea typeface="Courier" charset="0"/>
                <a:cs typeface="Courier" charset="0"/>
              </a:rPr>
              <a:t>			&lt;/address&gt;</a:t>
            </a:r>
          </a:p>
          <a:p>
            <a:pPr marL="1785" indent="0">
              <a:spcBef>
                <a:spcPts val="200"/>
              </a:spcBef>
              <a:buNone/>
            </a:pPr>
            <a:r>
              <a:rPr lang="en-US" sz="900" dirty="0">
                <a:solidFill>
                  <a:schemeClr val="bg2"/>
                </a:solidFill>
                <a:latin typeface="Courier" charset="0"/>
                <a:ea typeface="Courier" charset="0"/>
                <a:cs typeface="Courier" charset="0"/>
              </a:rPr>
              <a:t>		&lt;/ipv4&gt;</a:t>
            </a:r>
          </a:p>
          <a:p>
            <a:pPr marL="1785" indent="0">
              <a:spcBef>
                <a:spcPts val="200"/>
              </a:spcBef>
              <a:buNone/>
            </a:pPr>
            <a:r>
              <a:rPr lang="en-US" sz="900" dirty="0">
                <a:solidFill>
                  <a:schemeClr val="bg2"/>
                </a:solidFill>
                <a:latin typeface="Courier" charset="0"/>
                <a:ea typeface="Courier" charset="0"/>
                <a:cs typeface="Courier" charset="0"/>
              </a:rPr>
              <a:t>		&lt;ipv6 </a:t>
            </a:r>
            <a:r>
              <a:rPr lang="en-US" sz="900" dirty="0" err="1">
                <a:solidFill>
                  <a:schemeClr val="bg2"/>
                </a:solidFill>
                <a:latin typeface="Courier" charset="0"/>
                <a:ea typeface="Courier" charset="0"/>
                <a:cs typeface="Courier" charset="0"/>
              </a:rPr>
              <a:t>xmlns</a:t>
            </a:r>
            <a:r>
              <a:rPr lang="en-US" sz="900" dirty="0">
                <a:solidFill>
                  <a:schemeClr val="bg2"/>
                </a:solidFill>
                <a:latin typeface="Courier" charset="0"/>
                <a:ea typeface="Courier" charset="0"/>
                <a:cs typeface="Courier" charset="0"/>
              </a:rPr>
              <a:t>="</a:t>
            </a:r>
            <a:r>
              <a:rPr lang="en-US" sz="900" dirty="0" err="1">
                <a:solidFill>
                  <a:schemeClr val="bg2"/>
                </a:solidFill>
                <a:latin typeface="Courier" charset="0"/>
                <a:ea typeface="Courier" charset="0"/>
                <a:cs typeface="Courier" charset="0"/>
              </a:rPr>
              <a:t>urn:ietf:params:xml:ns:yang:ietf-ip</a:t>
            </a:r>
            <a:r>
              <a:rPr lang="en-US" sz="900" dirty="0">
                <a:solidFill>
                  <a:schemeClr val="bg2"/>
                </a:solidFill>
                <a:latin typeface="Courier" charset="0"/>
                <a:ea typeface="Courier" charset="0"/>
                <a:cs typeface="Courier" charset="0"/>
              </a:rPr>
              <a:t>"/&gt;</a:t>
            </a:r>
          </a:p>
          <a:p>
            <a:pPr marL="1785" indent="0">
              <a:spcBef>
                <a:spcPts val="200"/>
              </a:spcBef>
              <a:buNone/>
            </a:pPr>
            <a:r>
              <a:rPr lang="en-US" sz="900" dirty="0">
                <a:solidFill>
                  <a:schemeClr val="bg2"/>
                </a:solidFill>
                <a:latin typeface="Courier" charset="0"/>
                <a:ea typeface="Courier" charset="0"/>
                <a:cs typeface="Courier" charset="0"/>
              </a:rPr>
              <a:t>	&lt;/interface&gt;</a:t>
            </a:r>
          </a:p>
          <a:p>
            <a:pPr marL="1785" indent="0">
              <a:spcBef>
                <a:spcPts val="200"/>
              </a:spcBef>
              <a:buNone/>
            </a:pPr>
            <a:r>
              <a:rPr lang="en-US" sz="900" dirty="0">
                <a:solidFill>
                  <a:schemeClr val="bg2"/>
                </a:solidFill>
                <a:latin typeface="Courier" charset="0"/>
                <a:ea typeface="Courier" charset="0"/>
                <a:cs typeface="Courier" charset="0"/>
              </a:rPr>
              <a:t>	&lt;interface&gt;</a:t>
            </a:r>
          </a:p>
          <a:p>
            <a:pPr marL="1785" indent="0">
              <a:spcBef>
                <a:spcPts val="200"/>
              </a:spcBef>
              <a:buNone/>
            </a:pPr>
            <a:r>
              <a:rPr lang="en-US" sz="900" dirty="0">
                <a:solidFill>
                  <a:schemeClr val="bg2"/>
                </a:solidFill>
                <a:latin typeface="Courier" charset="0"/>
                <a:ea typeface="Courier" charset="0"/>
                <a:cs typeface="Courier" charset="0"/>
              </a:rPr>
              <a:t>		&lt;name&gt;GigabitEthernet2&lt;/name&gt;</a:t>
            </a:r>
          </a:p>
          <a:p>
            <a:pPr marL="1785" indent="0">
              <a:spcBef>
                <a:spcPts val="200"/>
              </a:spcBef>
              <a:buNone/>
            </a:pPr>
            <a:r>
              <a:rPr lang="en-US" sz="900" dirty="0">
                <a:solidFill>
                  <a:schemeClr val="bg2"/>
                </a:solidFill>
                <a:latin typeface="Courier" charset="0"/>
                <a:ea typeface="Courier" charset="0"/>
                <a:cs typeface="Courier" charset="0"/>
              </a:rPr>
              <a:t>		&lt;type </a:t>
            </a:r>
            <a:r>
              <a:rPr lang="en-US" sz="900" dirty="0" err="1">
                <a:solidFill>
                  <a:schemeClr val="bg2"/>
                </a:solidFill>
                <a:latin typeface="Courier" charset="0"/>
                <a:ea typeface="Courier" charset="0"/>
                <a:cs typeface="Courier" charset="0"/>
              </a:rPr>
              <a:t>xmlns:ianaift</a:t>
            </a:r>
            <a:r>
              <a:rPr lang="en-US" sz="900" dirty="0">
                <a:solidFill>
                  <a:schemeClr val="bg2"/>
                </a:solidFill>
                <a:latin typeface="Courier" charset="0"/>
                <a:ea typeface="Courier" charset="0"/>
                <a:cs typeface="Courier" charset="0"/>
              </a:rPr>
              <a:t>="</a:t>
            </a:r>
            <a:r>
              <a:rPr lang="en-US" sz="900" dirty="0" err="1">
                <a:solidFill>
                  <a:schemeClr val="bg2"/>
                </a:solidFill>
                <a:latin typeface="Courier" charset="0"/>
                <a:ea typeface="Courier" charset="0"/>
                <a:cs typeface="Courier" charset="0"/>
              </a:rPr>
              <a:t>urn:ietf:params:xml:ns:yang:iana-if-type</a:t>
            </a:r>
            <a:r>
              <a:rPr lang="en-US" sz="900" dirty="0">
                <a:solidFill>
                  <a:schemeClr val="bg2"/>
                </a:solidFill>
                <a:latin typeface="Courier" charset="0"/>
                <a:ea typeface="Courier" charset="0"/>
                <a:cs typeface="Courier" charset="0"/>
              </a:rPr>
              <a:t>"&gt;</a:t>
            </a:r>
            <a:r>
              <a:rPr lang="en-US" sz="900" dirty="0" err="1">
                <a:solidFill>
                  <a:schemeClr val="bg2"/>
                </a:solidFill>
                <a:latin typeface="Courier" charset="0"/>
                <a:ea typeface="Courier" charset="0"/>
                <a:cs typeface="Courier" charset="0"/>
              </a:rPr>
              <a:t>ianaift:ethernetCsmacd</a:t>
            </a:r>
            <a:r>
              <a:rPr lang="en-US" sz="900" dirty="0">
                <a:solidFill>
                  <a:schemeClr val="bg2"/>
                </a:solidFill>
                <a:latin typeface="Courier" charset="0"/>
                <a:ea typeface="Courier" charset="0"/>
                <a:cs typeface="Courier" charset="0"/>
              </a:rPr>
              <a:t>&lt;/type&gt;</a:t>
            </a:r>
          </a:p>
          <a:p>
            <a:pPr marL="1785" indent="0">
              <a:spcBef>
                <a:spcPts val="200"/>
              </a:spcBef>
              <a:buNone/>
            </a:pPr>
            <a:r>
              <a:rPr lang="en-US" sz="900" dirty="0">
                <a:solidFill>
                  <a:schemeClr val="bg2"/>
                </a:solidFill>
                <a:latin typeface="Courier" charset="0"/>
                <a:ea typeface="Courier" charset="0"/>
                <a:cs typeface="Courier" charset="0"/>
              </a:rPr>
              <a:t>		&lt;enabled&gt;true&lt;/enabled&gt;</a:t>
            </a:r>
          </a:p>
          <a:p>
            <a:pPr marL="1785" indent="0">
              <a:spcBef>
                <a:spcPts val="200"/>
              </a:spcBef>
              <a:buNone/>
            </a:pPr>
            <a:r>
              <a:rPr lang="en-US" sz="900" dirty="0">
                <a:solidFill>
                  <a:schemeClr val="bg2"/>
                </a:solidFill>
                <a:latin typeface="Courier" charset="0"/>
                <a:ea typeface="Courier" charset="0"/>
                <a:cs typeface="Courier" charset="0"/>
              </a:rPr>
              <a:t>		&lt;ipv4 </a:t>
            </a:r>
            <a:r>
              <a:rPr lang="en-US" sz="900" dirty="0" err="1">
                <a:solidFill>
                  <a:schemeClr val="bg2"/>
                </a:solidFill>
                <a:latin typeface="Courier" charset="0"/>
                <a:ea typeface="Courier" charset="0"/>
                <a:cs typeface="Courier" charset="0"/>
              </a:rPr>
              <a:t>xmlns</a:t>
            </a:r>
            <a:r>
              <a:rPr lang="en-US" sz="900" dirty="0">
                <a:solidFill>
                  <a:schemeClr val="bg2"/>
                </a:solidFill>
                <a:latin typeface="Courier" charset="0"/>
                <a:ea typeface="Courier" charset="0"/>
                <a:cs typeface="Courier" charset="0"/>
              </a:rPr>
              <a:t>="</a:t>
            </a:r>
            <a:r>
              <a:rPr lang="en-US" sz="900" dirty="0" err="1">
                <a:solidFill>
                  <a:schemeClr val="bg2"/>
                </a:solidFill>
                <a:latin typeface="Courier" charset="0"/>
                <a:ea typeface="Courier" charset="0"/>
                <a:cs typeface="Courier" charset="0"/>
              </a:rPr>
              <a:t>urn:ietf:params:xml:ns:yang:ietf-ip</a:t>
            </a:r>
            <a:r>
              <a:rPr lang="en-US" sz="900" dirty="0">
                <a:solidFill>
                  <a:schemeClr val="bg2"/>
                </a:solidFill>
                <a:latin typeface="Courier" charset="0"/>
                <a:ea typeface="Courier" charset="0"/>
                <a:cs typeface="Courier" charset="0"/>
              </a:rPr>
              <a:t>"/&gt;</a:t>
            </a:r>
          </a:p>
          <a:p>
            <a:pPr marL="1785" indent="0">
              <a:spcBef>
                <a:spcPts val="200"/>
              </a:spcBef>
              <a:buNone/>
            </a:pPr>
            <a:r>
              <a:rPr lang="en-US" sz="900" dirty="0">
                <a:solidFill>
                  <a:schemeClr val="bg2"/>
                </a:solidFill>
                <a:latin typeface="Courier" charset="0"/>
                <a:ea typeface="Courier" charset="0"/>
                <a:cs typeface="Courier" charset="0"/>
              </a:rPr>
              <a:t>		&lt;ipv6 </a:t>
            </a:r>
            <a:r>
              <a:rPr lang="en-US" sz="900" dirty="0" err="1">
                <a:solidFill>
                  <a:schemeClr val="bg2"/>
                </a:solidFill>
                <a:latin typeface="Courier" charset="0"/>
                <a:ea typeface="Courier" charset="0"/>
                <a:cs typeface="Courier" charset="0"/>
              </a:rPr>
              <a:t>xmlns</a:t>
            </a:r>
            <a:r>
              <a:rPr lang="en-US" sz="900" dirty="0">
                <a:solidFill>
                  <a:schemeClr val="bg2"/>
                </a:solidFill>
                <a:latin typeface="Courier" charset="0"/>
                <a:ea typeface="Courier" charset="0"/>
                <a:cs typeface="Courier" charset="0"/>
              </a:rPr>
              <a:t>="</a:t>
            </a:r>
            <a:r>
              <a:rPr lang="en-US" sz="900" dirty="0" err="1">
                <a:solidFill>
                  <a:schemeClr val="bg2"/>
                </a:solidFill>
                <a:latin typeface="Courier" charset="0"/>
                <a:ea typeface="Courier" charset="0"/>
                <a:cs typeface="Courier" charset="0"/>
              </a:rPr>
              <a:t>urn:ietf:params:xml:ns:yang:ietf-ip</a:t>
            </a:r>
            <a:r>
              <a:rPr lang="en-US" sz="900" dirty="0">
                <a:solidFill>
                  <a:schemeClr val="bg2"/>
                </a:solidFill>
                <a:latin typeface="Courier" charset="0"/>
                <a:ea typeface="Courier" charset="0"/>
                <a:cs typeface="Courier" charset="0"/>
              </a:rPr>
              <a:t>"/&gt;</a:t>
            </a:r>
          </a:p>
          <a:p>
            <a:pPr marL="1785" indent="0">
              <a:spcBef>
                <a:spcPts val="200"/>
              </a:spcBef>
              <a:buNone/>
            </a:pPr>
            <a:r>
              <a:rPr lang="en-US" sz="900" dirty="0">
                <a:solidFill>
                  <a:schemeClr val="bg2"/>
                </a:solidFill>
                <a:latin typeface="Courier" charset="0"/>
                <a:ea typeface="Courier" charset="0"/>
                <a:cs typeface="Courier" charset="0"/>
              </a:rPr>
              <a:t>	&lt;/interface&gt;</a:t>
            </a:r>
          </a:p>
          <a:p>
            <a:pPr marL="1785" indent="0">
              <a:spcBef>
                <a:spcPts val="200"/>
              </a:spcBef>
              <a:buNone/>
            </a:pPr>
            <a:r>
              <a:rPr lang="en-US" sz="900" dirty="0">
                <a:solidFill>
                  <a:schemeClr val="bg2"/>
                </a:solidFill>
                <a:latin typeface="Courier" charset="0"/>
                <a:ea typeface="Courier" charset="0"/>
                <a:cs typeface="Courier" charset="0"/>
              </a:rPr>
              <a:t>&lt;/interfaces&gt;</a:t>
            </a:r>
          </a:p>
        </p:txBody>
      </p:sp>
      <p:grpSp>
        <p:nvGrpSpPr>
          <p:cNvPr id="7" name="Group 6"/>
          <p:cNvGrpSpPr/>
          <p:nvPr/>
        </p:nvGrpSpPr>
        <p:grpSpPr>
          <a:xfrm>
            <a:off x="7580" y="1304434"/>
            <a:ext cx="411899" cy="3166982"/>
            <a:chOff x="28875" y="686134"/>
            <a:chExt cx="411898" cy="3639671"/>
          </a:xfrm>
        </p:grpSpPr>
        <p:sp>
          <p:nvSpPr>
            <p:cNvPr id="20" name="Left Bracket 19"/>
            <p:cNvSpPr/>
            <p:nvPr/>
          </p:nvSpPr>
          <p:spPr>
            <a:xfrm>
              <a:off x="291142" y="686134"/>
              <a:ext cx="149631" cy="3639671"/>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CiscoSansTT Light"/>
                <a:ea typeface="+mn-ea"/>
                <a:cs typeface="+mn-cs"/>
              </a:endParaRPr>
            </a:p>
          </p:txBody>
        </p:sp>
        <p:sp>
          <p:nvSpPr>
            <p:cNvPr id="25" name="TextBox 24"/>
            <p:cNvSpPr txBox="1"/>
            <p:nvPr/>
          </p:nvSpPr>
          <p:spPr>
            <a:xfrm rot="16200000">
              <a:off x="-1060304" y="2222592"/>
              <a:ext cx="2486134" cy="307776"/>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interfaces container</a:t>
              </a:r>
            </a:p>
          </p:txBody>
        </p:sp>
      </p:grpSp>
      <p:grpSp>
        <p:nvGrpSpPr>
          <p:cNvPr id="8" name="Group 7"/>
          <p:cNvGrpSpPr/>
          <p:nvPr/>
        </p:nvGrpSpPr>
        <p:grpSpPr>
          <a:xfrm>
            <a:off x="756908" y="1465162"/>
            <a:ext cx="378452" cy="1822337"/>
            <a:chOff x="367914" y="855621"/>
            <a:chExt cx="378451" cy="2054325"/>
          </a:xfrm>
        </p:grpSpPr>
        <p:sp>
          <p:nvSpPr>
            <p:cNvPr id="21" name="Left Bracket 20"/>
            <p:cNvSpPr/>
            <p:nvPr/>
          </p:nvSpPr>
          <p:spPr>
            <a:xfrm>
              <a:off x="630521" y="855625"/>
              <a:ext cx="115844" cy="2054321"/>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Light"/>
                <a:ea typeface="+mn-ea"/>
                <a:cs typeface="+mn-cs"/>
              </a:endParaRPr>
            </a:p>
          </p:txBody>
        </p:sp>
        <p:sp>
          <p:nvSpPr>
            <p:cNvPr id="26" name="TextBox 25"/>
            <p:cNvSpPr txBox="1"/>
            <p:nvPr/>
          </p:nvSpPr>
          <p:spPr>
            <a:xfrm rot="16200000">
              <a:off x="-383715" y="1607250"/>
              <a:ext cx="1811034" cy="307776"/>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charset="0"/>
                  <a:ea typeface="ＭＳ Ｐゴシック" charset="0"/>
                </a:rPr>
                <a:t>interface node</a:t>
              </a:r>
            </a:p>
          </p:txBody>
        </p:sp>
      </p:grpSp>
      <p:grpSp>
        <p:nvGrpSpPr>
          <p:cNvPr id="11" name="Group 10"/>
          <p:cNvGrpSpPr/>
          <p:nvPr/>
        </p:nvGrpSpPr>
        <p:grpSpPr>
          <a:xfrm>
            <a:off x="1863711" y="1469569"/>
            <a:ext cx="4579199" cy="307777"/>
            <a:chOff x="1046905" y="885852"/>
            <a:chExt cx="4579199" cy="307777"/>
          </a:xfrm>
        </p:grpSpPr>
        <p:sp>
          <p:nvSpPr>
            <p:cNvPr id="27" name="Rectangle 26"/>
            <p:cNvSpPr/>
            <p:nvPr/>
          </p:nvSpPr>
          <p:spPr>
            <a:xfrm>
              <a:off x="1046905" y="943526"/>
              <a:ext cx="2114507" cy="169396"/>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28" name="TextBox 27"/>
            <p:cNvSpPr txBox="1"/>
            <p:nvPr/>
          </p:nvSpPr>
          <p:spPr>
            <a:xfrm>
              <a:off x="3139969" y="885852"/>
              <a:ext cx="2486135"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Leaf</a:t>
              </a:r>
            </a:p>
          </p:txBody>
        </p:sp>
      </p:grpSp>
      <p:grpSp>
        <p:nvGrpSpPr>
          <p:cNvPr id="10" name="Group 9"/>
          <p:cNvGrpSpPr/>
          <p:nvPr/>
        </p:nvGrpSpPr>
        <p:grpSpPr>
          <a:xfrm>
            <a:off x="453006" y="1163787"/>
            <a:ext cx="7879996" cy="307777"/>
            <a:chOff x="1332469" y="530135"/>
            <a:chExt cx="6639577" cy="307777"/>
          </a:xfrm>
        </p:grpSpPr>
        <p:sp>
          <p:nvSpPr>
            <p:cNvPr id="29" name="Rectangle 28"/>
            <p:cNvSpPr/>
            <p:nvPr/>
          </p:nvSpPr>
          <p:spPr>
            <a:xfrm>
              <a:off x="1332469" y="589300"/>
              <a:ext cx="3757334" cy="16296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30" name="TextBox 29"/>
            <p:cNvSpPr txBox="1"/>
            <p:nvPr/>
          </p:nvSpPr>
          <p:spPr>
            <a:xfrm>
              <a:off x="5060929" y="530135"/>
              <a:ext cx="2911117" cy="3077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Namespace = Capability = Model</a:t>
              </a:r>
            </a:p>
          </p:txBody>
        </p:sp>
      </p:grpSp>
      <p:sp>
        <p:nvSpPr>
          <p:cNvPr id="23" name="Left Bracket 22"/>
          <p:cNvSpPr/>
          <p:nvPr/>
        </p:nvSpPr>
        <p:spPr>
          <a:xfrm>
            <a:off x="1795082" y="2254025"/>
            <a:ext cx="76200" cy="785991"/>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iscoSansTT Light"/>
              <a:ea typeface="+mn-ea"/>
              <a:cs typeface="+mn-cs"/>
            </a:endParaRPr>
          </a:p>
        </p:txBody>
      </p:sp>
    </p:spTree>
    <p:extLst>
      <p:ext uri="{BB962C8B-B14F-4D97-AF65-F5344CB8AC3E}">
        <p14:creationId xmlns:p14="http://schemas.microsoft.com/office/powerpoint/2010/main" val="244335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Welcome</a:t>
            </a:r>
          </a:p>
        </p:txBody>
      </p:sp>
    </p:spTree>
    <p:extLst>
      <p:ext uri="{BB962C8B-B14F-4D97-AF65-F5344CB8AC3E}">
        <p14:creationId xmlns:p14="http://schemas.microsoft.com/office/powerpoint/2010/main" val="1612161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62301" y="1201738"/>
            <a:ext cx="4943035" cy="3389312"/>
          </a:xfrm>
        </p:spPr>
        <p:txBody>
          <a:bodyPr/>
          <a:lstStyle/>
          <a:p>
            <a:r>
              <a:rPr lang="en-US" dirty="0"/>
              <a:t>Enabling NETCONF &amp; RESTCONF:</a:t>
            </a:r>
            <a:endParaRPr lang="en-US" sz="1050" dirty="0"/>
          </a:p>
          <a:p>
            <a:pPr lvl="1"/>
            <a:r>
              <a:rPr lang="en-US" sz="1200" dirty="0">
                <a:latin typeface="Consolas" panose="020B0609020204030204" pitchFamily="49" charset="0"/>
              </a:rPr>
              <a:t>R1(</a:t>
            </a:r>
            <a:r>
              <a:rPr lang="en-US" sz="1200" dirty="0" err="1">
                <a:latin typeface="Consolas" panose="020B0609020204030204" pitchFamily="49" charset="0"/>
              </a:rPr>
              <a:t>conf</a:t>
            </a:r>
            <a:r>
              <a:rPr lang="en-US" sz="1200" dirty="0">
                <a:latin typeface="Consolas" panose="020B0609020204030204" pitchFamily="49" charset="0"/>
              </a:rPr>
              <a:t>)# </a:t>
            </a:r>
            <a:r>
              <a:rPr lang="en-US" sz="1200" dirty="0" err="1">
                <a:latin typeface="Consolas" panose="020B0609020204030204" pitchFamily="49" charset="0"/>
              </a:rPr>
              <a:t>netconf</a:t>
            </a:r>
            <a:r>
              <a:rPr lang="en-US" sz="1200" dirty="0">
                <a:latin typeface="Consolas" panose="020B0609020204030204" pitchFamily="49" charset="0"/>
              </a:rPr>
              <a:t>-yang</a:t>
            </a:r>
          </a:p>
          <a:p>
            <a:pPr lvl="1"/>
            <a:r>
              <a:rPr lang="en-US" sz="1200" dirty="0">
                <a:latin typeface="Consolas" panose="020B0609020204030204" pitchFamily="49" charset="0"/>
              </a:rPr>
              <a:t>R1(conf)# </a:t>
            </a:r>
            <a:r>
              <a:rPr lang="en-US" sz="1200" dirty="0" err="1">
                <a:latin typeface="Consolas" panose="020B0609020204030204" pitchFamily="49" charset="0"/>
              </a:rPr>
              <a:t>restconf</a:t>
            </a:r>
            <a:endParaRPr lang="en-US" sz="1200" dirty="0">
              <a:latin typeface="Consolas" panose="020B0609020204030204" pitchFamily="49" charset="0"/>
            </a:endParaRPr>
          </a:p>
          <a:p>
            <a:pPr lvl="1"/>
            <a:r>
              <a:rPr lang="en-US" sz="1200" dirty="0">
                <a:latin typeface="Consolas" panose="020B0609020204030204" pitchFamily="49" charset="0"/>
              </a:rPr>
              <a:t>R1(conf)# </a:t>
            </a:r>
            <a:r>
              <a:rPr lang="en-US" sz="1200" dirty="0" err="1">
                <a:latin typeface="Consolas" panose="020B0609020204030204" pitchFamily="49" charset="0"/>
              </a:rPr>
              <a:t>ip</a:t>
            </a:r>
            <a:r>
              <a:rPr lang="en-US" sz="1200" dirty="0">
                <a:latin typeface="Consolas" panose="020B0609020204030204" pitchFamily="49" charset="0"/>
              </a:rPr>
              <a:t> http secure-server</a:t>
            </a:r>
          </a:p>
          <a:p>
            <a:pPr lvl="1"/>
            <a:r>
              <a:rPr lang="en-US" sz="1200" dirty="0">
                <a:latin typeface="Consolas" panose="020B0609020204030204" pitchFamily="49" charset="0"/>
              </a:rPr>
              <a:t>R1(conf)# </a:t>
            </a:r>
            <a:r>
              <a:rPr lang="en-US" sz="1200" dirty="0" err="1">
                <a:latin typeface="Consolas" panose="020B0609020204030204" pitchFamily="49" charset="0"/>
              </a:rPr>
              <a:t>ip</a:t>
            </a:r>
            <a:r>
              <a:rPr lang="en-US" sz="1200" dirty="0">
                <a:latin typeface="Consolas" panose="020B0609020204030204" pitchFamily="49" charset="0"/>
              </a:rPr>
              <a:t> http authentication local</a:t>
            </a:r>
          </a:p>
          <a:p>
            <a:pPr lvl="1"/>
            <a:r>
              <a:rPr lang="en-US" sz="1200" dirty="0">
                <a:latin typeface="Consolas" panose="020B0609020204030204" pitchFamily="49" charset="0"/>
              </a:rPr>
              <a:t>R1(conf)# username X </a:t>
            </a:r>
            <a:r>
              <a:rPr lang="en-US" sz="1200" dirty="0" err="1">
                <a:latin typeface="Consolas" panose="020B0609020204030204" pitchFamily="49" charset="0"/>
              </a:rPr>
              <a:t>priv</a:t>
            </a:r>
            <a:r>
              <a:rPr lang="en-US" sz="1200" dirty="0">
                <a:latin typeface="Consolas" panose="020B0609020204030204" pitchFamily="49" charset="0"/>
              </a:rPr>
              <a:t> 15 pass Y</a:t>
            </a:r>
            <a:endParaRPr lang="en-US" dirty="0">
              <a:latin typeface="Consolas" panose="020B0609020204030204" pitchFamily="49" charset="0"/>
            </a:endParaRPr>
          </a:p>
          <a:p>
            <a:r>
              <a:rPr lang="en-US" dirty="0"/>
              <a:t>List of devices and operating </a:t>
            </a:r>
            <a:br>
              <a:rPr lang="en-US" dirty="0"/>
            </a:br>
            <a:r>
              <a:rPr lang="en-US" dirty="0"/>
              <a:t>systems with MDP support: </a:t>
            </a:r>
            <a:br>
              <a:rPr lang="en-US" dirty="0"/>
            </a:br>
            <a:r>
              <a:rPr lang="en-US" sz="1200" dirty="0">
                <a:hlinkClick r:id="rId3"/>
              </a:rPr>
              <a:t>https://developer.cisco.com/site/standard-network-devices/</a:t>
            </a:r>
            <a:endParaRPr lang="en-US" sz="1200" dirty="0"/>
          </a:p>
          <a:p>
            <a:endParaRPr lang="en-US" dirty="0"/>
          </a:p>
        </p:txBody>
      </p:sp>
      <p:sp>
        <p:nvSpPr>
          <p:cNvPr id="4" name="Title 3"/>
          <p:cNvSpPr>
            <a:spLocks noGrp="1"/>
          </p:cNvSpPr>
          <p:nvPr>
            <p:ph type="title"/>
          </p:nvPr>
        </p:nvSpPr>
        <p:spPr/>
        <p:txBody>
          <a:bodyPr/>
          <a:lstStyle/>
          <a:p>
            <a:r>
              <a:rPr lang="en-US" dirty="0"/>
              <a:t>Enable YANG/NETCONF/RESTCONF support</a:t>
            </a:r>
          </a:p>
        </p:txBody>
      </p:sp>
      <p:pic>
        <p:nvPicPr>
          <p:cNvPr id="7" name="Picture 6"/>
          <p:cNvPicPr>
            <a:picLocks noChangeAspect="1"/>
          </p:cNvPicPr>
          <p:nvPr/>
        </p:nvPicPr>
        <p:blipFill rotWithShape="1">
          <a:blip r:embed="rId4"/>
          <a:srcRect r="29929"/>
          <a:stretch/>
        </p:blipFill>
        <p:spPr>
          <a:xfrm>
            <a:off x="5405336" y="1198955"/>
            <a:ext cx="3635520" cy="3392095"/>
          </a:xfrm>
          <a:prstGeom prst="rect">
            <a:avLst/>
          </a:prstGeom>
        </p:spPr>
      </p:pic>
    </p:spTree>
    <p:extLst>
      <p:ext uri="{BB962C8B-B14F-4D97-AF65-F5344CB8AC3E}">
        <p14:creationId xmlns:p14="http://schemas.microsoft.com/office/powerpoint/2010/main" val="4045089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YANG Summary</a:t>
            </a:r>
          </a:p>
        </p:txBody>
      </p:sp>
    </p:spTree>
    <p:extLst>
      <p:ext uri="{BB962C8B-B14F-4D97-AF65-F5344CB8AC3E}">
        <p14:creationId xmlns:p14="http://schemas.microsoft.com/office/powerpoint/2010/main" val="3642403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YANG is a Data Modeling Language</a:t>
            </a:r>
          </a:p>
          <a:p>
            <a:r>
              <a:rPr lang="en-US" dirty="0"/>
              <a:t>Defines the structure, syntax and validation rules for device data</a:t>
            </a:r>
          </a:p>
          <a:p>
            <a:r>
              <a:rPr lang="en-US" dirty="0"/>
              <a:t>Separates device models from transport protocols and data encodings</a:t>
            </a:r>
          </a:p>
          <a:p>
            <a:r>
              <a:rPr lang="en-US" dirty="0"/>
              <a:t>YANG Modules are constructed to create standard data models for network data</a:t>
            </a:r>
          </a:p>
          <a:p>
            <a:r>
              <a:rPr lang="en-US" dirty="0"/>
              <a:t>YANG Data sent to or from a network device will be formatted in either XML or JSON depending on the protocol (ex: NETCONF or RESTCONF)</a:t>
            </a:r>
          </a:p>
        </p:txBody>
      </p:sp>
      <p:sp>
        <p:nvSpPr>
          <p:cNvPr id="3" name="Title 2"/>
          <p:cNvSpPr>
            <a:spLocks noGrp="1"/>
          </p:cNvSpPr>
          <p:nvPr>
            <p:ph type="title"/>
          </p:nvPr>
        </p:nvSpPr>
        <p:spPr/>
        <p:txBody>
          <a:bodyPr/>
          <a:lstStyle/>
          <a:p>
            <a:r>
              <a:rPr lang="en-US" dirty="0"/>
              <a:t>YANG Summary</a:t>
            </a:r>
          </a:p>
        </p:txBody>
      </p:sp>
    </p:spTree>
    <p:extLst>
      <p:ext uri="{BB962C8B-B14F-4D97-AF65-F5344CB8AC3E}">
        <p14:creationId xmlns:p14="http://schemas.microsoft.com/office/powerpoint/2010/main" val="2559535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D47EA-35C3-4B18-AAD2-30601B9E8D1F}"/>
              </a:ext>
            </a:extLst>
          </p:cNvPr>
          <p:cNvSpPr>
            <a:spLocks noGrp="1"/>
          </p:cNvSpPr>
          <p:nvPr>
            <p:ph type="ctrTitle"/>
          </p:nvPr>
        </p:nvSpPr>
        <p:spPr/>
        <p:txBody>
          <a:bodyPr/>
          <a:lstStyle/>
          <a:p>
            <a:r>
              <a:rPr lang="en-US" dirty="0"/>
              <a:t>RESTCONF</a:t>
            </a:r>
            <a:br>
              <a:rPr lang="en-US" dirty="0"/>
            </a:br>
            <a:r>
              <a:rPr lang="en-US" dirty="0"/>
              <a:t>REST APIs</a:t>
            </a:r>
          </a:p>
        </p:txBody>
      </p:sp>
    </p:spTree>
    <p:extLst>
      <p:ext uri="{BB962C8B-B14F-4D97-AF65-F5344CB8AC3E}">
        <p14:creationId xmlns:p14="http://schemas.microsoft.com/office/powerpoint/2010/main" val="1923719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tx1">
                    <a:lumMod val="50000"/>
                  </a:schemeClr>
                </a:solidFill>
              </a:rPr>
              <a:t>Use HTTP protocol methods and transport</a:t>
            </a:r>
          </a:p>
          <a:p>
            <a:r>
              <a:rPr lang="en-US" dirty="0">
                <a:solidFill>
                  <a:schemeClr val="tx1">
                    <a:lumMod val="50000"/>
                  </a:schemeClr>
                </a:solidFill>
              </a:rPr>
              <a:t>API </a:t>
            </a:r>
            <a:r>
              <a:rPr lang="en-US" b="1" dirty="0">
                <a:solidFill>
                  <a:schemeClr val="tx1">
                    <a:lumMod val="50000"/>
                  </a:schemeClr>
                </a:solidFill>
              </a:rPr>
              <a:t>endpoints</a:t>
            </a:r>
            <a:r>
              <a:rPr lang="en-US" dirty="0">
                <a:solidFill>
                  <a:schemeClr val="tx1">
                    <a:lumMod val="50000"/>
                  </a:schemeClr>
                </a:solidFill>
              </a:rPr>
              <a:t> exist as server processes that are accessed through URIs</a:t>
            </a:r>
          </a:p>
          <a:p>
            <a:r>
              <a:rPr lang="en-US" dirty="0">
                <a:solidFill>
                  <a:schemeClr val="tx1">
                    <a:lumMod val="50000"/>
                  </a:schemeClr>
                </a:solidFill>
              </a:rPr>
              <a:t>Webpages present data and functionality in human-machine interaction driven by a user.</a:t>
            </a:r>
          </a:p>
          <a:p>
            <a:r>
              <a:rPr lang="en-US" dirty="0">
                <a:solidFill>
                  <a:schemeClr val="tx1">
                    <a:lumMod val="50000"/>
                  </a:schemeClr>
                </a:solidFill>
              </a:rPr>
              <a:t>APIs present data and functionality in machine-machine interactions driven by software.</a:t>
            </a:r>
          </a:p>
          <a:p>
            <a:endParaRPr lang="en-US" dirty="0">
              <a:solidFill>
                <a:schemeClr val="tx1">
                  <a:lumMod val="50000"/>
                </a:schemeClr>
              </a:solidFill>
            </a:endParaRPr>
          </a:p>
          <a:p>
            <a:endParaRPr lang="en-US" dirty="0">
              <a:solidFill>
                <a:schemeClr val="tx1">
                  <a:lumMod val="50000"/>
                </a:schemeClr>
              </a:solidFill>
            </a:endParaRPr>
          </a:p>
        </p:txBody>
      </p:sp>
      <p:sp>
        <p:nvSpPr>
          <p:cNvPr id="3" name="Title 2"/>
          <p:cNvSpPr>
            <a:spLocks noGrp="1"/>
          </p:cNvSpPr>
          <p:nvPr>
            <p:ph type="title"/>
          </p:nvPr>
        </p:nvSpPr>
        <p:spPr/>
        <p:txBody>
          <a:bodyPr/>
          <a:lstStyle/>
          <a:p>
            <a:r>
              <a:rPr lang="en-US" dirty="0"/>
              <a:t>REST APIs</a:t>
            </a:r>
          </a:p>
        </p:txBody>
      </p:sp>
      <p:sp>
        <p:nvSpPr>
          <p:cNvPr id="5" name="TextBox 4"/>
          <p:cNvSpPr txBox="1"/>
          <p:nvPr/>
        </p:nvSpPr>
        <p:spPr>
          <a:xfrm>
            <a:off x="510855" y="3773270"/>
            <a:ext cx="777661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58585B">
                    <a:lumMod val="75000"/>
                  </a:srgbClr>
                </a:solidFill>
                <a:effectLst/>
                <a:uLnTx/>
                <a:uFillTx/>
                <a:latin typeface="Arial" charset="0"/>
                <a:ea typeface="ＭＳ Ｐゴシック" pitchFamily="34" charset="-128"/>
                <a:cs typeface="+mn-cs"/>
              </a:rPr>
              <a:t>Directory of Public APIs: </a:t>
            </a:r>
            <a:r>
              <a:rPr kumimoji="0" lang="en-US" sz="1800" b="0" i="0" u="none" strike="noStrike" kern="1200" cap="none" spc="0" normalizeH="0" baseline="0" noProof="0" dirty="0">
                <a:ln>
                  <a:noFill/>
                </a:ln>
                <a:solidFill>
                  <a:srgbClr val="58585B">
                    <a:lumMod val="75000"/>
                  </a:srgbClr>
                </a:solidFill>
                <a:effectLst/>
                <a:uLnTx/>
                <a:uFillTx/>
                <a:latin typeface="Arial" charset="0"/>
                <a:ea typeface="ＭＳ Ｐゴシック" pitchFamily="34" charset="-128"/>
                <a:cs typeface="+mn-cs"/>
                <a:hlinkClick r:id="rId3"/>
              </a:rPr>
              <a:t>https://www.programmableweb.com/apis/directory</a:t>
            </a:r>
            <a:endParaRPr kumimoji="0" lang="en-US" sz="1800" b="0" i="0" u="none" strike="noStrike" kern="1200" cap="none" spc="0" normalizeH="0" baseline="0" noProof="0" dirty="0">
              <a:ln>
                <a:noFill/>
              </a:ln>
              <a:solidFill>
                <a:srgbClr val="58585B">
                  <a:lumMod val="75000"/>
                </a:srgbClr>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3574002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a:t>How does this work?</a:t>
            </a:r>
            <a:endParaRPr lang="en-US" altLang="en-US" dirty="0"/>
          </a:p>
        </p:txBody>
      </p:sp>
      <p:pic>
        <p:nvPicPr>
          <p:cNvPr id="24" name="Picture 23">
            <a:extLst>
              <a:ext uri="{FF2B5EF4-FFF2-40B4-BE49-F238E27FC236}">
                <a16:creationId xmlns:a16="http://schemas.microsoft.com/office/drawing/2014/main" id="{139DCA7B-BB7E-4C8E-B789-562DEC313F4D}"/>
              </a:ext>
            </a:extLst>
          </p:cNvPr>
          <p:cNvPicPr>
            <a:picLocks noChangeAspect="1"/>
          </p:cNvPicPr>
          <p:nvPr/>
        </p:nvPicPr>
        <p:blipFill>
          <a:blip r:embed="rId3"/>
          <a:stretch>
            <a:fillRect/>
          </a:stretch>
        </p:blipFill>
        <p:spPr>
          <a:xfrm>
            <a:off x="1896904" y="2204024"/>
            <a:ext cx="1219048" cy="1015873"/>
          </a:xfrm>
          <a:prstGeom prst="rect">
            <a:avLst/>
          </a:prstGeom>
        </p:spPr>
      </p:pic>
      <p:pic>
        <p:nvPicPr>
          <p:cNvPr id="25" name="Picture 24">
            <a:extLst>
              <a:ext uri="{FF2B5EF4-FFF2-40B4-BE49-F238E27FC236}">
                <a16:creationId xmlns:a16="http://schemas.microsoft.com/office/drawing/2014/main" id="{32ACEBDE-6EBA-4498-8D0C-ADBF9F20BF7D}"/>
              </a:ext>
            </a:extLst>
          </p:cNvPr>
          <p:cNvPicPr>
            <a:picLocks noChangeAspect="1"/>
          </p:cNvPicPr>
          <p:nvPr/>
        </p:nvPicPr>
        <p:blipFill>
          <a:blip r:embed="rId4"/>
          <a:stretch>
            <a:fillRect/>
          </a:stretch>
        </p:blipFill>
        <p:spPr>
          <a:xfrm>
            <a:off x="5904471" y="2106569"/>
            <a:ext cx="838095" cy="1168254"/>
          </a:xfrm>
          <a:prstGeom prst="rect">
            <a:avLst/>
          </a:prstGeom>
        </p:spPr>
      </p:pic>
      <p:cxnSp>
        <p:nvCxnSpPr>
          <p:cNvPr id="26" name="Straight Arrow Connector 25">
            <a:extLst>
              <a:ext uri="{FF2B5EF4-FFF2-40B4-BE49-F238E27FC236}">
                <a16:creationId xmlns:a16="http://schemas.microsoft.com/office/drawing/2014/main" id="{E807F918-4C69-466B-8460-4C6DAFFBC487}"/>
              </a:ext>
            </a:extLst>
          </p:cNvPr>
          <p:cNvCxnSpPr>
            <a:cxnSpLocks/>
          </p:cNvCxnSpPr>
          <p:nvPr/>
        </p:nvCxnSpPr>
        <p:spPr>
          <a:xfrm>
            <a:off x="2921101" y="2468741"/>
            <a:ext cx="294521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EDD0E61-BC33-4297-9648-B877BA120B14}"/>
              </a:ext>
            </a:extLst>
          </p:cNvPr>
          <p:cNvSpPr txBox="1"/>
          <p:nvPr/>
        </p:nvSpPr>
        <p:spPr>
          <a:xfrm>
            <a:off x="2931733" y="2117867"/>
            <a:ext cx="2998381" cy="30777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Send me</a:t>
            </a:r>
            <a:r>
              <a:rPr kumimoji="0" lang="en-US" sz="1400" b="0" i="0" u="none" strike="noStrike" kern="1200" cap="none" spc="0" normalizeH="0" noProof="0" dirty="0">
                <a:ln>
                  <a:noFill/>
                </a:ln>
                <a:solidFill>
                  <a:srgbClr val="58585B"/>
                </a:solidFill>
                <a:effectLst/>
                <a:uLnTx/>
                <a:uFillTx/>
                <a:latin typeface="Arial" charset="0"/>
                <a:ea typeface="ＭＳ Ｐゴシック" pitchFamily="34" charset="-128"/>
                <a:cs typeface="+mn-cs"/>
              </a:rPr>
              <a:t> your configuration</a:t>
            </a: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a:t>
            </a:r>
          </a:p>
        </p:txBody>
      </p:sp>
      <p:sp>
        <p:nvSpPr>
          <p:cNvPr id="28" name="TextBox 27">
            <a:extLst>
              <a:ext uri="{FF2B5EF4-FFF2-40B4-BE49-F238E27FC236}">
                <a16:creationId xmlns:a16="http://schemas.microsoft.com/office/drawing/2014/main" id="{9BBD6CFD-BFE2-43A9-A9D8-3E2E54C7B6E5}"/>
              </a:ext>
            </a:extLst>
          </p:cNvPr>
          <p:cNvSpPr txBox="1"/>
          <p:nvPr/>
        </p:nvSpPr>
        <p:spPr>
          <a:xfrm>
            <a:off x="2185639" y="1533077"/>
            <a:ext cx="4148254" cy="523220"/>
          </a:xfrm>
          <a:prstGeom prst="rect">
            <a:avLst/>
          </a:prstGeom>
          <a:noFill/>
          <a:ln>
            <a:solidFill>
              <a:schemeClr val="accent1"/>
            </a:solidFill>
          </a:ln>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Request</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9E0B0F"/>
                </a:solidFill>
                <a:effectLst/>
                <a:uLnTx/>
                <a:uFillTx/>
                <a:latin typeface="Arial" charset="0"/>
                <a:ea typeface="ＭＳ Ｐゴシック" pitchFamily="34" charset="-128"/>
                <a:cs typeface="+mn-cs"/>
              </a:rPr>
              <a:t>GET</a:t>
            </a:r>
            <a:r>
              <a:rPr kumimoji="0" lang="en-US" alt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 https://{</a:t>
            </a:r>
            <a:r>
              <a:rPr lang="en-US" altLang="en-US" sz="1400" dirty="0">
                <a:solidFill>
                  <a:srgbClr val="58585B"/>
                </a:solidFill>
              </a:rPr>
              <a:t>RESTCONFDEVICE</a:t>
            </a:r>
            <a:r>
              <a:rPr kumimoji="0" lang="en-US" alt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a:t>
            </a:r>
            <a:r>
              <a:rPr kumimoji="0" lang="en-US" altLang="en-US" sz="1400" b="0" i="0" u="none" strike="noStrike" kern="1200" cap="none" spc="0" normalizeH="0" baseline="0" noProof="0" dirty="0">
                <a:ln>
                  <a:noFill/>
                </a:ln>
                <a:solidFill>
                  <a:srgbClr val="9E0B0F">
                    <a:lumMod val="75000"/>
                  </a:srgbClr>
                </a:solidFill>
                <a:effectLst/>
                <a:uLnTx/>
                <a:uFillTx/>
                <a:latin typeface="Arial" charset="0"/>
                <a:ea typeface="ＭＳ Ｐゴシック" pitchFamily="34" charset="-128"/>
                <a:cs typeface="+mn-cs"/>
              </a:rPr>
              <a:t>/</a:t>
            </a:r>
            <a:r>
              <a:rPr kumimoji="0" lang="en-US" altLang="en-US" sz="1400" b="0" i="0" u="none" strike="noStrike" kern="1200" cap="none" spc="0" normalizeH="0" baseline="0" noProof="0" dirty="0" err="1">
                <a:ln>
                  <a:noFill/>
                </a:ln>
                <a:solidFill>
                  <a:srgbClr val="9E0B0F">
                    <a:lumMod val="75000"/>
                  </a:srgbClr>
                </a:solidFill>
                <a:effectLst/>
                <a:uLnTx/>
                <a:uFillTx/>
                <a:latin typeface="Arial" charset="0"/>
                <a:ea typeface="ＭＳ Ｐゴシック" pitchFamily="34" charset="-128"/>
                <a:cs typeface="+mn-cs"/>
              </a:rPr>
              <a:t>restconf</a:t>
            </a:r>
            <a:r>
              <a:rPr kumimoji="0" lang="en-US" altLang="en-US" sz="1400" b="0" i="0" u="none" strike="noStrike" kern="1200" cap="none" spc="0" normalizeH="0" baseline="0" noProof="0" dirty="0">
                <a:ln>
                  <a:noFill/>
                </a:ln>
                <a:solidFill>
                  <a:srgbClr val="9E0B0F">
                    <a:lumMod val="75000"/>
                  </a:srgbClr>
                </a:solidFill>
                <a:effectLst/>
                <a:uLnTx/>
                <a:uFillTx/>
                <a:latin typeface="Arial" charset="0"/>
                <a:ea typeface="ＭＳ Ｐゴシック" pitchFamily="34" charset="-128"/>
                <a:cs typeface="+mn-cs"/>
              </a:rPr>
              <a:t>/...</a:t>
            </a:r>
          </a:p>
        </p:txBody>
      </p:sp>
      <p:cxnSp>
        <p:nvCxnSpPr>
          <p:cNvPr id="29" name="Straight Arrow Connector 28">
            <a:extLst>
              <a:ext uri="{FF2B5EF4-FFF2-40B4-BE49-F238E27FC236}">
                <a16:creationId xmlns:a16="http://schemas.microsoft.com/office/drawing/2014/main" id="{E72CC1F1-A20A-430B-A98A-06E260D6FCD3}"/>
              </a:ext>
            </a:extLst>
          </p:cNvPr>
          <p:cNvCxnSpPr>
            <a:cxnSpLocks/>
          </p:cNvCxnSpPr>
          <p:nvPr/>
        </p:nvCxnSpPr>
        <p:spPr>
          <a:xfrm>
            <a:off x="2899835" y="2819615"/>
            <a:ext cx="2934586"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F13F541-E72C-44FC-816F-96AACBC5FF88}"/>
              </a:ext>
            </a:extLst>
          </p:cNvPr>
          <p:cNvSpPr txBox="1"/>
          <p:nvPr/>
        </p:nvSpPr>
        <p:spPr>
          <a:xfrm>
            <a:off x="2889203" y="2862146"/>
            <a:ext cx="3040911" cy="307777"/>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Here’s </a:t>
            </a:r>
            <a:r>
              <a:rPr lang="en-US" sz="1400" dirty="0">
                <a:solidFill>
                  <a:srgbClr val="58585B"/>
                </a:solidFill>
              </a:rPr>
              <a:t>my </a:t>
            </a:r>
            <a:r>
              <a:rPr lang="en-US" sz="1400" dirty="0" err="1">
                <a:solidFill>
                  <a:srgbClr val="58585B"/>
                </a:solidFill>
              </a:rPr>
              <a:t>conf</a:t>
            </a:r>
            <a:r>
              <a:rPr lang="en-US" sz="1400" dirty="0">
                <a:solidFill>
                  <a:srgbClr val="58585B"/>
                </a:solidFill>
              </a:rPr>
              <a:t> </a:t>
            </a: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in XML/JSON.</a:t>
            </a:r>
          </a:p>
        </p:txBody>
      </p:sp>
      <p:sp>
        <p:nvSpPr>
          <p:cNvPr id="31" name="TextBox 30">
            <a:extLst>
              <a:ext uri="{FF2B5EF4-FFF2-40B4-BE49-F238E27FC236}">
                <a16:creationId xmlns:a16="http://schemas.microsoft.com/office/drawing/2014/main" id="{07155A01-7506-4514-8D3E-93B667287A81}"/>
              </a:ext>
            </a:extLst>
          </p:cNvPr>
          <p:cNvSpPr txBox="1"/>
          <p:nvPr/>
        </p:nvSpPr>
        <p:spPr>
          <a:xfrm>
            <a:off x="3041547" y="3181124"/>
            <a:ext cx="2590857" cy="523220"/>
          </a:xfrm>
          <a:prstGeom prst="rect">
            <a:avLst/>
          </a:prstGeom>
          <a:noFill/>
          <a:ln>
            <a:solidFill>
              <a:schemeClr val="accent1"/>
            </a:solidFill>
          </a:ln>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Response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HTTP 200 OK {xml/</a:t>
            </a:r>
            <a:r>
              <a:rPr kumimoji="0" lang="en-US" sz="1400" b="0" i="0" u="none" strike="noStrike" kern="1200" cap="none" spc="0" normalizeH="0" baseline="0" noProof="0" dirty="0" err="1">
                <a:ln>
                  <a:noFill/>
                </a:ln>
                <a:solidFill>
                  <a:srgbClr val="58585B"/>
                </a:solidFill>
                <a:effectLst/>
                <a:uLnTx/>
                <a:uFillTx/>
                <a:latin typeface="Arial" charset="0"/>
                <a:ea typeface="ＭＳ Ｐゴシック" pitchFamily="34" charset="-128"/>
                <a:cs typeface="+mn-cs"/>
              </a:rPr>
              <a:t>json</a:t>
            </a: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 data}</a:t>
            </a:r>
          </a:p>
        </p:txBody>
      </p:sp>
      <p:sp>
        <p:nvSpPr>
          <p:cNvPr id="32" name="TextBox 31">
            <a:extLst>
              <a:ext uri="{FF2B5EF4-FFF2-40B4-BE49-F238E27FC236}">
                <a16:creationId xmlns:a16="http://schemas.microsoft.com/office/drawing/2014/main" id="{EDD394FE-D4C9-47BB-915D-7A4E567C2510}"/>
              </a:ext>
            </a:extLst>
          </p:cNvPr>
          <p:cNvSpPr txBox="1"/>
          <p:nvPr/>
        </p:nvSpPr>
        <p:spPr>
          <a:xfrm>
            <a:off x="1828801" y="3189681"/>
            <a:ext cx="1174594" cy="523220"/>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3</a:t>
            </a:r>
            <a:r>
              <a:rPr kumimoji="0" lang="en-US" sz="1400" b="0" i="0" u="none" strike="noStrike" kern="1200" cap="none" spc="0" normalizeH="0" baseline="30000" noProof="0" dirty="0">
                <a:ln>
                  <a:noFill/>
                </a:ln>
                <a:solidFill>
                  <a:srgbClr val="58585B"/>
                </a:solidFill>
                <a:effectLst/>
                <a:uLnTx/>
                <a:uFillTx/>
                <a:latin typeface="Arial" charset="0"/>
                <a:ea typeface="ＭＳ Ｐゴシック" pitchFamily="34" charset="-128"/>
                <a:cs typeface="+mn-cs"/>
              </a:rPr>
              <a:t>rd</a:t>
            </a: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 Party</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Application</a:t>
            </a:r>
          </a:p>
        </p:txBody>
      </p:sp>
      <p:sp>
        <p:nvSpPr>
          <p:cNvPr id="33" name="TextBox 32">
            <a:extLst>
              <a:ext uri="{FF2B5EF4-FFF2-40B4-BE49-F238E27FC236}">
                <a16:creationId xmlns:a16="http://schemas.microsoft.com/office/drawing/2014/main" id="{C593F75D-6394-4BDD-987F-DC1F8602203D}"/>
              </a:ext>
            </a:extLst>
          </p:cNvPr>
          <p:cNvSpPr txBox="1"/>
          <p:nvPr/>
        </p:nvSpPr>
        <p:spPr>
          <a:xfrm>
            <a:off x="5632404" y="3234286"/>
            <a:ext cx="1265274" cy="523220"/>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RESTCONF</a:t>
            </a:r>
            <a:b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br>
            <a:r>
              <a:rPr kumimoji="0" lang="en-US" sz="14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API Endpoint</a:t>
            </a:r>
          </a:p>
        </p:txBody>
      </p:sp>
    </p:spTree>
    <p:extLst>
      <p:ext uri="{BB962C8B-B14F-4D97-AF65-F5344CB8AC3E}">
        <p14:creationId xmlns:p14="http://schemas.microsoft.com/office/powerpoint/2010/main" val="2884606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73053B-32A1-4090-AFA3-48AE516139A8}"/>
              </a:ext>
            </a:extLst>
          </p:cNvPr>
          <p:cNvSpPr>
            <a:spLocks noGrp="1"/>
          </p:cNvSpPr>
          <p:nvPr>
            <p:ph type="body" sz="quarter" idx="10"/>
          </p:nvPr>
        </p:nvSpPr>
        <p:spPr/>
        <p:txBody>
          <a:bodyPr/>
          <a:lstStyle/>
          <a:p>
            <a:pPr marL="57150" indent="0">
              <a:buNone/>
            </a:pPr>
            <a:r>
              <a:rPr lang="en-US" dirty="0">
                <a:solidFill>
                  <a:srgbClr val="58585B"/>
                </a:solidFill>
                <a:latin typeface="Arial" charset="0"/>
                <a:ea typeface="ＭＳ Ｐゴシック" pitchFamily="34" charset="-128"/>
              </a:rPr>
              <a:t>REST requests require the following elements (requirements may differ depending on the API):</a:t>
            </a:r>
          </a:p>
          <a:p>
            <a:pPr marL="1339" lvl="0" indent="0" defTabSz="457200">
              <a:lnSpc>
                <a:spcPct val="100000"/>
              </a:lnSpc>
              <a:spcBef>
                <a:spcPts val="1200"/>
              </a:spcBef>
              <a:buClr>
                <a:srgbClr val="0C65B7"/>
              </a:buClr>
              <a:buSzPct val="100000"/>
              <a:buNone/>
              <a:defRPr/>
            </a:pPr>
            <a:r>
              <a:rPr lang="en-US" sz="1050" b="1" dirty="0">
                <a:solidFill>
                  <a:srgbClr val="58585B">
                    <a:lumMod val="50000"/>
                  </a:srgbClr>
                </a:solidFill>
                <a:latin typeface="Arial"/>
                <a:sym typeface="Arial" pitchFamily="34" charset="0"/>
              </a:rPr>
              <a:t>Method</a:t>
            </a:r>
          </a:p>
          <a:p>
            <a:pPr marL="386656" lvl="1" indent="-193775" defTabSz="457200">
              <a:lnSpc>
                <a:spcPct val="100000"/>
              </a:lnSpc>
              <a:spcBef>
                <a:spcPts val="400"/>
              </a:spcBef>
              <a:buClr>
                <a:srgbClr val="0C65B7"/>
              </a:buClr>
              <a:buSzPct val="100000"/>
              <a:buFont typeface="Arial"/>
              <a:buChar char="–"/>
              <a:defRPr/>
            </a:pPr>
            <a:r>
              <a:rPr lang="en-US" sz="1050" dirty="0">
                <a:solidFill>
                  <a:srgbClr val="58585B">
                    <a:lumMod val="50000"/>
                  </a:srgbClr>
                </a:solidFill>
                <a:latin typeface="Arial"/>
                <a:sym typeface="Arial" pitchFamily="34" charset="0"/>
              </a:rPr>
              <a:t>GET (retrieve), POST (create), PUT (update), DELETE (remove), PATCH (partial-update)</a:t>
            </a:r>
          </a:p>
          <a:p>
            <a:pPr marL="1339" lvl="0" indent="0" defTabSz="457200">
              <a:lnSpc>
                <a:spcPct val="100000"/>
              </a:lnSpc>
              <a:spcBef>
                <a:spcPts val="1200"/>
              </a:spcBef>
              <a:buClr>
                <a:srgbClr val="0C65B7"/>
              </a:buClr>
              <a:buSzPct val="100000"/>
              <a:buNone/>
              <a:defRPr/>
            </a:pPr>
            <a:r>
              <a:rPr lang="en-US" sz="1050" b="1" dirty="0">
                <a:solidFill>
                  <a:srgbClr val="58585B">
                    <a:lumMod val="50000"/>
                  </a:srgbClr>
                </a:solidFill>
                <a:latin typeface="Arial"/>
                <a:sym typeface="Arial" pitchFamily="34" charset="0"/>
              </a:rPr>
              <a:t>URL</a:t>
            </a:r>
          </a:p>
          <a:p>
            <a:pPr lvl="1">
              <a:lnSpc>
                <a:spcPct val="100000"/>
              </a:lnSpc>
              <a:defRPr/>
            </a:pPr>
            <a:r>
              <a:rPr lang="en-US" sz="1050" dirty="0">
                <a:solidFill>
                  <a:srgbClr val="58585B">
                    <a:lumMod val="50000"/>
                  </a:srgbClr>
                </a:solidFill>
                <a:latin typeface="Arial"/>
                <a:sym typeface="Arial" pitchFamily="34" charset="0"/>
              </a:rPr>
              <a:t>Example: </a:t>
            </a:r>
            <a:r>
              <a:rPr lang="en-US" sz="1000" dirty="0">
                <a:solidFill>
                  <a:srgbClr val="58585B">
                    <a:lumMod val="50000"/>
                  </a:srgbClr>
                </a:solidFill>
                <a:latin typeface="Consolas" panose="020B0609020204030204" pitchFamily="49" charset="0"/>
                <a:sym typeface="Arial" pitchFamily="34" charset="0"/>
              </a:rPr>
              <a:t>http://{</a:t>
            </a:r>
            <a:r>
              <a:rPr lang="en-US" altLang="en-US" sz="1000" dirty="0">
                <a:solidFill>
                  <a:srgbClr val="58585B"/>
                </a:solidFill>
                <a:latin typeface="Consolas" panose="020B0609020204030204" pitchFamily="49" charset="0"/>
              </a:rPr>
              <a:t>RESTCONFDEVICE</a:t>
            </a:r>
            <a:r>
              <a:rPr lang="en-US" sz="1000" dirty="0">
                <a:solidFill>
                  <a:srgbClr val="58585B">
                    <a:lumMod val="50000"/>
                  </a:srgbClr>
                </a:solidFill>
                <a:latin typeface="Consolas" panose="020B0609020204030204" pitchFamily="49" charset="0"/>
                <a:sym typeface="Arial" pitchFamily="34" charset="0"/>
              </a:rPr>
              <a:t>}/restconf/data/ietf-interfaces</a:t>
            </a:r>
            <a:endParaRPr lang="en-US" sz="1050" dirty="0">
              <a:solidFill>
                <a:srgbClr val="58585B">
                  <a:lumMod val="50000"/>
                </a:srgbClr>
              </a:solidFill>
              <a:latin typeface="Consolas" panose="020B0609020204030204" pitchFamily="49" charset="0"/>
              <a:sym typeface="Arial" pitchFamily="34" charset="0"/>
            </a:endParaRPr>
          </a:p>
          <a:p>
            <a:pPr marL="1339" lvl="0" indent="0" defTabSz="457200">
              <a:lnSpc>
                <a:spcPct val="100000"/>
              </a:lnSpc>
              <a:spcBef>
                <a:spcPts val="1200"/>
              </a:spcBef>
              <a:buClr>
                <a:srgbClr val="0C65B7"/>
              </a:buClr>
              <a:buSzPct val="100000"/>
              <a:buNone/>
              <a:defRPr/>
            </a:pPr>
            <a:r>
              <a:rPr lang="en-US" sz="1050" b="1" dirty="0">
                <a:solidFill>
                  <a:srgbClr val="58585B">
                    <a:lumMod val="50000"/>
                  </a:srgbClr>
                </a:solidFill>
                <a:latin typeface="Arial"/>
                <a:sym typeface="Arial" pitchFamily="34" charset="0"/>
              </a:rPr>
              <a:t>Authentication </a:t>
            </a:r>
          </a:p>
          <a:p>
            <a:pPr marL="386656" lvl="1" indent="-193775" defTabSz="457200">
              <a:lnSpc>
                <a:spcPct val="100000"/>
              </a:lnSpc>
              <a:spcBef>
                <a:spcPts val="400"/>
              </a:spcBef>
              <a:buClr>
                <a:srgbClr val="0C65B7"/>
              </a:buClr>
              <a:buSzPct val="100000"/>
              <a:buFont typeface="Arial"/>
              <a:buChar char="–"/>
              <a:defRPr/>
            </a:pPr>
            <a:r>
              <a:rPr lang="en-US" sz="1050" dirty="0">
                <a:solidFill>
                  <a:srgbClr val="58585B">
                    <a:lumMod val="50000"/>
                  </a:srgbClr>
                </a:solidFill>
                <a:latin typeface="Arial"/>
                <a:sym typeface="Arial" pitchFamily="34" charset="0"/>
              </a:rPr>
              <a:t>Basic HTTP, OAuth, none, Custom</a:t>
            </a:r>
          </a:p>
          <a:p>
            <a:pPr marL="1339" lvl="0" indent="0" defTabSz="457200">
              <a:lnSpc>
                <a:spcPct val="100000"/>
              </a:lnSpc>
              <a:spcBef>
                <a:spcPts val="1200"/>
              </a:spcBef>
              <a:buClr>
                <a:srgbClr val="0C65B7"/>
              </a:buClr>
              <a:buSzPct val="100000"/>
              <a:buNone/>
              <a:defRPr/>
            </a:pPr>
            <a:r>
              <a:rPr lang="en-US" sz="1050" b="1" dirty="0">
                <a:solidFill>
                  <a:srgbClr val="58585B">
                    <a:lumMod val="50000"/>
                  </a:srgbClr>
                </a:solidFill>
                <a:latin typeface="Arial"/>
                <a:sym typeface="Arial" pitchFamily="34" charset="0"/>
              </a:rPr>
              <a:t>Custom Headers</a:t>
            </a:r>
          </a:p>
          <a:p>
            <a:pPr marL="386656" lvl="1" indent="-193775" defTabSz="457200">
              <a:lnSpc>
                <a:spcPct val="100000"/>
              </a:lnSpc>
              <a:spcBef>
                <a:spcPts val="400"/>
              </a:spcBef>
              <a:buClr>
                <a:srgbClr val="0C65B7"/>
              </a:buClr>
              <a:buSzPct val="100000"/>
              <a:buFont typeface="Arial"/>
              <a:buChar char="–"/>
              <a:defRPr/>
            </a:pPr>
            <a:r>
              <a:rPr lang="en-US" sz="1050" dirty="0">
                <a:solidFill>
                  <a:srgbClr val="58585B">
                    <a:lumMod val="50000"/>
                  </a:srgbClr>
                </a:solidFill>
                <a:latin typeface="Arial"/>
                <a:sym typeface="Arial" pitchFamily="34" charset="0"/>
              </a:rPr>
              <a:t>HTTP Headers</a:t>
            </a:r>
          </a:p>
          <a:p>
            <a:pPr marL="386656" lvl="1" indent="-193775" defTabSz="457200">
              <a:lnSpc>
                <a:spcPct val="100000"/>
              </a:lnSpc>
              <a:spcBef>
                <a:spcPts val="400"/>
              </a:spcBef>
              <a:buClr>
                <a:srgbClr val="0C65B7"/>
              </a:buClr>
              <a:buSzPct val="100000"/>
              <a:buFont typeface="Arial"/>
              <a:buChar char="–"/>
              <a:defRPr/>
            </a:pPr>
            <a:r>
              <a:rPr lang="en-US" sz="1050" dirty="0">
                <a:solidFill>
                  <a:srgbClr val="58585B">
                    <a:lumMod val="50000"/>
                  </a:srgbClr>
                </a:solidFill>
                <a:latin typeface="Arial"/>
                <a:sym typeface="Arial" pitchFamily="34" charset="0"/>
              </a:rPr>
              <a:t>Example: </a:t>
            </a:r>
            <a:r>
              <a:rPr lang="en-US" sz="1050" dirty="0">
                <a:solidFill>
                  <a:srgbClr val="58585B">
                    <a:lumMod val="50000"/>
                  </a:srgbClr>
                </a:solidFill>
                <a:latin typeface="Consolas" panose="020B0609020204030204" pitchFamily="49" charset="0"/>
                <a:sym typeface="Arial" pitchFamily="34" charset="0"/>
              </a:rPr>
              <a:t>Content-Type: application/json</a:t>
            </a:r>
          </a:p>
          <a:p>
            <a:pPr marL="1339" lvl="0" indent="0" defTabSz="457200">
              <a:lnSpc>
                <a:spcPct val="100000"/>
              </a:lnSpc>
              <a:spcBef>
                <a:spcPts val="1200"/>
              </a:spcBef>
              <a:buClr>
                <a:srgbClr val="0C65B7"/>
              </a:buClr>
              <a:buSzPct val="100000"/>
              <a:buNone/>
              <a:defRPr/>
            </a:pPr>
            <a:r>
              <a:rPr lang="en-US" sz="1050" b="1" dirty="0">
                <a:solidFill>
                  <a:srgbClr val="58585B">
                    <a:lumMod val="50000"/>
                  </a:srgbClr>
                </a:solidFill>
                <a:latin typeface="Arial"/>
                <a:sym typeface="Arial" pitchFamily="34" charset="0"/>
              </a:rPr>
              <a:t>Request Body</a:t>
            </a:r>
          </a:p>
          <a:p>
            <a:pPr marL="386656" lvl="1" indent="-193775" defTabSz="457200">
              <a:lnSpc>
                <a:spcPct val="100000"/>
              </a:lnSpc>
              <a:spcBef>
                <a:spcPts val="400"/>
              </a:spcBef>
              <a:buClr>
                <a:srgbClr val="0C65B7"/>
              </a:buClr>
              <a:buSzPct val="100000"/>
              <a:buFont typeface="Arial"/>
              <a:buChar char="–"/>
              <a:defRPr/>
            </a:pPr>
            <a:r>
              <a:rPr lang="en-US" sz="1050" dirty="0">
                <a:solidFill>
                  <a:srgbClr val="58585B">
                    <a:lumMod val="50000"/>
                  </a:srgbClr>
                </a:solidFill>
                <a:latin typeface="Arial"/>
                <a:sym typeface="Arial" pitchFamily="34" charset="0"/>
              </a:rPr>
              <a:t>JSON or XML containing data needed to complete request</a:t>
            </a:r>
          </a:p>
        </p:txBody>
      </p:sp>
      <p:sp>
        <p:nvSpPr>
          <p:cNvPr id="73730" name="Title 1"/>
          <p:cNvSpPr>
            <a:spLocks noGrp="1"/>
          </p:cNvSpPr>
          <p:nvPr>
            <p:ph type="title"/>
          </p:nvPr>
        </p:nvSpPr>
        <p:spPr/>
        <p:txBody>
          <a:bodyPr/>
          <a:lstStyle/>
          <a:p>
            <a:r>
              <a:rPr altLang="en-US" dirty="0">
                <a:cs typeface="Apple LiGothic Medium" charset="0"/>
              </a:rPr>
              <a:t>Anatomy of a REST Request</a:t>
            </a:r>
          </a:p>
        </p:txBody>
      </p:sp>
    </p:spTree>
    <p:extLst>
      <p:ext uri="{BB962C8B-B14F-4D97-AF65-F5344CB8AC3E}">
        <p14:creationId xmlns:p14="http://schemas.microsoft.com/office/powerpoint/2010/main" val="2803084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81917" y="2519423"/>
            <a:ext cx="5883150" cy="1707028"/>
          </a:xfrm>
          <a:prstGeom prst="rect">
            <a:avLst/>
          </a:prstGeom>
        </p:spPr>
      </p:pic>
      <p:sp>
        <p:nvSpPr>
          <p:cNvPr id="6" name="Text Placeholder 5">
            <a:extLst>
              <a:ext uri="{FF2B5EF4-FFF2-40B4-BE49-F238E27FC236}">
                <a16:creationId xmlns:a16="http://schemas.microsoft.com/office/drawing/2014/main" id="{2502ABCE-6EF3-4952-8BA6-2B00BED7B29F}"/>
              </a:ext>
            </a:extLst>
          </p:cNvPr>
          <p:cNvSpPr>
            <a:spLocks noGrp="1"/>
          </p:cNvSpPr>
          <p:nvPr>
            <p:ph type="body" sz="quarter" idx="10"/>
          </p:nvPr>
        </p:nvSpPr>
        <p:spPr/>
        <p:txBody>
          <a:bodyPr/>
          <a:lstStyle/>
          <a:p>
            <a:pPr marL="1339" lvl="0" indent="0" defTabSz="457200">
              <a:lnSpc>
                <a:spcPct val="90000"/>
              </a:lnSpc>
              <a:spcBef>
                <a:spcPts val="1200"/>
              </a:spcBef>
              <a:buClr>
                <a:srgbClr val="0C65B7"/>
              </a:buClr>
              <a:buSzPct val="100000"/>
              <a:buNone/>
              <a:defRPr/>
            </a:pPr>
            <a:r>
              <a:rPr lang="en-US" sz="1600" dirty="0">
                <a:solidFill>
                  <a:srgbClr val="004C69"/>
                </a:solidFill>
                <a:latin typeface="Arial"/>
                <a:sym typeface="Arial" pitchFamily="34" charset="0"/>
              </a:rPr>
              <a:t>HTTP Status Codes</a:t>
            </a:r>
          </a:p>
          <a:p>
            <a:pPr marL="386656" lvl="1" indent="-193775" defTabSz="457200">
              <a:lnSpc>
                <a:spcPct val="130000"/>
              </a:lnSpc>
              <a:spcBef>
                <a:spcPts val="400"/>
              </a:spcBef>
              <a:buClr>
                <a:srgbClr val="0C65B7"/>
              </a:buClr>
              <a:buSzPct val="100000"/>
              <a:buFont typeface="Arial"/>
              <a:buChar char="–"/>
              <a:defRPr/>
            </a:pPr>
            <a:r>
              <a:rPr lang="en-US" sz="1200" dirty="0">
                <a:solidFill>
                  <a:srgbClr val="676767"/>
                </a:solidFill>
                <a:latin typeface="Arial"/>
                <a:sym typeface="Arial" pitchFamily="34" charset="0"/>
                <a:hlinkClick r:id="rId4"/>
              </a:rPr>
              <a:t>http://www.w3.org/Protocols/HTTP/HTRESP.html</a:t>
            </a:r>
            <a:endParaRPr lang="en-US" sz="1200" dirty="0">
              <a:solidFill>
                <a:srgbClr val="676767"/>
              </a:solidFill>
              <a:latin typeface="Arial"/>
              <a:sym typeface="Arial" pitchFamily="34" charset="0"/>
            </a:endParaRPr>
          </a:p>
          <a:p>
            <a:pPr marL="386656" lvl="1" indent="-193775" defTabSz="457200">
              <a:lnSpc>
                <a:spcPct val="130000"/>
              </a:lnSpc>
              <a:spcBef>
                <a:spcPts val="400"/>
              </a:spcBef>
              <a:buClr>
                <a:srgbClr val="0C65B7"/>
              </a:buClr>
              <a:buSzPct val="100000"/>
              <a:buFont typeface="Arial"/>
              <a:buChar char="–"/>
              <a:defRPr/>
            </a:pPr>
            <a:r>
              <a:rPr lang="en-US" sz="1200" dirty="0">
                <a:solidFill>
                  <a:srgbClr val="004C69"/>
                </a:solidFill>
                <a:latin typeface="Arial"/>
                <a:sym typeface="Arial" pitchFamily="34" charset="0"/>
              </a:rPr>
              <a:t>200 OK</a:t>
            </a:r>
          </a:p>
          <a:p>
            <a:pPr marL="386656" lvl="1" indent="-193775" defTabSz="457200">
              <a:lnSpc>
                <a:spcPct val="130000"/>
              </a:lnSpc>
              <a:spcBef>
                <a:spcPts val="400"/>
              </a:spcBef>
              <a:buClr>
                <a:srgbClr val="0C65B7"/>
              </a:buClr>
              <a:buSzPct val="100000"/>
              <a:buFont typeface="Arial"/>
              <a:buChar char="–"/>
              <a:defRPr/>
            </a:pPr>
            <a:r>
              <a:rPr lang="en-US" sz="1200" dirty="0">
                <a:solidFill>
                  <a:srgbClr val="004C69"/>
                </a:solidFill>
                <a:latin typeface="Arial"/>
                <a:sym typeface="Arial" pitchFamily="34" charset="0"/>
              </a:rPr>
              <a:t>201 Created</a:t>
            </a:r>
          </a:p>
          <a:p>
            <a:pPr marL="386656" lvl="1" indent="-193775" defTabSz="457200">
              <a:lnSpc>
                <a:spcPct val="130000"/>
              </a:lnSpc>
              <a:spcBef>
                <a:spcPts val="400"/>
              </a:spcBef>
              <a:buClr>
                <a:srgbClr val="0C65B7"/>
              </a:buClr>
              <a:buSzPct val="100000"/>
              <a:buFont typeface="Arial"/>
              <a:buChar char="–"/>
              <a:defRPr/>
            </a:pPr>
            <a:r>
              <a:rPr lang="en-US" sz="1200" dirty="0">
                <a:solidFill>
                  <a:srgbClr val="004C69"/>
                </a:solidFill>
                <a:latin typeface="Arial"/>
                <a:sym typeface="Arial" pitchFamily="34" charset="0"/>
              </a:rPr>
              <a:t>401, 403 Authorization error</a:t>
            </a:r>
          </a:p>
          <a:p>
            <a:pPr marL="386656" lvl="1" indent="-193775" defTabSz="457200">
              <a:lnSpc>
                <a:spcPct val="130000"/>
              </a:lnSpc>
              <a:spcBef>
                <a:spcPts val="400"/>
              </a:spcBef>
              <a:buClr>
                <a:srgbClr val="0C65B7"/>
              </a:buClr>
              <a:buSzPct val="100000"/>
              <a:buFont typeface="Arial"/>
              <a:buChar char="–"/>
              <a:defRPr/>
            </a:pPr>
            <a:r>
              <a:rPr lang="en-US" sz="1200" dirty="0">
                <a:solidFill>
                  <a:srgbClr val="004C69"/>
                </a:solidFill>
                <a:latin typeface="Arial"/>
                <a:sym typeface="Arial" pitchFamily="34" charset="0"/>
              </a:rPr>
              <a:t>404 Resource not found</a:t>
            </a:r>
          </a:p>
          <a:p>
            <a:pPr marL="386656" lvl="1" indent="-193775" defTabSz="457200">
              <a:lnSpc>
                <a:spcPct val="130000"/>
              </a:lnSpc>
              <a:spcBef>
                <a:spcPts val="400"/>
              </a:spcBef>
              <a:buClr>
                <a:srgbClr val="0C65B7"/>
              </a:buClr>
              <a:buSzPct val="100000"/>
              <a:buFont typeface="Arial"/>
              <a:buChar char="–"/>
              <a:defRPr/>
            </a:pPr>
            <a:r>
              <a:rPr lang="en-US" sz="1200" dirty="0">
                <a:solidFill>
                  <a:srgbClr val="004C69"/>
                </a:solidFill>
                <a:latin typeface="Arial"/>
                <a:sym typeface="Arial" pitchFamily="34" charset="0"/>
              </a:rPr>
              <a:t>500 Internal Error</a:t>
            </a:r>
          </a:p>
          <a:p>
            <a:pPr marL="1339" lvl="0" indent="0" defTabSz="457200">
              <a:lnSpc>
                <a:spcPct val="90000"/>
              </a:lnSpc>
              <a:spcBef>
                <a:spcPts val="1200"/>
              </a:spcBef>
              <a:buClr>
                <a:srgbClr val="0C65B7"/>
              </a:buClr>
              <a:buSzPct val="100000"/>
              <a:buNone/>
              <a:defRPr/>
            </a:pPr>
            <a:r>
              <a:rPr lang="en-US" sz="1600" dirty="0">
                <a:solidFill>
                  <a:srgbClr val="004C69"/>
                </a:solidFill>
                <a:latin typeface="Arial"/>
                <a:sym typeface="Arial" pitchFamily="34" charset="0"/>
              </a:rPr>
              <a:t>Headers</a:t>
            </a:r>
          </a:p>
          <a:p>
            <a:pPr marL="1339" lvl="0" indent="0" defTabSz="457200">
              <a:lnSpc>
                <a:spcPct val="90000"/>
              </a:lnSpc>
              <a:spcBef>
                <a:spcPts val="1200"/>
              </a:spcBef>
              <a:buClr>
                <a:srgbClr val="0C65B7"/>
              </a:buClr>
              <a:buSzPct val="100000"/>
              <a:buNone/>
              <a:defRPr/>
            </a:pPr>
            <a:r>
              <a:rPr lang="en-US" sz="1600" dirty="0">
                <a:solidFill>
                  <a:srgbClr val="004C69"/>
                </a:solidFill>
                <a:latin typeface="Arial"/>
                <a:sym typeface="Arial" pitchFamily="34" charset="0"/>
              </a:rPr>
              <a:t>Body</a:t>
            </a:r>
          </a:p>
          <a:p>
            <a:pPr marL="386656" lvl="1" indent="-193775" defTabSz="457200">
              <a:lnSpc>
                <a:spcPct val="130000"/>
              </a:lnSpc>
              <a:spcBef>
                <a:spcPts val="400"/>
              </a:spcBef>
              <a:buClr>
                <a:srgbClr val="0C65B7"/>
              </a:buClr>
              <a:buSzPct val="100000"/>
              <a:buFont typeface="Arial"/>
              <a:buChar char="–"/>
              <a:defRPr/>
            </a:pPr>
            <a:r>
              <a:rPr lang="en-US" sz="1200" dirty="0">
                <a:solidFill>
                  <a:srgbClr val="004C69"/>
                </a:solidFill>
                <a:latin typeface="Arial"/>
                <a:sym typeface="Arial" pitchFamily="34" charset="0"/>
              </a:rPr>
              <a:t>JSON</a:t>
            </a:r>
          </a:p>
          <a:p>
            <a:pPr marL="386656" lvl="1" indent="-193775" defTabSz="457200">
              <a:lnSpc>
                <a:spcPct val="130000"/>
              </a:lnSpc>
              <a:spcBef>
                <a:spcPts val="400"/>
              </a:spcBef>
              <a:buClr>
                <a:srgbClr val="0C65B7"/>
              </a:buClr>
              <a:buSzPct val="100000"/>
              <a:buFont typeface="Arial"/>
              <a:buChar char="–"/>
              <a:defRPr/>
            </a:pPr>
            <a:r>
              <a:rPr lang="en-US" sz="1200" dirty="0">
                <a:solidFill>
                  <a:srgbClr val="004C69"/>
                </a:solidFill>
                <a:latin typeface="Arial"/>
                <a:sym typeface="Arial" pitchFamily="34" charset="0"/>
              </a:rPr>
              <a:t>XML</a:t>
            </a:r>
          </a:p>
        </p:txBody>
      </p:sp>
      <p:sp>
        <p:nvSpPr>
          <p:cNvPr id="74754" name="Title 1"/>
          <p:cNvSpPr>
            <a:spLocks noGrp="1"/>
          </p:cNvSpPr>
          <p:nvPr>
            <p:ph type="title"/>
          </p:nvPr>
        </p:nvSpPr>
        <p:spPr/>
        <p:txBody>
          <a:bodyPr/>
          <a:lstStyle/>
          <a:p>
            <a:r>
              <a:rPr altLang="en-US" dirty="0">
                <a:cs typeface="Apple LiGothic Medium" charset="0"/>
              </a:rPr>
              <a:t>What is in the Response?</a:t>
            </a:r>
          </a:p>
        </p:txBody>
      </p:sp>
      <p:sp>
        <p:nvSpPr>
          <p:cNvPr id="2" name="Rectangle 1"/>
          <p:cNvSpPr/>
          <p:nvPr/>
        </p:nvSpPr>
        <p:spPr>
          <a:xfrm>
            <a:off x="7830055" y="2520991"/>
            <a:ext cx="1235012" cy="32015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p:cNvSpPr/>
          <p:nvPr/>
        </p:nvSpPr>
        <p:spPr>
          <a:xfrm>
            <a:off x="3181917" y="2611701"/>
            <a:ext cx="420624" cy="28582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 name="Rectangle 7"/>
          <p:cNvSpPr/>
          <p:nvPr/>
        </p:nvSpPr>
        <p:spPr>
          <a:xfrm>
            <a:off x="5224866" y="2988704"/>
            <a:ext cx="634937" cy="320150"/>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 name="TextBox 2"/>
          <p:cNvSpPr txBox="1"/>
          <p:nvPr/>
        </p:nvSpPr>
        <p:spPr>
          <a:xfrm>
            <a:off x="3102985" y="4226451"/>
            <a:ext cx="6041015" cy="338554"/>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8585B"/>
                </a:solidFill>
                <a:effectLst/>
                <a:uLnTx/>
                <a:uFillTx/>
                <a:latin typeface="Arial" charset="0"/>
                <a:ea typeface="ＭＳ Ｐゴシック" pitchFamily="34" charset="-128"/>
                <a:cs typeface="+mn-cs"/>
              </a:rPr>
              <a:t>Example output of a HTTP response in the Postman application</a:t>
            </a:r>
          </a:p>
        </p:txBody>
      </p:sp>
    </p:spTree>
    <p:extLst>
      <p:ext uri="{BB962C8B-B14F-4D97-AF65-F5344CB8AC3E}">
        <p14:creationId xmlns:p14="http://schemas.microsoft.com/office/powerpoint/2010/main" val="3398046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and XML encoding for data</a:t>
            </a:r>
          </a:p>
        </p:txBody>
      </p:sp>
      <p:pic>
        <p:nvPicPr>
          <p:cNvPr id="7" name="Picture 6"/>
          <p:cNvPicPr>
            <a:picLocks noChangeAspect="1"/>
          </p:cNvPicPr>
          <p:nvPr/>
        </p:nvPicPr>
        <p:blipFill>
          <a:blip r:embed="rId3"/>
          <a:stretch>
            <a:fillRect/>
          </a:stretch>
        </p:blipFill>
        <p:spPr>
          <a:xfrm>
            <a:off x="52898" y="970845"/>
            <a:ext cx="2938117" cy="3765186"/>
          </a:xfrm>
          <a:prstGeom prst="rect">
            <a:avLst/>
          </a:prstGeom>
          <a:effectLst>
            <a:glow rad="63500">
              <a:schemeClr val="accent5">
                <a:satMod val="175000"/>
                <a:alpha val="40000"/>
              </a:schemeClr>
            </a:glow>
          </a:effectLst>
        </p:spPr>
      </p:pic>
      <p:pic>
        <p:nvPicPr>
          <p:cNvPr id="8" name="Picture 7"/>
          <p:cNvPicPr>
            <a:picLocks noChangeAspect="1"/>
          </p:cNvPicPr>
          <p:nvPr/>
        </p:nvPicPr>
        <p:blipFill>
          <a:blip r:embed="rId4"/>
          <a:stretch>
            <a:fillRect/>
          </a:stretch>
        </p:blipFill>
        <p:spPr>
          <a:xfrm>
            <a:off x="3162210" y="982419"/>
            <a:ext cx="5920062" cy="3211462"/>
          </a:xfrm>
          <a:prstGeom prst="rect">
            <a:avLst/>
          </a:prstGeom>
          <a:effectLst>
            <a:glow rad="63500">
              <a:schemeClr val="accent5">
                <a:satMod val="175000"/>
                <a:alpha val="40000"/>
              </a:schemeClr>
            </a:glow>
          </a:effectLst>
        </p:spPr>
      </p:pic>
      <p:sp>
        <p:nvSpPr>
          <p:cNvPr id="5" name="TextBox 4"/>
          <p:cNvSpPr txBox="1"/>
          <p:nvPr/>
        </p:nvSpPr>
        <p:spPr>
          <a:xfrm>
            <a:off x="2082548" y="4193881"/>
            <a:ext cx="800219" cy="369332"/>
          </a:xfrm>
          <a:prstGeom prst="rect">
            <a:avLst/>
          </a:prstGeom>
          <a:solidFill>
            <a:schemeClr val="bg2"/>
          </a:solid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24C90"/>
                </a:solidFill>
                <a:effectLst/>
                <a:uLnTx/>
                <a:uFillTx/>
                <a:latin typeface="Arial" charset="0"/>
                <a:ea typeface="ＭＳ Ｐゴシック" pitchFamily="34" charset="-128"/>
                <a:cs typeface="+mn-cs"/>
              </a:rPr>
              <a:t>JSON</a:t>
            </a:r>
          </a:p>
        </p:txBody>
      </p:sp>
      <p:sp>
        <p:nvSpPr>
          <p:cNvPr id="6" name="TextBox 5"/>
          <p:cNvSpPr txBox="1"/>
          <p:nvPr/>
        </p:nvSpPr>
        <p:spPr>
          <a:xfrm>
            <a:off x="6574640" y="3675449"/>
            <a:ext cx="1107212" cy="369332"/>
          </a:xfrm>
          <a:prstGeom prst="rect">
            <a:avLst/>
          </a:prstGeom>
          <a:solidFill>
            <a:schemeClr val="bg2"/>
          </a:solid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24C90"/>
                </a:solidFill>
                <a:effectLst/>
                <a:uLnTx/>
                <a:uFillTx/>
                <a:latin typeface="Arial" charset="0"/>
                <a:ea typeface="ＭＳ Ｐゴシック" pitchFamily="34" charset="-128"/>
                <a:cs typeface="+mn-cs"/>
              </a:rPr>
              <a:t>XML</a:t>
            </a:r>
          </a:p>
        </p:txBody>
      </p:sp>
    </p:spTree>
    <p:extLst>
      <p:ext uri="{BB962C8B-B14F-4D97-AF65-F5344CB8AC3E}">
        <p14:creationId xmlns:p14="http://schemas.microsoft.com/office/powerpoint/2010/main" val="2136262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Placeholder 1"/>
          <p:cNvSpPr>
            <a:spLocks noGrp="1"/>
          </p:cNvSpPr>
          <p:nvPr>
            <p:ph type="body" sz="quarter" idx="10"/>
          </p:nvPr>
        </p:nvSpPr>
        <p:spPr/>
        <p:txBody>
          <a:bodyPr/>
          <a:lstStyle/>
          <a:p>
            <a:pPr marL="279351" indent="-222211">
              <a:spcBef>
                <a:spcPts val="1113"/>
              </a:spcBef>
              <a:buFont typeface="Arial" pitchFamily="34" charset="0"/>
              <a:buChar char="•"/>
            </a:pPr>
            <a:r>
              <a:rPr lang="en-US" altLang="en-US" sz="1800" b="1" dirty="0">
                <a:cs typeface="Apple LiGothic Medium" charset="0"/>
              </a:rPr>
              <a:t>Basic HTTP: </a:t>
            </a:r>
            <a:r>
              <a:rPr lang="en-US" altLang="en-US" sz="1800" dirty="0">
                <a:cs typeface="Apple LiGothic Medium" charset="0"/>
              </a:rPr>
              <a:t>The username and password are passed to the server in an encoded string. </a:t>
            </a:r>
          </a:p>
          <a:p>
            <a:pPr marL="279351" indent="-222211">
              <a:spcBef>
                <a:spcPts val="1113"/>
              </a:spcBef>
              <a:buFont typeface="Arial" pitchFamily="34" charset="0"/>
              <a:buChar char="•"/>
            </a:pPr>
            <a:r>
              <a:rPr lang="en-US" altLang="en-US" sz="1800" b="1" dirty="0">
                <a:cs typeface="Apple LiGothic Medium" charset="0"/>
              </a:rPr>
              <a:t>OAuth: </a:t>
            </a:r>
            <a:r>
              <a:rPr lang="en-US" altLang="en-US" sz="1800" dirty="0">
                <a:cs typeface="Apple LiGothic Medium" charset="0"/>
              </a:rPr>
              <a:t>Open standard for HTTP authentication and session management. Creates an access token associated to a specific user that also specifies the user rights. The token is used to identify the user and rights when making APIs calls in order to verify access and control. </a:t>
            </a:r>
          </a:p>
          <a:p>
            <a:pPr marL="279351" indent="-222211">
              <a:spcBef>
                <a:spcPts val="1113"/>
              </a:spcBef>
              <a:buFont typeface="Arial" pitchFamily="34" charset="0"/>
              <a:buChar char="•"/>
            </a:pPr>
            <a:r>
              <a:rPr lang="en-US" altLang="en-US" sz="1800" b="1" dirty="0">
                <a:cs typeface="Apple LiGothic Medium" charset="0"/>
              </a:rPr>
              <a:t>Token: </a:t>
            </a:r>
            <a:r>
              <a:rPr lang="en-US" altLang="en-US" sz="1800" dirty="0">
                <a:cs typeface="Apple LiGothic Medium" charset="0"/>
              </a:rPr>
              <a:t>A token is created and passed with each API call, but there is no session management and tracking of clients, which simplifies interaction between the server and client. </a:t>
            </a:r>
          </a:p>
          <a:p>
            <a:pPr marL="279351" indent="-222211">
              <a:spcBef>
                <a:spcPts val="1113"/>
              </a:spcBef>
              <a:buNone/>
            </a:pPr>
            <a:r>
              <a:rPr lang="en-US" altLang="en-US" sz="1800" dirty="0">
                <a:cs typeface="Apple LiGothic Medium" charset="0"/>
                <a:sym typeface="Wingdings" pitchFamily="2" charset="2"/>
              </a:rPr>
              <a:t> </a:t>
            </a:r>
            <a:r>
              <a:rPr lang="en-US" altLang="en-US" sz="1800" dirty="0">
                <a:cs typeface="Apple LiGothic Medium" charset="0"/>
              </a:rPr>
              <a:t>RESTCONF on IOS-XE uses </a:t>
            </a:r>
            <a:r>
              <a:rPr lang="en-US" altLang="en-US" sz="1800" b="1" dirty="0">
                <a:cs typeface="Apple LiGothic Medium" charset="0"/>
              </a:rPr>
              <a:t>Basic HTTP</a:t>
            </a:r>
            <a:r>
              <a:rPr lang="en-US" altLang="en-US" sz="1800" dirty="0">
                <a:cs typeface="Apple LiGothic Medium" charset="0"/>
              </a:rPr>
              <a:t> for authentication management. </a:t>
            </a:r>
          </a:p>
        </p:txBody>
      </p:sp>
      <p:sp>
        <p:nvSpPr>
          <p:cNvPr id="78851" name="Title 2"/>
          <p:cNvSpPr>
            <a:spLocks noGrp="1"/>
          </p:cNvSpPr>
          <p:nvPr>
            <p:ph type="title"/>
          </p:nvPr>
        </p:nvSpPr>
        <p:spPr/>
        <p:txBody>
          <a:bodyPr/>
          <a:lstStyle/>
          <a:p>
            <a:r>
              <a:rPr altLang="en-US" dirty="0"/>
              <a:t>What about authentication?</a:t>
            </a:r>
          </a:p>
        </p:txBody>
      </p:sp>
    </p:spTree>
    <p:extLst>
      <p:ext uri="{BB962C8B-B14F-4D97-AF65-F5344CB8AC3E}">
        <p14:creationId xmlns:p14="http://schemas.microsoft.com/office/powerpoint/2010/main" val="249858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Network Programmability</a:t>
            </a:r>
          </a:p>
          <a:p>
            <a:r>
              <a:rPr lang="en-US" dirty="0"/>
              <a:t>Programming Network Devices</a:t>
            </a:r>
          </a:p>
          <a:p>
            <a:r>
              <a:rPr lang="en-US" dirty="0"/>
              <a:t>YANG device models</a:t>
            </a:r>
          </a:p>
          <a:p>
            <a:r>
              <a:rPr lang="en-US" dirty="0"/>
              <a:t>Experimenting with RESTCONF and NETCONF protocols</a:t>
            </a:r>
          </a:p>
          <a:p>
            <a:endParaRPr lang="en-US" dirty="0"/>
          </a:p>
        </p:txBody>
      </p:sp>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674807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Experimenting with RESTCONF</a:t>
            </a:r>
          </a:p>
        </p:txBody>
      </p:sp>
    </p:spTree>
    <p:extLst>
      <p:ext uri="{BB962C8B-B14F-4D97-AF65-F5344CB8AC3E}">
        <p14:creationId xmlns:p14="http://schemas.microsoft.com/office/powerpoint/2010/main" val="142640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38D644-3BF5-A740-BA99-202200FE0EC9}"/>
              </a:ext>
            </a:extLst>
          </p:cNvPr>
          <p:cNvSpPr>
            <a:spLocks noGrp="1"/>
          </p:cNvSpPr>
          <p:nvPr>
            <p:ph type="body" sz="quarter" idx="10"/>
          </p:nvPr>
        </p:nvSpPr>
        <p:spPr/>
        <p:txBody>
          <a:bodyPr anchor="ctr"/>
          <a:lstStyle/>
          <a:p>
            <a:pPr marL="57149" indent="0">
              <a:buNone/>
            </a:pPr>
            <a:r>
              <a:rPr lang="en-US" dirty="0">
                <a:solidFill>
                  <a:schemeClr val="accent1"/>
                </a:solidFill>
              </a:rPr>
              <a:t>“an HTTP-based protocol that provides a programmatic interface for accessing data defined in YANG</a:t>
            </a:r>
            <a:r>
              <a:rPr lang="mr-IN" dirty="0">
                <a:solidFill>
                  <a:schemeClr val="accent1"/>
                </a:solidFill>
              </a:rPr>
              <a:t>…</a:t>
            </a:r>
            <a:r>
              <a:rPr lang="en-US" dirty="0">
                <a:solidFill>
                  <a:schemeClr val="accent1"/>
                </a:solidFill>
              </a:rPr>
              <a:t>”</a:t>
            </a:r>
          </a:p>
          <a:p>
            <a:pPr marL="57149" indent="0">
              <a:buNone/>
            </a:pPr>
            <a:endParaRPr lang="en-US" dirty="0">
              <a:solidFill>
                <a:schemeClr val="accent1"/>
              </a:solidFill>
            </a:endParaRPr>
          </a:p>
          <a:p>
            <a:pPr marL="57149" indent="0">
              <a:buNone/>
            </a:pPr>
            <a:r>
              <a:rPr lang="en-US" sz="1800" dirty="0">
                <a:hlinkClick r:id="rId2"/>
              </a:rPr>
              <a:t>https://tools.ietf.org/html/rfc8040</a:t>
            </a:r>
            <a:r>
              <a:rPr lang="en-US" sz="1800" dirty="0"/>
              <a:t> </a:t>
            </a:r>
            <a:endParaRPr lang="en-US" sz="1800" dirty="0">
              <a:solidFill>
                <a:schemeClr val="accent1"/>
              </a:solidFill>
            </a:endParaRPr>
          </a:p>
          <a:p>
            <a:pPr marL="57149" indent="0">
              <a:buNone/>
            </a:pPr>
            <a:endParaRPr lang="en-US" dirty="0"/>
          </a:p>
        </p:txBody>
      </p:sp>
      <p:sp>
        <p:nvSpPr>
          <p:cNvPr id="9" name="Text Placeholder 8">
            <a:extLst>
              <a:ext uri="{FF2B5EF4-FFF2-40B4-BE49-F238E27FC236}">
                <a16:creationId xmlns:a16="http://schemas.microsoft.com/office/drawing/2014/main" id="{7429F547-A6F1-4F43-8581-49981B13A860}"/>
              </a:ext>
            </a:extLst>
          </p:cNvPr>
          <p:cNvSpPr>
            <a:spLocks noGrp="1"/>
          </p:cNvSpPr>
          <p:nvPr>
            <p:ph type="body" sz="quarter" idx="11"/>
          </p:nvPr>
        </p:nvSpPr>
        <p:spPr/>
        <p:txBody>
          <a:bodyPr/>
          <a:lstStyle/>
          <a:p>
            <a:pPr marL="285736" indent="-285736">
              <a:buFont typeface="Arial" charset="0"/>
              <a:buChar char="•"/>
            </a:pPr>
            <a:r>
              <a:rPr lang="en-US" sz="2100" dirty="0">
                <a:hlinkClick r:id="rId2"/>
              </a:rPr>
              <a:t>RFC 8040</a:t>
            </a:r>
            <a:r>
              <a:rPr lang="en-US" sz="2100" dirty="0"/>
              <a:t> - January 2017</a:t>
            </a:r>
          </a:p>
          <a:p>
            <a:pPr marL="285736" indent="-285736">
              <a:buFont typeface="Arial" charset="0"/>
              <a:buChar char="•"/>
            </a:pPr>
            <a:r>
              <a:rPr lang="en-US" sz="2100" dirty="0"/>
              <a:t>Uses HTTPS for encrypted transport</a:t>
            </a:r>
          </a:p>
          <a:p>
            <a:pPr marL="285736" indent="-285736">
              <a:buFont typeface="Arial" charset="0"/>
              <a:buChar char="•"/>
            </a:pPr>
            <a:r>
              <a:rPr lang="en-US" sz="2100" dirty="0"/>
              <a:t>Tightly coupled to the YANG data model definitions </a:t>
            </a:r>
          </a:p>
          <a:p>
            <a:pPr marL="285736" indent="-285736">
              <a:buFont typeface="Arial" charset="0"/>
              <a:buChar char="•"/>
            </a:pPr>
            <a:r>
              <a:rPr lang="en-US" sz="2100" dirty="0"/>
              <a:t>Provides JSON or XML data formats</a:t>
            </a:r>
          </a:p>
          <a:p>
            <a:pPr marL="0" indent="0">
              <a:buNone/>
            </a:pPr>
            <a:endParaRPr lang="en-US" sz="2100" dirty="0"/>
          </a:p>
        </p:txBody>
      </p:sp>
      <p:sp>
        <p:nvSpPr>
          <p:cNvPr id="2" name="Title 1"/>
          <p:cNvSpPr>
            <a:spLocks noGrp="1"/>
          </p:cNvSpPr>
          <p:nvPr>
            <p:ph type="title"/>
          </p:nvPr>
        </p:nvSpPr>
        <p:spPr/>
        <p:txBody>
          <a:bodyPr/>
          <a:lstStyle/>
          <a:p>
            <a:r>
              <a:rPr lang="en-US" dirty="0"/>
              <a:t>RESTCONF Details</a:t>
            </a:r>
          </a:p>
        </p:txBody>
      </p:sp>
      <p:sp>
        <p:nvSpPr>
          <p:cNvPr id="3" name="Text Placeholder 4"/>
          <p:cNvSpPr txBox="1">
            <a:spLocks/>
          </p:cNvSpPr>
          <p:nvPr/>
        </p:nvSpPr>
        <p:spPr>
          <a:xfrm>
            <a:off x="468313" y="3916058"/>
            <a:ext cx="7791858" cy="349356"/>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863" marR="0" lvl="0" indent="-169863" algn="l" defTabSz="684213" rtl="0" eaLnBrk="1" fontAlgn="base" latinLnBrk="0" hangingPunct="1">
              <a:lnSpc>
                <a:spcPct val="95000"/>
              </a:lnSpc>
              <a:spcBef>
                <a:spcPts val="1075"/>
              </a:spcBef>
              <a:spcAft>
                <a:spcPct val="0"/>
              </a:spcAft>
              <a:buClr>
                <a:srgbClr val="005073"/>
              </a:buClr>
              <a:buSzPct val="90000"/>
              <a:buFont typeface="Arial" charset="0"/>
              <a:buChar char="•"/>
              <a:tabLst/>
              <a:defRPr/>
            </a:pPr>
            <a:endParaRPr kumimoji="0" lang="en-US" sz="1500" b="0" i="0" u="none" strike="noStrike" kern="1200" cap="none" spc="0" normalizeH="0" baseline="0" noProof="0" dirty="0">
              <a:ln>
                <a:noFill/>
              </a:ln>
              <a:solidFill>
                <a:srgbClr val="282828"/>
              </a:solidFill>
              <a:effectLst/>
              <a:uLnTx/>
              <a:uFillTx/>
              <a:latin typeface="CiscoSansTT Light"/>
              <a:ea typeface="ＭＳ Ｐゴシック" charset="0"/>
            </a:endParaRPr>
          </a:p>
        </p:txBody>
      </p:sp>
    </p:spTree>
    <p:extLst>
      <p:ext uri="{BB962C8B-B14F-4D97-AF65-F5344CB8AC3E}">
        <p14:creationId xmlns:p14="http://schemas.microsoft.com/office/powerpoint/2010/main" val="4188511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RESTCONF vs. NETCONF?</a:t>
            </a:r>
          </a:p>
        </p:txBody>
      </p:sp>
      <p:pic>
        <p:nvPicPr>
          <p:cNvPr id="5" name="Content Placeholder 4"/>
          <p:cNvPicPr>
            <a:picLocks noGrp="1" noChangeAspect="1"/>
          </p:cNvPicPr>
          <p:nvPr>
            <p:ph idx="4294967295"/>
          </p:nvPr>
        </p:nvPicPr>
        <p:blipFill rotWithShape="1">
          <a:blip r:embed="rId3"/>
          <a:srcRect t="17392"/>
          <a:stretch/>
        </p:blipFill>
        <p:spPr>
          <a:xfrm>
            <a:off x="285338" y="930275"/>
            <a:ext cx="7648575" cy="2540000"/>
          </a:xfrm>
          <a:prstGeom prst="rect">
            <a:avLst/>
          </a:prstGeom>
        </p:spPr>
      </p:pic>
      <p:sp>
        <p:nvSpPr>
          <p:cNvPr id="6" name="Rectangle 5"/>
          <p:cNvSpPr/>
          <p:nvPr/>
        </p:nvSpPr>
        <p:spPr>
          <a:xfrm>
            <a:off x="7865197" y="842007"/>
            <a:ext cx="1149041" cy="5084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5073"/>
                </a:solidFill>
                <a:effectLst/>
                <a:uLnTx/>
                <a:uFillTx/>
                <a:latin typeface="CiscoSansTT Light"/>
                <a:ea typeface="+mn-ea"/>
                <a:cs typeface="+mn-cs"/>
              </a:rPr>
              <a:t>Python script</a:t>
            </a:r>
          </a:p>
        </p:txBody>
      </p:sp>
      <p:sp>
        <p:nvSpPr>
          <p:cNvPr id="7" name="Rectangle 6"/>
          <p:cNvSpPr/>
          <p:nvPr/>
        </p:nvSpPr>
        <p:spPr>
          <a:xfrm>
            <a:off x="7865198" y="1559068"/>
            <a:ext cx="1149041" cy="33794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5073"/>
                </a:solidFill>
                <a:effectLst/>
                <a:uLnTx/>
                <a:uFillTx/>
                <a:latin typeface="CiscoSansTT Light"/>
                <a:ea typeface="+mn-ea"/>
                <a:cs typeface="+mn-cs"/>
              </a:rPr>
              <a:t>Postman</a:t>
            </a:r>
          </a:p>
        </p:txBody>
      </p:sp>
      <p:sp>
        <p:nvSpPr>
          <p:cNvPr id="8" name="Can 7"/>
          <p:cNvSpPr/>
          <p:nvPr/>
        </p:nvSpPr>
        <p:spPr>
          <a:xfrm>
            <a:off x="3619722" y="1257520"/>
            <a:ext cx="1142035" cy="2083444"/>
          </a:xfrm>
          <a:prstGeom prst="can">
            <a:avLst/>
          </a:prstGeom>
          <a:solidFill>
            <a:srgbClr val="FF9300">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5073"/>
              </a:solidFill>
              <a:effectLst/>
              <a:uLnTx/>
              <a:uFillTx/>
              <a:latin typeface="CiscoSansTT Light"/>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5073"/>
                </a:solidFill>
                <a:effectLst/>
                <a:uLnTx/>
                <a:uFillTx/>
                <a:latin typeface="CiscoSansTT Light"/>
                <a:ea typeface="+mn-ea"/>
                <a:cs typeface="+mn-cs"/>
              </a:rPr>
              <a:t>Device</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5073"/>
              </a:solidFill>
              <a:effectLst/>
              <a:uLnTx/>
              <a:uFillTx/>
              <a:latin typeface="CiscoSansTT Light"/>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5073"/>
                </a:solidFill>
                <a:effectLst/>
                <a:uLnTx/>
                <a:uFillTx/>
                <a:latin typeface="CiscoSansTT Light"/>
                <a:ea typeface="+mn-ea"/>
                <a:cs typeface="+mn-cs"/>
              </a:rPr>
              <a:t>Models</a:t>
            </a:r>
          </a:p>
        </p:txBody>
      </p:sp>
      <p:sp>
        <p:nvSpPr>
          <p:cNvPr id="10" name="Cube 9"/>
          <p:cNvSpPr/>
          <p:nvPr/>
        </p:nvSpPr>
        <p:spPr>
          <a:xfrm>
            <a:off x="1899744" y="1509921"/>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1" name="Cube 10"/>
          <p:cNvSpPr/>
          <p:nvPr/>
        </p:nvSpPr>
        <p:spPr>
          <a:xfrm>
            <a:off x="7378705" y="3261488"/>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2" name="Cube 11"/>
          <p:cNvSpPr/>
          <p:nvPr/>
        </p:nvSpPr>
        <p:spPr>
          <a:xfrm>
            <a:off x="5655760" y="2980219"/>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4" name="Cube 13"/>
          <p:cNvSpPr/>
          <p:nvPr/>
        </p:nvSpPr>
        <p:spPr>
          <a:xfrm>
            <a:off x="5687085" y="1039399"/>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5" name="TextBox 14"/>
          <p:cNvSpPr txBox="1"/>
          <p:nvPr/>
        </p:nvSpPr>
        <p:spPr>
          <a:xfrm>
            <a:off x="335667" y="3697537"/>
            <a:ext cx="7762754" cy="954107"/>
          </a:xfrm>
          <a:prstGeom prst="rect">
            <a:avLst/>
          </a:prstGeom>
          <a:noFill/>
        </p:spPr>
        <p:txBody>
          <a:bodyPr wrap="squar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Arial" charset="0"/>
                <a:ea typeface="ＭＳ Ｐゴシック" charset="0"/>
                <a:cs typeface="ＭＳ Ｐゴシック" charset="0"/>
              </a:rPr>
              <a:t>RESTCONF and NETCONF are transporting the same YANG device data.</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Arial" charset="0"/>
                <a:ea typeface="ＭＳ Ｐゴシック" charset="0"/>
                <a:cs typeface="ＭＳ Ｐゴシック" charset="0"/>
              </a:rPr>
              <a:t>RESTCONF as a RESTful API interface provides an easy entry point for new developers, </a:t>
            </a:r>
            <a:br>
              <a:rPr kumimoji="0" lang="en-US" sz="1400" b="0" i="0" u="none" strike="noStrike" kern="1200" cap="none" spc="0" normalizeH="0" baseline="0" noProof="0" dirty="0">
                <a:ln>
                  <a:noFill/>
                </a:ln>
                <a:solidFill>
                  <a:srgbClr val="282828"/>
                </a:solidFill>
                <a:effectLst/>
                <a:uLnTx/>
                <a:uFillTx/>
                <a:latin typeface="Arial" charset="0"/>
                <a:ea typeface="ＭＳ Ｐゴシック" charset="0"/>
                <a:cs typeface="ＭＳ Ｐゴシック" charset="0"/>
              </a:rPr>
            </a:br>
            <a:r>
              <a:rPr kumimoji="0" lang="en-US" sz="1400" b="0" i="0" u="none" strike="noStrike" kern="1200" cap="none" spc="0" normalizeH="0" baseline="0" noProof="0" dirty="0">
                <a:ln>
                  <a:noFill/>
                </a:ln>
                <a:solidFill>
                  <a:srgbClr val="282828"/>
                </a:solidFill>
                <a:effectLst/>
                <a:uLnTx/>
                <a:uFillTx/>
                <a:latin typeface="Arial" charset="0"/>
                <a:ea typeface="ＭＳ Ｐゴシック" charset="0"/>
                <a:cs typeface="ＭＳ Ｐゴシック" charset="0"/>
              </a:rPr>
              <a:t>while NETCONF is a more robust, but also more complex protocol with advanced features that might be required in large scale systems.</a:t>
            </a:r>
          </a:p>
        </p:txBody>
      </p:sp>
      <p:sp>
        <p:nvSpPr>
          <p:cNvPr id="16" name="Cube 15"/>
          <p:cNvSpPr/>
          <p:nvPr/>
        </p:nvSpPr>
        <p:spPr>
          <a:xfrm>
            <a:off x="8182270" y="422839"/>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7" name="Cube 16"/>
          <p:cNvSpPr/>
          <p:nvPr/>
        </p:nvSpPr>
        <p:spPr>
          <a:xfrm>
            <a:off x="8182270" y="1863000"/>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8" name="Cube 17"/>
          <p:cNvSpPr/>
          <p:nvPr/>
        </p:nvSpPr>
        <p:spPr>
          <a:xfrm>
            <a:off x="542765" y="2681207"/>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23" name="Freeform 22"/>
          <p:cNvSpPr/>
          <p:nvPr/>
        </p:nvSpPr>
        <p:spPr>
          <a:xfrm>
            <a:off x="1311797" y="1747777"/>
            <a:ext cx="2303362" cy="1099595"/>
          </a:xfrm>
          <a:custGeom>
            <a:avLst/>
            <a:gdLst>
              <a:gd name="connsiteX0" fmla="*/ 2303362 w 2303362"/>
              <a:gd name="connsiteY0" fmla="*/ 0 h 1099595"/>
              <a:gd name="connsiteX1" fmla="*/ 652041 w 2303362"/>
              <a:gd name="connsiteY1" fmla="*/ 50157 h 1099595"/>
              <a:gd name="connsiteX2" fmla="*/ 246927 w 2303362"/>
              <a:gd name="connsiteY2" fmla="*/ 289367 h 1099595"/>
              <a:gd name="connsiteX3" fmla="*/ 185195 w 2303362"/>
              <a:gd name="connsiteY3" fmla="*/ 802512 h 1099595"/>
              <a:gd name="connsiteX4" fmla="*/ 0 w 2303362"/>
              <a:gd name="connsiteY4" fmla="*/ 1099595 h 109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362" h="1099595">
                <a:moveTo>
                  <a:pt x="2303362" y="0"/>
                </a:moveTo>
                <a:cubicBezTo>
                  <a:pt x="1649071" y="964"/>
                  <a:pt x="994780" y="1929"/>
                  <a:pt x="652041" y="50157"/>
                </a:cubicBezTo>
                <a:cubicBezTo>
                  <a:pt x="309302" y="98385"/>
                  <a:pt x="324735" y="163975"/>
                  <a:pt x="246927" y="289367"/>
                </a:cubicBezTo>
                <a:cubicBezTo>
                  <a:pt x="169119" y="414759"/>
                  <a:pt x="226349" y="667474"/>
                  <a:pt x="185195" y="802512"/>
                </a:cubicBezTo>
                <a:cubicBezTo>
                  <a:pt x="144041" y="937550"/>
                  <a:pt x="72020" y="1018572"/>
                  <a:pt x="0" y="1099595"/>
                </a:cubicBezTo>
              </a:path>
            </a:pathLst>
          </a:custGeom>
          <a:noFill/>
          <a:ln w="12700">
            <a:solidFill>
              <a:schemeClr val="accent5">
                <a:lumMod val="50000"/>
              </a:schemeClr>
            </a:solidFill>
            <a:prstDash val="sysDot"/>
            <a:headEnd type="arrow"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Light"/>
              <a:ea typeface="+mn-ea"/>
              <a:cs typeface="+mn-cs"/>
            </a:endParaRPr>
          </a:p>
        </p:txBody>
      </p:sp>
      <p:sp>
        <p:nvSpPr>
          <p:cNvPr id="24" name="Freeform 23"/>
          <p:cNvSpPr/>
          <p:nvPr/>
        </p:nvSpPr>
        <p:spPr>
          <a:xfrm>
            <a:off x="4761053" y="860385"/>
            <a:ext cx="3677266" cy="617316"/>
          </a:xfrm>
          <a:custGeom>
            <a:avLst/>
            <a:gdLst>
              <a:gd name="connsiteX0" fmla="*/ 0 w 3677266"/>
              <a:gd name="connsiteY0" fmla="*/ 617316 h 617316"/>
              <a:gd name="connsiteX1" fmla="*/ 1751636 w 3677266"/>
              <a:gd name="connsiteY1" fmla="*/ 397397 h 617316"/>
              <a:gd name="connsiteX2" fmla="*/ 3360517 w 3677266"/>
              <a:gd name="connsiteY2" fmla="*/ 258501 h 617316"/>
              <a:gd name="connsiteX3" fmla="*/ 3676891 w 3677266"/>
              <a:gd name="connsiteY3" fmla="*/ 0 h 617316"/>
            </a:gdLst>
            <a:ahLst/>
            <a:cxnLst>
              <a:cxn ang="0">
                <a:pos x="connsiteX0" y="connsiteY0"/>
              </a:cxn>
              <a:cxn ang="0">
                <a:pos x="connsiteX1" y="connsiteY1"/>
              </a:cxn>
              <a:cxn ang="0">
                <a:pos x="connsiteX2" y="connsiteY2"/>
              </a:cxn>
              <a:cxn ang="0">
                <a:pos x="connsiteX3" y="connsiteY3"/>
              </a:cxn>
            </a:cxnLst>
            <a:rect l="l" t="t" r="r" b="b"/>
            <a:pathLst>
              <a:path w="3677266" h="617316">
                <a:moveTo>
                  <a:pt x="0" y="617316"/>
                </a:moveTo>
                <a:lnTo>
                  <a:pt x="1751636" y="397397"/>
                </a:lnTo>
                <a:cubicBezTo>
                  <a:pt x="2311722" y="337595"/>
                  <a:pt x="3039641" y="324734"/>
                  <a:pt x="3360517" y="258501"/>
                </a:cubicBezTo>
                <a:cubicBezTo>
                  <a:pt x="3681393" y="192268"/>
                  <a:pt x="3679142" y="96134"/>
                  <a:pt x="3676891" y="0"/>
                </a:cubicBezTo>
              </a:path>
            </a:pathLst>
          </a:custGeom>
          <a:noFill/>
          <a:ln w="12700">
            <a:solidFill>
              <a:schemeClr val="accent5">
                <a:lumMod val="50000"/>
              </a:schemeClr>
            </a:solidFill>
            <a:prstDash val="sysDot"/>
            <a:headEnd type="arrow"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Light"/>
              <a:ea typeface="+mn-ea"/>
              <a:cs typeface="+mn-cs"/>
            </a:endParaRPr>
          </a:p>
        </p:txBody>
      </p:sp>
      <p:sp>
        <p:nvSpPr>
          <p:cNvPr id="25" name="Freeform 24"/>
          <p:cNvSpPr/>
          <p:nvPr/>
        </p:nvSpPr>
        <p:spPr>
          <a:xfrm>
            <a:off x="4753337" y="3163747"/>
            <a:ext cx="2627453" cy="239210"/>
          </a:xfrm>
          <a:custGeom>
            <a:avLst/>
            <a:gdLst>
              <a:gd name="connsiteX0" fmla="*/ 0 w 2627453"/>
              <a:gd name="connsiteY0" fmla="*/ 0 h 239210"/>
              <a:gd name="connsiteX1" fmla="*/ 2627453 w 2627453"/>
              <a:gd name="connsiteY1" fmla="*/ 239210 h 239210"/>
            </a:gdLst>
            <a:ahLst/>
            <a:cxnLst>
              <a:cxn ang="0">
                <a:pos x="connsiteX0" y="connsiteY0"/>
              </a:cxn>
              <a:cxn ang="0">
                <a:pos x="connsiteX1" y="connsiteY1"/>
              </a:cxn>
            </a:cxnLst>
            <a:rect l="l" t="t" r="r" b="b"/>
            <a:pathLst>
              <a:path w="2627453" h="239210">
                <a:moveTo>
                  <a:pt x="0" y="0"/>
                </a:moveTo>
                <a:lnTo>
                  <a:pt x="2627453" y="239210"/>
                </a:lnTo>
              </a:path>
            </a:pathLst>
          </a:custGeom>
          <a:noFill/>
          <a:ln w="12700">
            <a:solidFill>
              <a:schemeClr val="accent5">
                <a:lumMod val="50000"/>
              </a:schemeClr>
            </a:solidFill>
            <a:prstDash val="sysDot"/>
            <a:headEnd type="arrow"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Light"/>
              <a:ea typeface="+mn-ea"/>
              <a:cs typeface="+mn-cs"/>
            </a:endParaRPr>
          </a:p>
        </p:txBody>
      </p:sp>
      <p:sp>
        <p:nvSpPr>
          <p:cNvPr id="27" name="Freeform 26"/>
          <p:cNvSpPr/>
          <p:nvPr/>
        </p:nvSpPr>
        <p:spPr>
          <a:xfrm>
            <a:off x="4768770" y="1202790"/>
            <a:ext cx="3445397" cy="741757"/>
          </a:xfrm>
          <a:custGeom>
            <a:avLst/>
            <a:gdLst>
              <a:gd name="connsiteX0" fmla="*/ 0 w 3445397"/>
              <a:gd name="connsiteY0" fmla="*/ 274911 h 741757"/>
              <a:gd name="connsiteX1" fmla="*/ 1913681 w 3445397"/>
              <a:gd name="connsiteY1" fmla="*/ 39559 h 741757"/>
              <a:gd name="connsiteX2" fmla="*/ 2538714 w 3445397"/>
              <a:gd name="connsiteY2" fmla="*/ 24126 h 741757"/>
              <a:gd name="connsiteX3" fmla="*/ 3032567 w 3445397"/>
              <a:gd name="connsiteY3" fmla="*/ 282628 h 741757"/>
              <a:gd name="connsiteX4" fmla="*/ 3445397 w 3445397"/>
              <a:gd name="connsiteY4" fmla="*/ 741757 h 741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5397" h="741757">
                <a:moveTo>
                  <a:pt x="0" y="274911"/>
                </a:moveTo>
                <a:lnTo>
                  <a:pt x="1913681" y="39559"/>
                </a:lnTo>
                <a:cubicBezTo>
                  <a:pt x="2336800" y="-2238"/>
                  <a:pt x="2352233" y="-16385"/>
                  <a:pt x="2538714" y="24126"/>
                </a:cubicBezTo>
                <a:cubicBezTo>
                  <a:pt x="2725195" y="64637"/>
                  <a:pt x="2881453" y="163023"/>
                  <a:pt x="3032567" y="282628"/>
                </a:cubicBezTo>
                <a:cubicBezTo>
                  <a:pt x="3183681" y="402233"/>
                  <a:pt x="3314539" y="571995"/>
                  <a:pt x="3445397" y="741757"/>
                </a:cubicBezTo>
              </a:path>
            </a:pathLst>
          </a:custGeom>
          <a:noFill/>
          <a:ln w="12700">
            <a:solidFill>
              <a:schemeClr val="accent5">
                <a:lumMod val="50000"/>
              </a:schemeClr>
            </a:solidFill>
            <a:prstDash val="sysDot"/>
            <a:headEnd type="arrow"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Light"/>
              <a:ea typeface="+mn-ea"/>
              <a:cs typeface="+mn-cs"/>
            </a:endParaRPr>
          </a:p>
        </p:txBody>
      </p:sp>
    </p:spTree>
    <p:extLst>
      <p:ext uri="{BB962C8B-B14F-4D97-AF65-F5344CB8AC3E}">
        <p14:creationId xmlns:p14="http://schemas.microsoft.com/office/powerpoint/2010/main" val="1277597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RESTCONF Transport</a:t>
            </a:r>
          </a:p>
        </p:txBody>
      </p:sp>
      <p:sp>
        <p:nvSpPr>
          <p:cNvPr id="8" name="Rectangle 7"/>
          <p:cNvSpPr/>
          <p:nvPr/>
        </p:nvSpPr>
        <p:spPr>
          <a:xfrm>
            <a:off x="499127" y="2032444"/>
            <a:ext cx="1066134" cy="1633142"/>
          </a:xfrm>
          <a:prstGeom prst="rect">
            <a:avLst/>
          </a:prstGeom>
          <a:solidFill>
            <a:srgbClr val="00B0F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Ethernet</a:t>
            </a:r>
          </a:p>
        </p:txBody>
      </p:sp>
      <p:sp>
        <p:nvSpPr>
          <p:cNvPr id="9" name="Rectangle 8"/>
          <p:cNvSpPr/>
          <p:nvPr/>
        </p:nvSpPr>
        <p:spPr>
          <a:xfrm>
            <a:off x="1565261" y="2108312"/>
            <a:ext cx="1225856" cy="1457450"/>
          </a:xfrm>
          <a:prstGeom prst="rect">
            <a:avLst/>
          </a:prstGeom>
          <a:solidFill>
            <a:srgbClr val="00B0F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IPv4/IPv6</a:t>
            </a:r>
          </a:p>
        </p:txBody>
      </p:sp>
      <p:sp>
        <p:nvSpPr>
          <p:cNvPr id="10" name="Rectangle 9"/>
          <p:cNvSpPr/>
          <p:nvPr/>
        </p:nvSpPr>
        <p:spPr>
          <a:xfrm>
            <a:off x="2800095" y="2182181"/>
            <a:ext cx="857505" cy="1325679"/>
          </a:xfrm>
          <a:prstGeom prst="rect">
            <a:avLst/>
          </a:prstGeom>
          <a:solidFill>
            <a:srgbClr val="00B0F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TCP</a:t>
            </a:r>
          </a:p>
        </p:txBody>
      </p:sp>
      <p:sp>
        <p:nvSpPr>
          <p:cNvPr id="11" name="Rectangle 10"/>
          <p:cNvSpPr/>
          <p:nvPr/>
        </p:nvSpPr>
        <p:spPr>
          <a:xfrm>
            <a:off x="4157855" y="2287996"/>
            <a:ext cx="1659964" cy="1114051"/>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RESTCONF</a:t>
            </a:r>
          </a:p>
        </p:txBody>
      </p:sp>
      <p:sp>
        <p:nvSpPr>
          <p:cNvPr id="12" name="Rectangle 11"/>
          <p:cNvSpPr/>
          <p:nvPr/>
        </p:nvSpPr>
        <p:spPr>
          <a:xfrm>
            <a:off x="5817820" y="2331919"/>
            <a:ext cx="2884412" cy="1038184"/>
          </a:xfrm>
          <a:prstGeom prst="rect">
            <a:avLst/>
          </a:prstGeom>
          <a:solidFill>
            <a:srgbClr val="FF93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YANG DATA</a:t>
            </a:r>
            <a:br>
              <a:rPr lang="en-US" dirty="0">
                <a:solidFill>
                  <a:schemeClr val="bg2"/>
                </a:solidFill>
              </a:rPr>
            </a:br>
            <a:r>
              <a:rPr lang="en-US" dirty="0">
                <a:solidFill>
                  <a:schemeClr val="bg2"/>
                </a:solidFill>
              </a:rPr>
              <a:t>encoded in JSON or XML</a:t>
            </a:r>
          </a:p>
        </p:txBody>
      </p:sp>
      <p:sp>
        <p:nvSpPr>
          <p:cNvPr id="14" name="Rectangle 13"/>
          <p:cNvSpPr/>
          <p:nvPr/>
        </p:nvSpPr>
        <p:spPr>
          <a:xfrm>
            <a:off x="3666578" y="2214985"/>
            <a:ext cx="491276" cy="1249894"/>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solidFill>
              </a:rPr>
              <a:t>H</a:t>
            </a:r>
            <a:br>
              <a:rPr lang="en-US" sz="1600" dirty="0">
                <a:solidFill>
                  <a:schemeClr val="bg2"/>
                </a:solidFill>
              </a:rPr>
            </a:br>
            <a:r>
              <a:rPr lang="en-US" sz="1600" dirty="0">
                <a:solidFill>
                  <a:schemeClr val="bg2"/>
                </a:solidFill>
              </a:rPr>
              <a:t>T</a:t>
            </a:r>
            <a:br>
              <a:rPr lang="en-US" sz="1600" dirty="0">
                <a:solidFill>
                  <a:schemeClr val="bg2"/>
                </a:solidFill>
              </a:rPr>
            </a:br>
            <a:r>
              <a:rPr lang="en-US" sz="1600" dirty="0" err="1">
                <a:solidFill>
                  <a:schemeClr val="bg2"/>
                </a:solidFill>
              </a:rPr>
              <a:t>T</a:t>
            </a:r>
            <a:br>
              <a:rPr lang="en-US" sz="1600" dirty="0">
                <a:solidFill>
                  <a:schemeClr val="bg2"/>
                </a:solidFill>
              </a:rPr>
            </a:br>
            <a:r>
              <a:rPr lang="en-US" sz="1600" dirty="0">
                <a:solidFill>
                  <a:schemeClr val="bg2"/>
                </a:solidFill>
              </a:rPr>
              <a:t>P</a:t>
            </a:r>
            <a:br>
              <a:rPr lang="en-US" sz="1600" dirty="0">
                <a:solidFill>
                  <a:schemeClr val="bg2"/>
                </a:solidFill>
              </a:rPr>
            </a:br>
            <a:r>
              <a:rPr lang="en-US" sz="1600" dirty="0">
                <a:solidFill>
                  <a:schemeClr val="bg2"/>
                </a:solidFill>
              </a:rPr>
              <a:t>S</a:t>
            </a:r>
          </a:p>
        </p:txBody>
      </p:sp>
    </p:spTree>
    <p:extLst>
      <p:ext uri="{BB962C8B-B14F-4D97-AF65-F5344CB8AC3E}">
        <p14:creationId xmlns:p14="http://schemas.microsoft.com/office/powerpoint/2010/main" val="296539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RESTCONF Protocol Stack &amp; Transport</a:t>
            </a:r>
          </a:p>
        </p:txBody>
      </p:sp>
      <p:pic>
        <p:nvPicPr>
          <p:cNvPr id="6" name="Picture 5"/>
          <p:cNvPicPr>
            <a:picLocks noChangeAspect="1"/>
          </p:cNvPicPr>
          <p:nvPr/>
        </p:nvPicPr>
        <p:blipFill>
          <a:blip r:embed="rId3"/>
          <a:stretch>
            <a:fillRect/>
          </a:stretch>
        </p:blipFill>
        <p:spPr>
          <a:xfrm>
            <a:off x="742188" y="1155019"/>
            <a:ext cx="7559040" cy="2947053"/>
          </a:xfrm>
          <a:prstGeom prst="rect">
            <a:avLst/>
          </a:prstGeom>
        </p:spPr>
      </p:pic>
    </p:spTree>
    <p:extLst>
      <p:ext uri="{BB962C8B-B14F-4D97-AF65-F5344CB8AC3E}">
        <p14:creationId xmlns:p14="http://schemas.microsoft.com/office/powerpoint/2010/main" val="708926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 HTTP CRUD</a:t>
            </a:r>
          </a:p>
        </p:txBody>
      </p:sp>
      <p:graphicFrame>
        <p:nvGraphicFramePr>
          <p:cNvPr id="3" name="Table 2"/>
          <p:cNvGraphicFramePr>
            <a:graphicFrameLocks noGrp="1"/>
          </p:cNvGraphicFramePr>
          <p:nvPr/>
        </p:nvGraphicFramePr>
        <p:xfrm>
          <a:off x="437766" y="1217950"/>
          <a:ext cx="8345488" cy="2286000"/>
        </p:xfrm>
        <a:graphic>
          <a:graphicData uri="http://schemas.openxmlformats.org/drawingml/2006/table">
            <a:tbl>
              <a:tblPr firstRow="1" bandRow="1">
                <a:tableStyleId>{5C22544A-7EE6-4342-B048-85BDC9FD1C3A}</a:tableStyleId>
              </a:tblPr>
              <a:tblGrid>
                <a:gridCol w="2211305">
                  <a:extLst>
                    <a:ext uri="{9D8B030D-6E8A-4147-A177-3AD203B41FA5}">
                      <a16:colId xmlns:a16="http://schemas.microsoft.com/office/drawing/2014/main" val="20000"/>
                    </a:ext>
                  </a:extLst>
                </a:gridCol>
                <a:gridCol w="6134183">
                  <a:extLst>
                    <a:ext uri="{9D8B030D-6E8A-4147-A177-3AD203B41FA5}">
                      <a16:colId xmlns:a16="http://schemas.microsoft.com/office/drawing/2014/main" val="20001"/>
                    </a:ext>
                  </a:extLst>
                </a:gridCol>
              </a:tblGrid>
              <a:tr h="381000">
                <a:tc>
                  <a:txBody>
                    <a:bodyPr/>
                    <a:lstStyle/>
                    <a:p>
                      <a:r>
                        <a:rPr lang="en-US" sz="1900" dirty="0"/>
                        <a:t>RESTCONF</a:t>
                      </a:r>
                      <a:endParaRPr lang="en-US" sz="1900" dirty="0">
                        <a:solidFill>
                          <a:schemeClr val="bg2"/>
                        </a:solidFill>
                      </a:endParaRPr>
                    </a:p>
                  </a:txBody>
                  <a:tcPr/>
                </a:tc>
                <a:tc>
                  <a:txBody>
                    <a:bodyPr/>
                    <a:lstStyle/>
                    <a:p>
                      <a:r>
                        <a:rPr lang="en-US" sz="1900" dirty="0"/>
                        <a:t>NETCONF</a:t>
                      </a:r>
                      <a:endParaRPr lang="en-US" sz="1900" dirty="0">
                        <a:solidFill>
                          <a:schemeClr val="bg2"/>
                        </a:solidFill>
                      </a:endParaRPr>
                    </a:p>
                  </a:txBody>
                  <a:tcPr/>
                </a:tc>
                <a:extLst>
                  <a:ext uri="{0D108BD9-81ED-4DB2-BD59-A6C34878D82A}">
                    <a16:rowId xmlns:a16="http://schemas.microsoft.com/office/drawing/2014/main" val="10000"/>
                  </a:ext>
                </a:extLst>
              </a:tr>
              <a:tr h="381000">
                <a:tc>
                  <a:txBody>
                    <a:bodyPr/>
                    <a:lstStyle/>
                    <a:p>
                      <a:r>
                        <a:rPr lang="en-US" sz="1900" b="1" dirty="0"/>
                        <a:t>GET</a:t>
                      </a:r>
                    </a:p>
                  </a:txBody>
                  <a:tcPr/>
                </a:tc>
                <a:tc>
                  <a:txBody>
                    <a:bodyPr/>
                    <a:lstStyle/>
                    <a:p>
                      <a:r>
                        <a:rPr lang="en-US" sz="1900" dirty="0"/>
                        <a:t>&lt;get&gt;</a:t>
                      </a:r>
                      <a:r>
                        <a:rPr lang="en-US" sz="1400" kern="1200" dirty="0">
                          <a:effectLst/>
                        </a:rPr>
                        <a:t> , </a:t>
                      </a:r>
                      <a:r>
                        <a:rPr lang="en-US" sz="1900" dirty="0"/>
                        <a:t>&lt;get-</a:t>
                      </a:r>
                      <a:r>
                        <a:rPr lang="en-US" sz="1900" dirty="0" err="1"/>
                        <a:t>config</a:t>
                      </a:r>
                      <a:r>
                        <a:rPr lang="en-US" sz="1900" dirty="0"/>
                        <a:t>&gt;</a:t>
                      </a:r>
                      <a:endParaRPr lang="en-US" sz="1900" dirty="0">
                        <a:latin typeface="Courier" charset="0"/>
                        <a:ea typeface="Courier" charset="0"/>
                        <a:cs typeface="Courier" charset="0"/>
                      </a:endParaRPr>
                    </a:p>
                  </a:txBody>
                  <a:tcPr/>
                </a:tc>
                <a:extLst>
                  <a:ext uri="{0D108BD9-81ED-4DB2-BD59-A6C34878D82A}">
                    <a16:rowId xmlns:a16="http://schemas.microsoft.com/office/drawing/2014/main" val="10001"/>
                  </a:ext>
                </a:extLst>
              </a:tr>
              <a:tr h="381000">
                <a:tc>
                  <a:txBody>
                    <a:bodyPr/>
                    <a:lstStyle/>
                    <a:p>
                      <a:r>
                        <a:rPr lang="en-US" sz="1900" b="1" dirty="0"/>
                        <a:t>POST</a:t>
                      </a:r>
                    </a:p>
                  </a:txBody>
                  <a:tcPr/>
                </a:tc>
                <a:tc>
                  <a:txBody>
                    <a:bodyPr/>
                    <a:lstStyle/>
                    <a:p>
                      <a:r>
                        <a:rPr lang="en-US" sz="1900" dirty="0"/>
                        <a:t>&lt;edit-</a:t>
                      </a:r>
                      <a:r>
                        <a:rPr lang="en-US" sz="1900" dirty="0" err="1"/>
                        <a:t>config</a:t>
                      </a:r>
                      <a:r>
                        <a:rPr lang="en-US" sz="1900" dirty="0"/>
                        <a:t>&gt;</a:t>
                      </a:r>
                      <a:r>
                        <a:rPr lang="en-US" sz="1400" kern="1200" dirty="0">
                          <a:effectLst/>
                        </a:rPr>
                        <a:t> (operation="create")</a:t>
                      </a:r>
                      <a:endParaRPr lang="en-US" sz="1900" dirty="0">
                        <a:latin typeface="Courier" charset="0"/>
                        <a:ea typeface="Courier" charset="0"/>
                        <a:cs typeface="Courier" charset="0"/>
                      </a:endParaRPr>
                    </a:p>
                  </a:txBody>
                  <a:tcPr/>
                </a:tc>
                <a:extLst>
                  <a:ext uri="{0D108BD9-81ED-4DB2-BD59-A6C34878D82A}">
                    <a16:rowId xmlns:a16="http://schemas.microsoft.com/office/drawing/2014/main" val="10002"/>
                  </a:ext>
                </a:extLst>
              </a:tr>
              <a:tr h="381000">
                <a:tc>
                  <a:txBody>
                    <a:bodyPr/>
                    <a:lstStyle/>
                    <a:p>
                      <a:r>
                        <a:rPr lang="en-US" sz="1900" b="1" dirty="0"/>
                        <a:t>PUT</a:t>
                      </a:r>
                    </a:p>
                  </a:txBody>
                  <a:tcPr/>
                </a:tc>
                <a:tc>
                  <a:txBody>
                    <a:bodyPr/>
                    <a:lstStyle/>
                    <a:p>
                      <a:r>
                        <a:rPr lang="en-US" sz="1900" dirty="0"/>
                        <a:t>&lt;edit-</a:t>
                      </a:r>
                      <a:r>
                        <a:rPr lang="en-US" sz="1900" dirty="0" err="1"/>
                        <a:t>config</a:t>
                      </a:r>
                      <a:r>
                        <a:rPr lang="en-US" sz="1900" dirty="0"/>
                        <a:t>&gt;</a:t>
                      </a:r>
                      <a:r>
                        <a:rPr lang="en-US" sz="1400" kern="1200" dirty="0">
                          <a:effectLst/>
                        </a:rPr>
                        <a:t> (operation="create/replace")</a:t>
                      </a:r>
                      <a:endParaRPr lang="en-US" sz="1900" dirty="0">
                        <a:latin typeface="Courier" charset="0"/>
                        <a:ea typeface="Courier" charset="0"/>
                        <a:cs typeface="Courier" charset="0"/>
                      </a:endParaRPr>
                    </a:p>
                  </a:txBody>
                  <a:tcPr/>
                </a:tc>
                <a:extLst>
                  <a:ext uri="{0D108BD9-81ED-4DB2-BD59-A6C34878D82A}">
                    <a16:rowId xmlns:a16="http://schemas.microsoft.com/office/drawing/2014/main" val="10003"/>
                  </a:ext>
                </a:extLst>
              </a:tr>
              <a:tr h="381000">
                <a:tc>
                  <a:txBody>
                    <a:bodyPr/>
                    <a:lstStyle/>
                    <a:p>
                      <a:r>
                        <a:rPr lang="en-US" sz="1900" b="1" dirty="0"/>
                        <a:t>PATCH</a:t>
                      </a:r>
                    </a:p>
                  </a:txBody>
                  <a:tcPr/>
                </a:tc>
                <a:tc>
                  <a:txBody>
                    <a:bodyPr/>
                    <a:lstStyle/>
                    <a:p>
                      <a:r>
                        <a:rPr lang="en-US" sz="1900" dirty="0"/>
                        <a:t>&lt;edit-</a:t>
                      </a:r>
                      <a:r>
                        <a:rPr lang="en-US" sz="1900" dirty="0" err="1"/>
                        <a:t>config</a:t>
                      </a:r>
                      <a:r>
                        <a:rPr lang="en-US" sz="1900" dirty="0"/>
                        <a:t>&gt;</a:t>
                      </a:r>
                      <a:r>
                        <a:rPr lang="en-US" sz="1400" kern="1200" dirty="0">
                          <a:effectLst/>
                        </a:rPr>
                        <a:t> (operation="merge")</a:t>
                      </a:r>
                      <a:endParaRPr lang="en-US" sz="1900" dirty="0">
                        <a:latin typeface="Courier" charset="0"/>
                        <a:ea typeface="Courier" charset="0"/>
                        <a:cs typeface="Courier" charset="0"/>
                      </a:endParaRPr>
                    </a:p>
                  </a:txBody>
                  <a:tcPr/>
                </a:tc>
                <a:extLst>
                  <a:ext uri="{0D108BD9-81ED-4DB2-BD59-A6C34878D82A}">
                    <a16:rowId xmlns:a16="http://schemas.microsoft.com/office/drawing/2014/main" val="10004"/>
                  </a:ext>
                </a:extLst>
              </a:tr>
              <a:tr h="381000">
                <a:tc>
                  <a:txBody>
                    <a:bodyPr/>
                    <a:lstStyle/>
                    <a:p>
                      <a:r>
                        <a:rPr lang="en-US" sz="1900" b="1" dirty="0"/>
                        <a:t>DELETE</a:t>
                      </a:r>
                    </a:p>
                  </a:txBody>
                  <a:tcPr/>
                </a:tc>
                <a:tc>
                  <a:txBody>
                    <a:bodyPr/>
                    <a:lstStyle/>
                    <a:p>
                      <a:r>
                        <a:rPr lang="en-US" sz="1900" dirty="0"/>
                        <a:t>&lt;edit-</a:t>
                      </a:r>
                      <a:r>
                        <a:rPr lang="en-US" sz="1900" dirty="0" err="1"/>
                        <a:t>config</a:t>
                      </a:r>
                      <a:r>
                        <a:rPr lang="en-US" sz="1900" dirty="0"/>
                        <a:t>&gt;</a:t>
                      </a:r>
                      <a:r>
                        <a:rPr lang="en-US" sz="1400" kern="1200" dirty="0">
                          <a:effectLst/>
                        </a:rPr>
                        <a:t> (operation="delete")</a:t>
                      </a:r>
                      <a:endParaRPr lang="en-US" sz="1900" dirty="0">
                        <a:latin typeface="Courier" charset="0"/>
                        <a:ea typeface="Courier" charset="0"/>
                        <a:cs typeface="Courier"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569152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7137" indent="0">
              <a:buNone/>
            </a:pPr>
            <a:r>
              <a:rPr lang="en-US" b="1" u="sng" dirty="0"/>
              <a:t>HTTP Headers</a:t>
            </a:r>
          </a:p>
          <a:p>
            <a:r>
              <a:rPr lang="en-US" b="1" dirty="0"/>
              <a:t>Content-Type</a:t>
            </a:r>
            <a:r>
              <a:rPr lang="en-US" dirty="0"/>
              <a:t>: Specify the type of data being sent from the client</a:t>
            </a:r>
          </a:p>
          <a:p>
            <a:r>
              <a:rPr lang="en-US" b="1" dirty="0"/>
              <a:t>Accept</a:t>
            </a:r>
            <a:r>
              <a:rPr lang="en-US" dirty="0"/>
              <a:t>: Specify the type of data being requested by the client</a:t>
            </a:r>
          </a:p>
          <a:p>
            <a:endParaRPr lang="en-US" dirty="0"/>
          </a:p>
        </p:txBody>
      </p:sp>
      <p:sp>
        <p:nvSpPr>
          <p:cNvPr id="3" name="Text Placeholder 2"/>
          <p:cNvSpPr>
            <a:spLocks noGrp="1"/>
          </p:cNvSpPr>
          <p:nvPr>
            <p:ph type="body" sz="quarter" idx="11"/>
          </p:nvPr>
        </p:nvSpPr>
        <p:spPr/>
        <p:txBody>
          <a:bodyPr/>
          <a:lstStyle/>
          <a:p>
            <a:pPr marL="57137" indent="0">
              <a:buNone/>
            </a:pPr>
            <a:r>
              <a:rPr lang="en-US" b="1" u="sng" dirty="0"/>
              <a:t>RESTCONF MIME Types</a:t>
            </a:r>
          </a:p>
          <a:p>
            <a:r>
              <a:rPr lang="en-US" b="1" dirty="0"/>
              <a:t>application/</a:t>
            </a:r>
            <a:r>
              <a:rPr lang="en-US" b="1" dirty="0" err="1"/>
              <a:t>yang-data+json</a:t>
            </a:r>
            <a:endParaRPr lang="en-US" dirty="0"/>
          </a:p>
          <a:p>
            <a:r>
              <a:rPr lang="en-US" b="1" dirty="0"/>
              <a:t>application/</a:t>
            </a:r>
            <a:r>
              <a:rPr lang="en-US" b="1" dirty="0" err="1"/>
              <a:t>yang-data+xml</a:t>
            </a:r>
            <a:endParaRPr lang="en-US" dirty="0"/>
          </a:p>
        </p:txBody>
      </p:sp>
      <p:sp>
        <p:nvSpPr>
          <p:cNvPr id="4" name="Title 3"/>
          <p:cNvSpPr>
            <a:spLocks noGrp="1"/>
          </p:cNvSpPr>
          <p:nvPr>
            <p:ph type="title"/>
          </p:nvPr>
        </p:nvSpPr>
        <p:spPr/>
        <p:txBody>
          <a:bodyPr/>
          <a:lstStyle/>
          <a:p>
            <a:r>
              <a:rPr lang="en-US" dirty="0"/>
              <a:t>Content - XML or JSON</a:t>
            </a:r>
          </a:p>
        </p:txBody>
      </p:sp>
    </p:spTree>
    <p:extLst>
      <p:ext uri="{BB962C8B-B14F-4D97-AF65-F5344CB8AC3E}">
        <p14:creationId xmlns:p14="http://schemas.microsoft.com/office/powerpoint/2010/main" val="4136169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a:xfrm>
            <a:off x="462301" y="1508735"/>
            <a:ext cx="8277344" cy="3389312"/>
          </a:xfrm>
        </p:spPr>
        <p:txBody>
          <a:bodyPr/>
          <a:lstStyle/>
          <a:p>
            <a:pPr marL="285736" indent="-285736"/>
            <a:r>
              <a:rPr lang="en-US" sz="1600" b="1" dirty="0">
                <a:solidFill>
                  <a:schemeClr val="accent1"/>
                </a:solidFill>
              </a:rPr>
              <a:t>ADDRESS</a:t>
            </a:r>
            <a:r>
              <a:rPr lang="en-US" sz="1600" dirty="0"/>
              <a:t> - Of the RESTCONF Agent</a:t>
            </a:r>
          </a:p>
          <a:p>
            <a:pPr marL="285736" indent="-285736"/>
            <a:r>
              <a:rPr lang="en-US" sz="1600" b="1" dirty="0">
                <a:solidFill>
                  <a:schemeClr val="accent6"/>
                </a:solidFill>
              </a:rPr>
              <a:t>ROOT</a:t>
            </a:r>
            <a:r>
              <a:rPr lang="en-US" sz="1600" dirty="0"/>
              <a:t> - The main entry point for RESTCONF requests.</a:t>
            </a:r>
            <a:br>
              <a:rPr lang="en-US" sz="1600" dirty="0"/>
            </a:br>
            <a:r>
              <a:rPr lang="en-US" sz="1600" dirty="0"/>
              <a:t>Discoverable at </a:t>
            </a:r>
            <a:r>
              <a:rPr lang="en-US" sz="1600" dirty="0">
                <a:latin typeface="Courier" charset="0"/>
                <a:ea typeface="Courier" charset="0"/>
                <a:cs typeface="Courier" charset="0"/>
              </a:rPr>
              <a:t>https://&lt;</a:t>
            </a:r>
            <a:r>
              <a:rPr lang="en-US" sz="1600" dirty="0">
                <a:solidFill>
                  <a:schemeClr val="accent1"/>
                </a:solidFill>
                <a:latin typeface="Courier" charset="0"/>
                <a:ea typeface="Courier" charset="0"/>
                <a:cs typeface="Courier" charset="0"/>
              </a:rPr>
              <a:t>ADDRESS</a:t>
            </a:r>
            <a:r>
              <a:rPr lang="en-US" sz="1600" dirty="0">
                <a:latin typeface="Courier" charset="0"/>
                <a:ea typeface="Courier" charset="0"/>
                <a:cs typeface="Courier" charset="0"/>
              </a:rPr>
              <a:t>&gt;/.well-known/host-meta</a:t>
            </a:r>
            <a:endParaRPr lang="en-US" sz="1600" dirty="0"/>
          </a:p>
          <a:p>
            <a:pPr marL="285736" indent="-285736"/>
            <a:r>
              <a:rPr lang="en-US" sz="1600" b="1" dirty="0">
                <a:solidFill>
                  <a:srgbClr val="FF0000"/>
                </a:solidFill>
              </a:rPr>
              <a:t>data</a:t>
            </a:r>
            <a:r>
              <a:rPr lang="en-US" sz="1600" dirty="0"/>
              <a:t> - The RESTCONF API resource type for data</a:t>
            </a:r>
          </a:p>
          <a:p>
            <a:pPr marL="484864" lvl="1" indent="-285736"/>
            <a:r>
              <a:rPr lang="en-US" sz="1400" i="1" dirty="0"/>
              <a:t>The “operations” resource type used to access RPC operations available</a:t>
            </a:r>
          </a:p>
          <a:p>
            <a:pPr marL="285736" indent="-285736"/>
            <a:r>
              <a:rPr lang="en-US" sz="1600" b="1" dirty="0"/>
              <a:t>[</a:t>
            </a:r>
            <a:r>
              <a:rPr lang="en-US" sz="1600" b="1" dirty="0">
                <a:solidFill>
                  <a:srgbClr val="FFC000"/>
                </a:solidFill>
              </a:rPr>
              <a:t>YANG MODULE</a:t>
            </a:r>
            <a:r>
              <a:rPr lang="en-US" sz="1600" b="1" dirty="0"/>
              <a:t>:]</a:t>
            </a:r>
            <a:r>
              <a:rPr lang="en-US" sz="1600" b="1" dirty="0">
                <a:solidFill>
                  <a:srgbClr val="FFC000"/>
                </a:solidFill>
              </a:rPr>
              <a:t>CONTAINER</a:t>
            </a:r>
            <a:r>
              <a:rPr lang="en-US" sz="1600" dirty="0"/>
              <a:t> - The base model container being used.  Providing the module name is optional.</a:t>
            </a:r>
          </a:p>
          <a:p>
            <a:pPr marL="285736" indent="-285736"/>
            <a:r>
              <a:rPr lang="en-US" sz="1600" b="1" dirty="0">
                <a:solidFill>
                  <a:srgbClr val="7030A0"/>
                </a:solidFill>
              </a:rPr>
              <a:t>LEAF</a:t>
            </a:r>
            <a:r>
              <a:rPr lang="en-US" sz="1600" dirty="0"/>
              <a:t> - An individual element from within the container</a:t>
            </a:r>
          </a:p>
          <a:p>
            <a:pPr marL="285736" indent="-285736"/>
            <a:r>
              <a:rPr lang="en-US" sz="1600" b="1" dirty="0"/>
              <a:t>[?&lt;</a:t>
            </a:r>
            <a:r>
              <a:rPr lang="en-US" sz="1600" b="1" dirty="0">
                <a:solidFill>
                  <a:srgbClr val="C00000"/>
                </a:solidFill>
              </a:rPr>
              <a:t>OPTIONS</a:t>
            </a:r>
            <a:r>
              <a:rPr lang="en-US" sz="1600" b="1" dirty="0"/>
              <a:t>&gt;]</a:t>
            </a:r>
            <a:r>
              <a:rPr lang="en-US" sz="1600" dirty="0"/>
              <a:t> - optional parameters that impact returned results.</a:t>
            </a:r>
          </a:p>
        </p:txBody>
      </p:sp>
      <p:sp>
        <p:nvSpPr>
          <p:cNvPr id="3" name="Title 2"/>
          <p:cNvSpPr>
            <a:spLocks noGrp="1"/>
          </p:cNvSpPr>
          <p:nvPr>
            <p:ph type="title"/>
          </p:nvPr>
        </p:nvSpPr>
        <p:spPr/>
        <p:txBody>
          <a:bodyPr/>
          <a:lstStyle/>
          <a:p>
            <a:r>
              <a:rPr lang="en-US" dirty="0"/>
              <a:t>Constructing RESTCONF URIs for Data Resources</a:t>
            </a:r>
          </a:p>
        </p:txBody>
      </p:sp>
      <p:sp>
        <p:nvSpPr>
          <p:cNvPr id="4" name="Rectangle 3"/>
          <p:cNvSpPr/>
          <p:nvPr/>
        </p:nvSpPr>
        <p:spPr>
          <a:xfrm>
            <a:off x="-26409" y="1073150"/>
            <a:ext cx="9144000" cy="307777"/>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Courier" charset="0"/>
                <a:ea typeface="Courier" charset="0"/>
                <a:cs typeface="Courier" charset="0"/>
              </a:rPr>
              <a:t>https://&lt;</a:t>
            </a:r>
            <a:r>
              <a:rPr kumimoji="0" lang="en-US" sz="1400" b="1" i="0" u="none" strike="noStrike" kern="1200" cap="none" spc="0" normalizeH="0" baseline="0" noProof="0" dirty="0">
                <a:ln>
                  <a:noFill/>
                </a:ln>
                <a:solidFill>
                  <a:srgbClr val="00BCEB"/>
                </a:solidFill>
                <a:effectLst/>
                <a:uLnTx/>
                <a:uFillTx/>
                <a:latin typeface="Courier" charset="0"/>
                <a:ea typeface="Courier" charset="0"/>
                <a:cs typeface="Courier" charset="0"/>
              </a:rPr>
              <a:t>ADDRESS</a:t>
            </a:r>
            <a:r>
              <a:rPr kumimoji="0" lang="en-US" sz="1400" b="1" i="0" u="none" strike="noStrike" kern="1200" cap="none" spc="0" normalizeH="0" baseline="0" noProof="0" dirty="0">
                <a:ln>
                  <a:noFill/>
                </a:ln>
                <a:solidFill>
                  <a:srgbClr val="282828"/>
                </a:solidFill>
                <a:effectLst/>
                <a:uLnTx/>
                <a:uFillTx/>
                <a:latin typeface="Courier" charset="0"/>
                <a:ea typeface="Courier" charset="0"/>
                <a:cs typeface="Courier" charset="0"/>
              </a:rPr>
              <a:t>&gt;/&lt;</a:t>
            </a:r>
            <a:r>
              <a:rPr kumimoji="0" lang="en-US" sz="1400" b="1" i="0" u="none" strike="noStrike" kern="1200" cap="none" spc="0" normalizeH="0" baseline="0" noProof="0" dirty="0">
                <a:ln>
                  <a:noFill/>
                </a:ln>
                <a:solidFill>
                  <a:srgbClr val="E3241B"/>
                </a:solidFill>
                <a:effectLst/>
                <a:uLnTx/>
                <a:uFillTx/>
                <a:latin typeface="Courier" charset="0"/>
                <a:ea typeface="Courier" charset="0"/>
                <a:cs typeface="Courier" charset="0"/>
              </a:rPr>
              <a:t>ROOT</a:t>
            </a:r>
            <a:r>
              <a:rPr kumimoji="0" lang="en-US" sz="1400" b="1" i="0" u="none" strike="noStrike" kern="1200" cap="none" spc="0" normalizeH="0" baseline="0" noProof="0" dirty="0">
                <a:ln>
                  <a:noFill/>
                </a:ln>
                <a:solidFill>
                  <a:srgbClr val="282828"/>
                </a:solidFill>
                <a:effectLst/>
                <a:uLnTx/>
                <a:uFillTx/>
                <a:latin typeface="Courier" charset="0"/>
                <a:ea typeface="Courier" charset="0"/>
                <a:cs typeface="Courier" charset="0"/>
              </a:rPr>
              <a:t>&gt;/</a:t>
            </a:r>
            <a:r>
              <a:rPr kumimoji="0" lang="en-US" sz="1400" b="1" i="0" u="none" strike="noStrike" kern="1200" cap="none" spc="0" normalizeH="0" baseline="0" noProof="0" dirty="0">
                <a:ln>
                  <a:noFill/>
                </a:ln>
                <a:solidFill>
                  <a:srgbClr val="FF0000"/>
                </a:solidFill>
                <a:effectLst/>
                <a:uLnTx/>
                <a:uFillTx/>
                <a:latin typeface="Courier" charset="0"/>
                <a:ea typeface="Courier" charset="0"/>
                <a:cs typeface="Courier" charset="0"/>
              </a:rPr>
              <a:t>data</a:t>
            </a:r>
            <a:r>
              <a:rPr kumimoji="0" lang="en-US" sz="1400" b="1" i="0" u="none" strike="noStrike" kern="1200" cap="none" spc="0" normalizeH="0" baseline="0" noProof="0" dirty="0">
                <a:ln>
                  <a:noFill/>
                </a:ln>
                <a:solidFill>
                  <a:srgbClr val="282828"/>
                </a:solidFill>
                <a:effectLst/>
                <a:uLnTx/>
                <a:uFillTx/>
                <a:latin typeface="Courier" charset="0"/>
                <a:ea typeface="Courier" charset="0"/>
                <a:cs typeface="Courier" charset="0"/>
              </a:rPr>
              <a:t>/&lt;[</a:t>
            </a:r>
            <a:r>
              <a:rPr kumimoji="0" lang="en-US" sz="1400" b="1" i="0" u="none" strike="noStrike" kern="1200" cap="none" spc="0" normalizeH="0" baseline="0" noProof="0" dirty="0">
                <a:ln>
                  <a:noFill/>
                </a:ln>
                <a:solidFill>
                  <a:srgbClr val="FFC000"/>
                </a:solidFill>
                <a:effectLst/>
                <a:uLnTx/>
                <a:uFillTx/>
                <a:latin typeface="Courier" charset="0"/>
                <a:ea typeface="Courier" charset="0"/>
                <a:cs typeface="Courier" charset="0"/>
              </a:rPr>
              <a:t>YANG MODULE</a:t>
            </a:r>
            <a:r>
              <a:rPr kumimoji="0" lang="en-US" sz="1400" b="1" i="0" u="none" strike="noStrike" kern="1200" cap="none" spc="0" normalizeH="0" baseline="0" noProof="0" dirty="0">
                <a:ln>
                  <a:noFill/>
                </a:ln>
                <a:solidFill>
                  <a:srgbClr val="282828"/>
                </a:solidFill>
                <a:effectLst/>
                <a:uLnTx/>
                <a:uFillTx/>
                <a:latin typeface="Courier" charset="0"/>
                <a:ea typeface="Courier" charset="0"/>
                <a:cs typeface="Courier" charset="0"/>
              </a:rPr>
              <a:t>:]</a:t>
            </a:r>
            <a:r>
              <a:rPr kumimoji="0" lang="en-US" sz="1400" b="1" i="0" u="none" strike="noStrike" kern="1200" cap="none" spc="0" normalizeH="0" baseline="0" noProof="0" dirty="0">
                <a:ln>
                  <a:noFill/>
                </a:ln>
                <a:solidFill>
                  <a:srgbClr val="FFC000"/>
                </a:solidFill>
                <a:effectLst/>
                <a:uLnTx/>
                <a:uFillTx/>
                <a:latin typeface="Courier" charset="0"/>
                <a:ea typeface="Courier" charset="0"/>
                <a:cs typeface="Courier" charset="0"/>
              </a:rPr>
              <a:t>CONTAINER</a:t>
            </a:r>
            <a:r>
              <a:rPr kumimoji="0" lang="en-US" sz="1400" b="1" i="0" u="none" strike="noStrike" kern="1200" cap="none" spc="0" normalizeH="0" baseline="0" noProof="0" dirty="0">
                <a:ln>
                  <a:noFill/>
                </a:ln>
                <a:solidFill>
                  <a:srgbClr val="282828"/>
                </a:solidFill>
                <a:effectLst/>
                <a:uLnTx/>
                <a:uFillTx/>
                <a:latin typeface="Courier" charset="0"/>
                <a:ea typeface="Courier" charset="0"/>
                <a:cs typeface="Courier" charset="0"/>
              </a:rPr>
              <a:t>&gt;/&lt;</a:t>
            </a:r>
            <a:r>
              <a:rPr kumimoji="0" lang="en-US" sz="1400" b="1" i="0" u="none" strike="noStrike" kern="1200" cap="none" spc="0" normalizeH="0" baseline="0" noProof="0" dirty="0">
                <a:ln>
                  <a:noFill/>
                </a:ln>
                <a:solidFill>
                  <a:srgbClr val="7030A0"/>
                </a:solidFill>
                <a:effectLst/>
                <a:uLnTx/>
                <a:uFillTx/>
                <a:latin typeface="Courier" charset="0"/>
                <a:ea typeface="Courier" charset="0"/>
                <a:cs typeface="Courier" charset="0"/>
              </a:rPr>
              <a:t>LEAF</a:t>
            </a:r>
            <a:r>
              <a:rPr kumimoji="0" lang="en-US" sz="1400" b="1" i="0" u="none" strike="noStrike" kern="1200" cap="none" spc="0" normalizeH="0" baseline="0" noProof="0" dirty="0">
                <a:ln>
                  <a:noFill/>
                </a:ln>
                <a:solidFill>
                  <a:srgbClr val="282828"/>
                </a:solidFill>
                <a:effectLst/>
                <a:uLnTx/>
                <a:uFillTx/>
                <a:latin typeface="Courier" charset="0"/>
                <a:ea typeface="Courier" charset="0"/>
                <a:cs typeface="Courier" charset="0"/>
              </a:rPr>
              <a:t>&gt;[?&lt;</a:t>
            </a:r>
            <a:r>
              <a:rPr kumimoji="0" lang="en-US" sz="1400" b="1" i="0" u="none" strike="noStrike" kern="1200" cap="none" spc="0" normalizeH="0" baseline="0" noProof="0" dirty="0">
                <a:ln>
                  <a:noFill/>
                </a:ln>
                <a:solidFill>
                  <a:srgbClr val="C00000"/>
                </a:solidFill>
                <a:effectLst/>
                <a:uLnTx/>
                <a:uFillTx/>
                <a:latin typeface="Courier" charset="0"/>
                <a:ea typeface="Courier" charset="0"/>
                <a:cs typeface="Courier" charset="0"/>
              </a:rPr>
              <a:t>OPTIONS</a:t>
            </a:r>
            <a:r>
              <a:rPr kumimoji="0" lang="en-US" sz="1400" b="1" i="0" u="none" strike="noStrike" kern="1200" cap="none" spc="0" normalizeH="0" baseline="0" noProof="0" dirty="0">
                <a:ln>
                  <a:noFill/>
                </a:ln>
                <a:solidFill>
                  <a:srgbClr val="282828"/>
                </a:solidFill>
                <a:effectLst/>
                <a:uLnTx/>
                <a:uFillTx/>
                <a:latin typeface="Courier" charset="0"/>
                <a:ea typeface="Courier" charset="0"/>
                <a:cs typeface="Courier" charset="0"/>
              </a:rPr>
              <a:t>&gt;]</a:t>
            </a:r>
          </a:p>
        </p:txBody>
      </p:sp>
    </p:spTree>
    <p:extLst>
      <p:ext uri="{BB962C8B-B14F-4D97-AF65-F5344CB8AC3E}">
        <p14:creationId xmlns:p14="http://schemas.microsoft.com/office/powerpoint/2010/main" val="1107320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462301" y="1201738"/>
            <a:ext cx="8736822" cy="3389312"/>
          </a:xfrm>
        </p:spPr>
        <p:txBody>
          <a:bodyPr/>
          <a:lstStyle/>
          <a:p>
            <a:pPr marL="1785" indent="0">
              <a:buNone/>
            </a:pPr>
            <a:r>
              <a:rPr lang="en-US" sz="1050" dirty="0">
                <a:latin typeface="Courier" charset="0"/>
                <a:ea typeface="Courier" charset="0"/>
                <a:cs typeface="Courier" charset="0"/>
              </a:rPr>
              <a:t>https://</a:t>
            </a:r>
            <a:r>
              <a:rPr lang="en-US" sz="1050" b="1" dirty="0">
                <a:solidFill>
                  <a:schemeClr val="accent1"/>
                </a:solidFill>
                <a:latin typeface="Courier" charset="0"/>
                <a:ea typeface="Courier" charset="0"/>
                <a:cs typeface="Courier" charset="0"/>
              </a:rPr>
              <a:t>&lt;ADDRESS&gt;</a:t>
            </a:r>
            <a:r>
              <a:rPr lang="en-US" sz="1050" dirty="0">
                <a:latin typeface="Courier" charset="0"/>
                <a:ea typeface="Courier" charset="0"/>
                <a:cs typeface="Courier" charset="0"/>
              </a:rPr>
              <a:t>/</a:t>
            </a:r>
            <a:r>
              <a:rPr lang="en-US" sz="1050" b="1" dirty="0" err="1">
                <a:solidFill>
                  <a:schemeClr val="accent4"/>
                </a:solidFill>
                <a:latin typeface="Courier" charset="0"/>
                <a:ea typeface="Courier" charset="0"/>
                <a:cs typeface="Courier" charset="0"/>
              </a:rPr>
              <a:t>restconf</a:t>
            </a:r>
            <a:r>
              <a:rPr lang="en-US" sz="1050" dirty="0">
                <a:latin typeface="Courier" charset="0"/>
                <a:ea typeface="Courier" charset="0"/>
                <a:cs typeface="Courier" charset="0"/>
              </a:rPr>
              <a:t>/</a:t>
            </a:r>
            <a:r>
              <a:rPr lang="en-US" sz="1050" b="1" dirty="0">
                <a:solidFill>
                  <a:schemeClr val="accent4"/>
                </a:solidFill>
                <a:latin typeface="Courier" charset="0"/>
                <a:ea typeface="Courier" charset="0"/>
                <a:cs typeface="Courier" charset="0"/>
              </a:rPr>
              <a:t>data</a:t>
            </a:r>
            <a:r>
              <a:rPr lang="en-US" sz="1050" dirty="0">
                <a:latin typeface="Courier" charset="0"/>
                <a:ea typeface="Courier" charset="0"/>
                <a:cs typeface="Courier" charset="0"/>
              </a:rPr>
              <a:t>/</a:t>
            </a:r>
            <a:r>
              <a:rPr lang="en-US" sz="1050" b="1" dirty="0" err="1">
                <a:solidFill>
                  <a:schemeClr val="accent2"/>
                </a:solidFill>
                <a:latin typeface="Courier" charset="0"/>
                <a:ea typeface="Courier" charset="0"/>
                <a:cs typeface="Courier" charset="0"/>
              </a:rPr>
              <a:t>ietf-interfaces:interfaces</a:t>
            </a:r>
            <a:r>
              <a:rPr lang="en-US" sz="1050" dirty="0">
                <a:latin typeface="Courier" charset="0"/>
                <a:ea typeface="Courier" charset="0"/>
                <a:cs typeface="Courier" charset="0"/>
              </a:rPr>
              <a:t>/</a:t>
            </a:r>
            <a:r>
              <a:rPr lang="en-US" sz="1050" b="1" dirty="0">
                <a:solidFill>
                  <a:srgbClr val="7030A0"/>
                </a:solidFill>
                <a:latin typeface="Courier" charset="0"/>
                <a:ea typeface="Courier" charset="0"/>
                <a:cs typeface="Courier" charset="0"/>
              </a:rPr>
              <a:t>interface</a:t>
            </a:r>
            <a:r>
              <a:rPr lang="en-US" sz="1050" dirty="0">
                <a:latin typeface="Courier" charset="0"/>
                <a:ea typeface="Courier" charset="0"/>
                <a:cs typeface="Courier" charset="0"/>
              </a:rPr>
              <a:t>=</a:t>
            </a:r>
            <a:r>
              <a:rPr lang="en-US" sz="1050" b="1" dirty="0">
                <a:solidFill>
                  <a:srgbClr val="7030A0"/>
                </a:solidFill>
                <a:latin typeface="Courier" charset="0"/>
                <a:ea typeface="Courier" charset="0"/>
                <a:cs typeface="Courier" charset="0"/>
              </a:rPr>
              <a:t>GigabitEthernet1</a:t>
            </a:r>
            <a:r>
              <a:rPr lang="en-US" sz="1050" dirty="0">
                <a:latin typeface="Courier" charset="0"/>
                <a:ea typeface="Courier" charset="0"/>
                <a:cs typeface="Courier" charset="0"/>
              </a:rPr>
              <a:t>?</a:t>
            </a:r>
            <a:r>
              <a:rPr lang="en-US" sz="1050" b="1" dirty="0">
                <a:solidFill>
                  <a:srgbClr val="AB0810"/>
                </a:solidFill>
                <a:latin typeface="Courier" charset="0"/>
                <a:ea typeface="Courier" charset="0"/>
                <a:cs typeface="Courier" charset="0"/>
              </a:rPr>
              <a:t>depth=unbounded</a:t>
            </a:r>
          </a:p>
          <a:p>
            <a:pPr marL="1785" indent="0">
              <a:buNone/>
            </a:pPr>
            <a:endParaRPr lang="en-US" sz="1400" dirty="0">
              <a:latin typeface="Courier" charset="0"/>
              <a:ea typeface="Courier" charset="0"/>
              <a:cs typeface="Courier" charset="0"/>
            </a:endParaRPr>
          </a:p>
          <a:p>
            <a:pPr marL="1785" indent="0">
              <a:lnSpc>
                <a:spcPct val="100000"/>
              </a:lnSpc>
              <a:spcBef>
                <a:spcPts val="600"/>
              </a:spcBef>
              <a:buNone/>
            </a:pPr>
            <a:r>
              <a:rPr lang="mr-IN" sz="1400" dirty="0" err="1">
                <a:latin typeface="Courier" charset="0"/>
                <a:ea typeface="Courier" charset="0"/>
                <a:cs typeface="Courier" charset="0"/>
              </a:rPr>
              <a:t>module</a:t>
            </a:r>
            <a:r>
              <a:rPr lang="mr-IN" sz="1400" dirty="0">
                <a:latin typeface="Courier" charset="0"/>
                <a:ea typeface="Courier" charset="0"/>
                <a:cs typeface="Courier" charset="0"/>
              </a:rPr>
              <a:t>: </a:t>
            </a:r>
            <a:r>
              <a:rPr lang="mr-IN" sz="1400" b="1" dirty="0" err="1">
                <a:solidFill>
                  <a:schemeClr val="accent2"/>
                </a:solidFill>
                <a:latin typeface="Courier" charset="0"/>
                <a:ea typeface="Courier" charset="0"/>
                <a:cs typeface="Courier" charset="0"/>
              </a:rPr>
              <a:t>ietf-interfaces</a:t>
            </a:r>
            <a:endParaRPr lang="mr-IN" sz="1400" b="1" dirty="0">
              <a:solidFill>
                <a:schemeClr val="accent2"/>
              </a:solidFill>
              <a:latin typeface="Courier" charset="0"/>
              <a:ea typeface="Courier" charset="0"/>
              <a:cs typeface="Courier" charset="0"/>
            </a:endParaRPr>
          </a:p>
          <a:p>
            <a:pPr marL="1785" indent="0">
              <a:lnSpc>
                <a:spcPct val="100000"/>
              </a:lnSpc>
              <a:spcBef>
                <a:spcPts val="600"/>
              </a:spcBef>
              <a:buNone/>
            </a:pPr>
            <a:r>
              <a:rPr lang="mr-IN" sz="1400" dirty="0">
                <a:latin typeface="Courier" charset="0"/>
                <a:ea typeface="Courier" charset="0"/>
                <a:cs typeface="Courier" charset="0"/>
              </a:rPr>
              <a:t>   +--</a:t>
            </a:r>
            <a:r>
              <a:rPr lang="mr-IN" sz="1400" dirty="0" err="1">
                <a:latin typeface="Courier" charset="0"/>
                <a:ea typeface="Courier" charset="0"/>
                <a:cs typeface="Courier" charset="0"/>
              </a:rPr>
              <a:t>rw</a:t>
            </a:r>
            <a:r>
              <a:rPr lang="mr-IN" sz="1400" dirty="0">
                <a:latin typeface="Courier" charset="0"/>
                <a:ea typeface="Courier" charset="0"/>
                <a:cs typeface="Courier" charset="0"/>
              </a:rPr>
              <a:t> </a:t>
            </a:r>
            <a:r>
              <a:rPr lang="mr-IN" sz="1400" b="1" dirty="0" err="1">
                <a:solidFill>
                  <a:schemeClr val="accent2"/>
                </a:solidFill>
                <a:latin typeface="Courier" charset="0"/>
                <a:ea typeface="Courier" charset="0"/>
                <a:cs typeface="Courier" charset="0"/>
              </a:rPr>
              <a:t>interfaces</a:t>
            </a:r>
            <a:endParaRPr lang="mr-IN" sz="1400" b="1" dirty="0">
              <a:solidFill>
                <a:schemeClr val="accent2"/>
              </a:solidFill>
              <a:latin typeface="Courier" charset="0"/>
              <a:ea typeface="Courier" charset="0"/>
              <a:cs typeface="Courier" charset="0"/>
            </a:endParaRPr>
          </a:p>
          <a:p>
            <a:pPr marL="1785" indent="0">
              <a:lnSpc>
                <a:spcPct val="100000"/>
              </a:lnSpc>
              <a:spcBef>
                <a:spcPts val="600"/>
              </a:spcBef>
              <a:buNone/>
            </a:pPr>
            <a:r>
              <a:rPr lang="mr-IN" sz="1400" dirty="0">
                <a:latin typeface="Courier" charset="0"/>
                <a:ea typeface="Courier" charset="0"/>
                <a:cs typeface="Courier" charset="0"/>
              </a:rPr>
              <a:t>   |  +--</a:t>
            </a:r>
            <a:r>
              <a:rPr lang="mr-IN" sz="1400" dirty="0" err="1">
                <a:latin typeface="Courier" charset="0"/>
                <a:ea typeface="Courier" charset="0"/>
                <a:cs typeface="Courier" charset="0"/>
              </a:rPr>
              <a:t>rw</a:t>
            </a:r>
            <a:r>
              <a:rPr lang="mr-IN" sz="1400" dirty="0">
                <a:latin typeface="Courier" charset="0"/>
                <a:ea typeface="Courier" charset="0"/>
                <a:cs typeface="Courier" charset="0"/>
              </a:rPr>
              <a:t> </a:t>
            </a:r>
            <a:r>
              <a:rPr lang="mr-IN" sz="1400" b="1" dirty="0" err="1">
                <a:solidFill>
                  <a:srgbClr val="7030A0"/>
                </a:solidFill>
                <a:latin typeface="Courier" charset="0"/>
                <a:ea typeface="Courier" charset="0"/>
                <a:cs typeface="Courier" charset="0"/>
              </a:rPr>
              <a:t>interface</a:t>
            </a:r>
            <a:r>
              <a:rPr lang="mr-IN" sz="1400" dirty="0">
                <a:latin typeface="Courier" charset="0"/>
                <a:ea typeface="Courier" charset="0"/>
                <a:cs typeface="Courier" charset="0"/>
              </a:rPr>
              <a:t>* [</a:t>
            </a:r>
            <a:r>
              <a:rPr lang="mr-IN" sz="1400" b="1" dirty="0" err="1">
                <a:solidFill>
                  <a:srgbClr val="7030A0"/>
                </a:solidFill>
                <a:latin typeface="Courier" charset="0"/>
                <a:ea typeface="Courier" charset="0"/>
                <a:cs typeface="Courier" charset="0"/>
              </a:rPr>
              <a:t>name</a:t>
            </a:r>
            <a:r>
              <a:rPr lang="mr-IN" sz="1400" dirty="0">
                <a:latin typeface="Courier" charset="0"/>
                <a:ea typeface="Courier" charset="0"/>
                <a:cs typeface="Courier" charset="0"/>
              </a:rPr>
              <a:t>]</a:t>
            </a:r>
          </a:p>
          <a:p>
            <a:pPr marL="1785" indent="0">
              <a:lnSpc>
                <a:spcPct val="100000"/>
              </a:lnSpc>
              <a:spcBef>
                <a:spcPts val="600"/>
              </a:spcBef>
              <a:buNone/>
            </a:pPr>
            <a:r>
              <a:rPr lang="mr-IN" sz="1400" dirty="0">
                <a:latin typeface="Courier" charset="0"/>
                <a:ea typeface="Courier" charset="0"/>
                <a:cs typeface="Courier" charset="0"/>
              </a:rPr>
              <a:t>   |     +--</a:t>
            </a:r>
            <a:r>
              <a:rPr lang="mr-IN" sz="1400" dirty="0" err="1">
                <a:latin typeface="Courier" charset="0"/>
                <a:ea typeface="Courier" charset="0"/>
                <a:cs typeface="Courier" charset="0"/>
              </a:rPr>
              <a:t>rw</a:t>
            </a:r>
            <a:r>
              <a:rPr lang="mr-IN" sz="1400" dirty="0">
                <a:latin typeface="Courier" charset="0"/>
                <a:ea typeface="Courier" charset="0"/>
                <a:cs typeface="Courier" charset="0"/>
              </a:rPr>
              <a:t> </a:t>
            </a:r>
            <a:r>
              <a:rPr lang="mr-IN" sz="1400" dirty="0" err="1">
                <a:latin typeface="Courier" charset="0"/>
                <a:ea typeface="Courier" charset="0"/>
                <a:cs typeface="Courier" charset="0"/>
              </a:rPr>
              <a:t>name</a:t>
            </a:r>
            <a:r>
              <a:rPr lang="mr-IN" sz="1400" dirty="0">
                <a:latin typeface="Courier" charset="0"/>
                <a:ea typeface="Courier" charset="0"/>
                <a:cs typeface="Courier" charset="0"/>
              </a:rPr>
              <a:t>                        </a:t>
            </a:r>
            <a:r>
              <a:rPr lang="mr-IN" sz="1400" dirty="0" err="1">
                <a:latin typeface="Courier" charset="0"/>
                <a:ea typeface="Courier" charset="0"/>
                <a:cs typeface="Courier" charset="0"/>
              </a:rPr>
              <a:t>string</a:t>
            </a:r>
            <a:endParaRPr lang="mr-IN" sz="1400" dirty="0">
              <a:latin typeface="Courier" charset="0"/>
              <a:ea typeface="Courier" charset="0"/>
              <a:cs typeface="Courier" charset="0"/>
            </a:endParaRPr>
          </a:p>
          <a:p>
            <a:pPr marL="1785" indent="0">
              <a:lnSpc>
                <a:spcPct val="100000"/>
              </a:lnSpc>
              <a:spcBef>
                <a:spcPts val="600"/>
              </a:spcBef>
              <a:buNone/>
            </a:pPr>
            <a:r>
              <a:rPr lang="mr-IN" sz="1400" dirty="0">
                <a:latin typeface="Courier" charset="0"/>
                <a:ea typeface="Courier" charset="0"/>
                <a:cs typeface="Courier" charset="0"/>
              </a:rPr>
              <a:t>   |     +--</a:t>
            </a:r>
            <a:r>
              <a:rPr lang="mr-IN" sz="1400" dirty="0" err="1">
                <a:latin typeface="Courier" charset="0"/>
                <a:ea typeface="Courier" charset="0"/>
                <a:cs typeface="Courier" charset="0"/>
              </a:rPr>
              <a:t>rw</a:t>
            </a:r>
            <a:r>
              <a:rPr lang="mr-IN" sz="1400" dirty="0">
                <a:latin typeface="Courier" charset="0"/>
                <a:ea typeface="Courier" charset="0"/>
                <a:cs typeface="Courier" charset="0"/>
              </a:rPr>
              <a:t> </a:t>
            </a:r>
            <a:r>
              <a:rPr lang="mr-IN" sz="1400" dirty="0" err="1">
                <a:latin typeface="Courier" charset="0"/>
                <a:ea typeface="Courier" charset="0"/>
                <a:cs typeface="Courier" charset="0"/>
              </a:rPr>
              <a:t>description</a:t>
            </a:r>
            <a:r>
              <a:rPr lang="mr-IN" sz="1400" dirty="0">
                <a:latin typeface="Courier" charset="0"/>
                <a:ea typeface="Courier" charset="0"/>
                <a:cs typeface="Courier" charset="0"/>
              </a:rPr>
              <a:t>?                </a:t>
            </a:r>
            <a:r>
              <a:rPr lang="mr-IN" sz="1400" dirty="0" err="1">
                <a:latin typeface="Courier" charset="0"/>
                <a:ea typeface="Courier" charset="0"/>
                <a:cs typeface="Courier" charset="0"/>
              </a:rPr>
              <a:t>string</a:t>
            </a:r>
            <a:endParaRPr lang="mr-IN" sz="1400" dirty="0">
              <a:latin typeface="Courier" charset="0"/>
              <a:ea typeface="Courier" charset="0"/>
              <a:cs typeface="Courier" charset="0"/>
            </a:endParaRPr>
          </a:p>
          <a:p>
            <a:pPr marL="1785" indent="0">
              <a:lnSpc>
                <a:spcPct val="100000"/>
              </a:lnSpc>
              <a:spcBef>
                <a:spcPts val="600"/>
              </a:spcBef>
              <a:buNone/>
            </a:pPr>
            <a:r>
              <a:rPr lang="mr-IN" sz="1400" dirty="0">
                <a:latin typeface="Courier" charset="0"/>
                <a:ea typeface="Courier" charset="0"/>
                <a:cs typeface="Courier" charset="0"/>
              </a:rPr>
              <a:t>   |     +--</a:t>
            </a:r>
            <a:r>
              <a:rPr lang="mr-IN" sz="1400" dirty="0" err="1">
                <a:latin typeface="Courier" charset="0"/>
                <a:ea typeface="Courier" charset="0"/>
                <a:cs typeface="Courier" charset="0"/>
              </a:rPr>
              <a:t>rw</a:t>
            </a:r>
            <a:r>
              <a:rPr lang="mr-IN" sz="1400" dirty="0">
                <a:latin typeface="Courier" charset="0"/>
                <a:ea typeface="Courier" charset="0"/>
                <a:cs typeface="Courier" charset="0"/>
              </a:rPr>
              <a:t> </a:t>
            </a:r>
            <a:r>
              <a:rPr lang="mr-IN" sz="1400" dirty="0" err="1">
                <a:latin typeface="Courier" charset="0"/>
                <a:ea typeface="Courier" charset="0"/>
                <a:cs typeface="Courier" charset="0"/>
              </a:rPr>
              <a:t>type</a:t>
            </a:r>
            <a:r>
              <a:rPr lang="mr-IN" sz="1400" dirty="0">
                <a:latin typeface="Courier" charset="0"/>
                <a:ea typeface="Courier" charset="0"/>
                <a:cs typeface="Courier" charset="0"/>
              </a:rPr>
              <a:t>                        </a:t>
            </a:r>
            <a:r>
              <a:rPr lang="mr-IN" sz="1400" dirty="0" err="1">
                <a:latin typeface="Courier" charset="0"/>
                <a:ea typeface="Courier" charset="0"/>
                <a:cs typeface="Courier" charset="0"/>
              </a:rPr>
              <a:t>identityref</a:t>
            </a:r>
            <a:endParaRPr lang="mr-IN" sz="1400" dirty="0">
              <a:latin typeface="Courier" charset="0"/>
              <a:ea typeface="Courier" charset="0"/>
              <a:cs typeface="Courier" charset="0"/>
            </a:endParaRPr>
          </a:p>
          <a:p>
            <a:pPr marL="1785" indent="0">
              <a:lnSpc>
                <a:spcPct val="100000"/>
              </a:lnSpc>
              <a:spcBef>
                <a:spcPts val="600"/>
              </a:spcBef>
              <a:buNone/>
            </a:pPr>
            <a:r>
              <a:rPr lang="mr-IN" sz="1400" dirty="0">
                <a:latin typeface="Courier" charset="0"/>
                <a:ea typeface="Courier" charset="0"/>
                <a:cs typeface="Courier" charset="0"/>
              </a:rPr>
              <a:t>   |     +--</a:t>
            </a:r>
            <a:r>
              <a:rPr lang="mr-IN" sz="1400" dirty="0" err="1">
                <a:latin typeface="Courier" charset="0"/>
                <a:ea typeface="Courier" charset="0"/>
                <a:cs typeface="Courier" charset="0"/>
              </a:rPr>
              <a:t>rw</a:t>
            </a:r>
            <a:r>
              <a:rPr lang="mr-IN" sz="1400" dirty="0">
                <a:latin typeface="Courier" charset="0"/>
                <a:ea typeface="Courier" charset="0"/>
                <a:cs typeface="Courier" charset="0"/>
              </a:rPr>
              <a:t> </a:t>
            </a:r>
            <a:r>
              <a:rPr lang="mr-IN" sz="1400" dirty="0" err="1">
                <a:latin typeface="Courier" charset="0"/>
                <a:ea typeface="Courier" charset="0"/>
                <a:cs typeface="Courier" charset="0"/>
              </a:rPr>
              <a:t>enabled</a:t>
            </a:r>
            <a:r>
              <a:rPr lang="mr-IN" sz="1400" dirty="0">
                <a:latin typeface="Courier" charset="0"/>
                <a:ea typeface="Courier" charset="0"/>
                <a:cs typeface="Courier" charset="0"/>
              </a:rPr>
              <a:t>?                    </a:t>
            </a:r>
            <a:r>
              <a:rPr lang="mr-IN" sz="1400" dirty="0" err="1">
                <a:latin typeface="Courier" charset="0"/>
                <a:ea typeface="Courier" charset="0"/>
                <a:cs typeface="Courier" charset="0"/>
              </a:rPr>
              <a:t>boolean</a:t>
            </a:r>
            <a:endParaRPr lang="mr-IN" sz="1400" dirty="0">
              <a:latin typeface="Courier" charset="0"/>
              <a:ea typeface="Courier" charset="0"/>
              <a:cs typeface="Courier" charset="0"/>
            </a:endParaRPr>
          </a:p>
          <a:p>
            <a:pPr marL="1785" indent="0">
              <a:lnSpc>
                <a:spcPct val="100000"/>
              </a:lnSpc>
              <a:spcBef>
                <a:spcPts val="600"/>
              </a:spcBef>
              <a:buNone/>
            </a:pPr>
            <a:r>
              <a:rPr lang="mr-IN" sz="1400" dirty="0">
                <a:latin typeface="Courier" charset="0"/>
                <a:ea typeface="Courier" charset="0"/>
                <a:cs typeface="Courier" charset="0"/>
              </a:rPr>
              <a:t>   |     +--</a:t>
            </a:r>
            <a:r>
              <a:rPr lang="mr-IN" sz="1400" dirty="0" err="1">
                <a:latin typeface="Courier" charset="0"/>
                <a:ea typeface="Courier" charset="0"/>
                <a:cs typeface="Courier" charset="0"/>
              </a:rPr>
              <a:t>rw</a:t>
            </a:r>
            <a:r>
              <a:rPr lang="mr-IN" sz="1400" dirty="0">
                <a:latin typeface="Courier" charset="0"/>
                <a:ea typeface="Courier" charset="0"/>
                <a:cs typeface="Courier" charset="0"/>
              </a:rPr>
              <a:t> </a:t>
            </a:r>
            <a:r>
              <a:rPr lang="mr-IN" sz="1400" dirty="0" err="1">
                <a:latin typeface="Courier" charset="0"/>
                <a:ea typeface="Courier" charset="0"/>
                <a:cs typeface="Courier" charset="0"/>
              </a:rPr>
              <a:t>link-up-down-trap-enable</a:t>
            </a:r>
            <a:r>
              <a:rPr lang="mr-IN" sz="1400" dirty="0">
                <a:latin typeface="Courier" charset="0"/>
                <a:ea typeface="Courier" charset="0"/>
                <a:cs typeface="Courier" charset="0"/>
              </a:rPr>
              <a:t>?   </a:t>
            </a:r>
            <a:r>
              <a:rPr lang="mr-IN" sz="1400" dirty="0" err="1">
                <a:latin typeface="Courier" charset="0"/>
                <a:ea typeface="Courier" charset="0"/>
                <a:cs typeface="Courier" charset="0"/>
              </a:rPr>
              <a:t>enumeration</a:t>
            </a:r>
            <a:r>
              <a:rPr lang="mr-IN" sz="1400" dirty="0">
                <a:latin typeface="Courier" charset="0"/>
                <a:ea typeface="Courier" charset="0"/>
                <a:cs typeface="Courier" charset="0"/>
              </a:rPr>
              <a:t> {</a:t>
            </a:r>
            <a:r>
              <a:rPr lang="mr-IN" sz="1400" dirty="0" err="1">
                <a:latin typeface="Courier" charset="0"/>
                <a:ea typeface="Courier" charset="0"/>
                <a:cs typeface="Courier" charset="0"/>
              </a:rPr>
              <a:t>if-mib</a:t>
            </a:r>
            <a:r>
              <a:rPr lang="mr-IN" sz="1400" dirty="0">
                <a:latin typeface="Courier" charset="0"/>
                <a:ea typeface="Courier" charset="0"/>
                <a:cs typeface="Courier" charset="0"/>
              </a:rPr>
              <a:t>}?</a:t>
            </a:r>
            <a:endParaRPr lang="en-US" sz="1400" dirty="0">
              <a:latin typeface="Courier" charset="0"/>
              <a:ea typeface="Courier" charset="0"/>
              <a:cs typeface="Courier" charset="0"/>
            </a:endParaRPr>
          </a:p>
        </p:txBody>
      </p:sp>
      <p:sp>
        <p:nvSpPr>
          <p:cNvPr id="3" name="Title 2"/>
          <p:cNvSpPr>
            <a:spLocks noGrp="1"/>
          </p:cNvSpPr>
          <p:nvPr>
            <p:ph type="title"/>
          </p:nvPr>
        </p:nvSpPr>
        <p:spPr/>
        <p:txBody>
          <a:bodyPr/>
          <a:lstStyle/>
          <a:p>
            <a:r>
              <a:rPr lang="en-US" dirty="0"/>
              <a:t>URL Creation Review</a:t>
            </a:r>
          </a:p>
        </p:txBody>
      </p:sp>
      <p:cxnSp>
        <p:nvCxnSpPr>
          <p:cNvPr id="12" name="Straight Arrow Connector 11"/>
          <p:cNvCxnSpPr/>
          <p:nvPr/>
        </p:nvCxnSpPr>
        <p:spPr>
          <a:xfrm flipV="1">
            <a:off x="2605170" y="1509254"/>
            <a:ext cx="2119911" cy="6615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339858" y="1505862"/>
            <a:ext cx="3324884" cy="90631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285642" y="1480961"/>
            <a:ext cx="3317820" cy="89941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887272" y="1505862"/>
            <a:ext cx="900030" cy="3198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5214" y="2059434"/>
            <a:ext cx="2696474" cy="1200329"/>
          </a:xfrm>
          <a:prstGeom prst="rect">
            <a:avLst/>
          </a:prstGeom>
          <a:solidFill>
            <a:schemeClr val="bg2"/>
          </a:solidFill>
          <a:ln>
            <a:solidFill>
              <a:schemeClr val="tx1"/>
            </a:solidFill>
          </a:ln>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sng" strike="noStrike" kern="1200" cap="none" spc="0" normalizeH="0" baseline="0" noProof="0" dirty="0">
                <a:ln>
                  <a:noFill/>
                </a:ln>
                <a:solidFill>
                  <a:srgbClr val="282828"/>
                </a:solidFill>
                <a:effectLst/>
                <a:uLnTx/>
                <a:uFillTx/>
                <a:latin typeface="Arial" charset="0"/>
                <a:ea typeface="ＭＳ Ｐゴシック" charset="0"/>
              </a:rPr>
              <a:t>Options Examples:</a:t>
            </a:r>
          </a:p>
          <a:p>
            <a:pPr marL="214308" marR="0" lvl="0" indent="-214308" algn="l" defTabSz="457200" rtl="0" eaLnBrk="1" fontAlgn="base" latinLnBrk="0" hangingPunct="1">
              <a:lnSpc>
                <a:spcPct val="100000"/>
              </a:lnSpc>
              <a:spcBef>
                <a:spcPct val="0"/>
              </a:spcBef>
              <a:spcAft>
                <a:spcPct val="0"/>
              </a:spcAft>
              <a:buClrTx/>
              <a:buSzTx/>
              <a:buFont typeface="Arial" charset="0"/>
              <a:buChar char="•"/>
              <a:tabLst/>
              <a:defRPr/>
            </a:pPr>
            <a:r>
              <a:rPr kumimoji="0" lang="en-US" sz="9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depth=unbounded</a:t>
            </a:r>
            <a:br>
              <a:rPr kumimoji="0" lang="en-US" sz="9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br>
            <a:r>
              <a:rPr kumimoji="0" lang="en-US" sz="900" b="0" i="0" u="none" strike="noStrike" kern="1200" cap="none" spc="0" normalizeH="0" baseline="0" noProof="0" dirty="0">
                <a:ln>
                  <a:noFill/>
                </a:ln>
                <a:solidFill>
                  <a:srgbClr val="282828"/>
                </a:solidFill>
                <a:effectLst/>
                <a:uLnTx/>
                <a:uFillTx/>
                <a:latin typeface="Arial" charset="0"/>
                <a:ea typeface="ＭＳ Ｐゴシック" charset="0"/>
              </a:rPr>
              <a:t>Follow nested models to end.  Integer also supported</a:t>
            </a:r>
          </a:p>
          <a:p>
            <a:pPr marL="214308" marR="0" lvl="0" indent="-214308" algn="l" defTabSz="457200" rtl="0" eaLnBrk="1" fontAlgn="base" latinLnBrk="0" hangingPunct="1">
              <a:lnSpc>
                <a:spcPct val="100000"/>
              </a:lnSpc>
              <a:spcBef>
                <a:spcPct val="0"/>
              </a:spcBef>
              <a:spcAft>
                <a:spcPct val="0"/>
              </a:spcAft>
              <a:buClrTx/>
              <a:buSzTx/>
              <a:buFont typeface="Arial" charset="0"/>
              <a:buChar char="•"/>
              <a:tabLst/>
              <a:defRPr/>
            </a:pPr>
            <a:r>
              <a:rPr kumimoji="0" lang="en-US" sz="9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content=[</a:t>
            </a:r>
            <a:r>
              <a:rPr kumimoji="0" lang="en-US" sz="900" b="1" i="0" u="none" strike="noStrike" kern="1200" cap="none" spc="0" normalizeH="0" baseline="0" noProof="0" dirty="0">
                <a:ln>
                  <a:noFill/>
                </a:ln>
                <a:solidFill>
                  <a:srgbClr val="282828"/>
                </a:solidFill>
                <a:effectLst/>
                <a:uLnTx/>
                <a:uFillTx/>
                <a:latin typeface="Courier New" charset="0"/>
                <a:ea typeface="Courier New" charset="0"/>
                <a:cs typeface="Courier New" charset="0"/>
              </a:rPr>
              <a:t>all</a:t>
            </a:r>
            <a:r>
              <a:rPr kumimoji="0" lang="en-US" sz="9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 </a:t>
            </a:r>
            <a:r>
              <a:rPr kumimoji="0" lang="en-US" sz="900" b="0" i="0" u="none" strike="noStrike" kern="1200" cap="none" spc="0" normalizeH="0" baseline="0" noProof="0" dirty="0" err="1">
                <a:ln>
                  <a:noFill/>
                </a:ln>
                <a:solidFill>
                  <a:srgbClr val="282828"/>
                </a:solidFill>
                <a:effectLst/>
                <a:uLnTx/>
                <a:uFillTx/>
                <a:latin typeface="Courier New" charset="0"/>
                <a:ea typeface="Courier New" charset="0"/>
                <a:cs typeface="Courier New" charset="0"/>
              </a:rPr>
              <a:t>config</a:t>
            </a:r>
            <a:r>
              <a:rPr kumimoji="0" lang="en-US" sz="9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 </a:t>
            </a:r>
            <a:r>
              <a:rPr kumimoji="0" lang="en-US" sz="900" b="0" i="0" u="none" strike="noStrike" kern="1200" cap="none" spc="0" normalizeH="0" baseline="0" noProof="0" dirty="0" err="1">
                <a:ln>
                  <a:noFill/>
                </a:ln>
                <a:solidFill>
                  <a:srgbClr val="282828"/>
                </a:solidFill>
                <a:effectLst/>
                <a:uLnTx/>
                <a:uFillTx/>
                <a:latin typeface="Courier New" charset="0"/>
                <a:ea typeface="Courier New" charset="0"/>
                <a:cs typeface="Courier New" charset="0"/>
              </a:rPr>
              <a:t>nonconfig</a:t>
            </a:r>
            <a:r>
              <a:rPr kumimoji="0" lang="en-US" sz="9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a:t>
            </a:r>
            <a:r>
              <a:rPr kumimoji="0" lang="en-US" sz="900" b="0" i="0" u="none" strike="noStrike" kern="1200" cap="none" spc="0" normalizeH="0" baseline="0" noProof="0" dirty="0">
                <a:ln>
                  <a:noFill/>
                </a:ln>
                <a:solidFill>
                  <a:srgbClr val="282828"/>
                </a:solidFill>
                <a:effectLst/>
                <a:uLnTx/>
                <a:uFillTx/>
                <a:latin typeface="Arial" charset="0"/>
                <a:ea typeface="ＭＳ Ｐゴシック" charset="0"/>
              </a:rPr>
              <a:t> Query option controls type of data returned.  </a:t>
            </a:r>
          </a:p>
          <a:p>
            <a:pPr marL="214308" marR="0" lvl="0" indent="-214308" algn="l" defTabSz="457200" rtl="0" eaLnBrk="1" fontAlgn="base" latinLnBrk="0" hangingPunct="1">
              <a:lnSpc>
                <a:spcPct val="100000"/>
              </a:lnSpc>
              <a:spcBef>
                <a:spcPct val="0"/>
              </a:spcBef>
              <a:spcAft>
                <a:spcPct val="0"/>
              </a:spcAft>
              <a:buClrTx/>
              <a:buSzTx/>
              <a:buFont typeface="Arial" charset="0"/>
              <a:buChar char="•"/>
              <a:tabLst/>
              <a:defRPr/>
            </a:pPr>
            <a:r>
              <a:rPr kumimoji="0" lang="en-US" sz="900" b="0" i="0" u="none" strike="noStrike" kern="1200" cap="none" spc="0" normalizeH="0" baseline="0" noProof="0" dirty="0">
                <a:ln>
                  <a:noFill/>
                </a:ln>
                <a:solidFill>
                  <a:srgbClr val="282828"/>
                </a:solidFill>
                <a:effectLst/>
                <a:uLnTx/>
                <a:uFillTx/>
                <a:latin typeface="Courier New" charset="0"/>
                <a:ea typeface="Courier New" charset="0"/>
                <a:cs typeface="Courier New" charset="0"/>
              </a:rPr>
              <a:t>fields=</a:t>
            </a:r>
            <a:r>
              <a:rPr kumimoji="0" lang="en-US" sz="900" b="1" i="1" u="none" strike="noStrike" kern="1200" cap="none" spc="0" normalizeH="0" baseline="0" noProof="0" dirty="0">
                <a:ln>
                  <a:noFill/>
                </a:ln>
                <a:solidFill>
                  <a:srgbClr val="282828"/>
                </a:solidFill>
                <a:effectLst/>
                <a:uLnTx/>
                <a:uFillTx/>
                <a:latin typeface="Courier New" charset="0"/>
                <a:ea typeface="Courier New" charset="0"/>
                <a:cs typeface="Courier New" charset="0"/>
              </a:rPr>
              <a:t>expr</a:t>
            </a:r>
            <a:r>
              <a:rPr kumimoji="0" lang="en-US" sz="900" b="0" i="0" u="none" strike="noStrike" kern="1200" cap="none" spc="0" normalizeH="0" baseline="0" noProof="0" dirty="0">
                <a:ln>
                  <a:noFill/>
                </a:ln>
                <a:solidFill>
                  <a:srgbClr val="282828"/>
                </a:solidFill>
                <a:effectLst/>
                <a:uLnTx/>
                <a:uFillTx/>
                <a:latin typeface="Arial" charset="0"/>
                <a:ea typeface="ＭＳ Ｐゴシック" charset="0"/>
              </a:rPr>
              <a:t> </a:t>
            </a:r>
            <a:br>
              <a:rPr kumimoji="0" lang="en-US" sz="900" b="0" i="0" u="none" strike="noStrike" kern="1200" cap="none" spc="0" normalizeH="0" baseline="0" noProof="0" dirty="0">
                <a:ln>
                  <a:noFill/>
                </a:ln>
                <a:solidFill>
                  <a:srgbClr val="282828"/>
                </a:solidFill>
                <a:effectLst/>
                <a:uLnTx/>
                <a:uFillTx/>
                <a:latin typeface="Arial" charset="0"/>
                <a:ea typeface="ＭＳ Ｐゴシック" charset="0"/>
              </a:rPr>
            </a:br>
            <a:r>
              <a:rPr kumimoji="0" lang="en-US" sz="900" b="0" i="0" u="none" strike="noStrike" kern="1200" cap="none" spc="0" normalizeH="0" baseline="0" noProof="0" dirty="0">
                <a:ln>
                  <a:noFill/>
                </a:ln>
                <a:solidFill>
                  <a:srgbClr val="282828"/>
                </a:solidFill>
                <a:effectLst/>
                <a:uLnTx/>
                <a:uFillTx/>
                <a:latin typeface="Arial" charset="0"/>
                <a:ea typeface="ＭＳ Ｐゴシック" charset="0"/>
              </a:rPr>
              <a:t>Limit what leafs are returned</a:t>
            </a:r>
          </a:p>
        </p:txBody>
      </p:sp>
      <p:sp>
        <p:nvSpPr>
          <p:cNvPr id="17" name="Rectangle 16"/>
          <p:cNvSpPr/>
          <p:nvPr/>
        </p:nvSpPr>
        <p:spPr>
          <a:xfrm>
            <a:off x="120585" y="4412885"/>
            <a:ext cx="9144000" cy="2308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282828"/>
                </a:solidFill>
                <a:effectLst/>
                <a:uLnTx/>
                <a:uFillTx/>
                <a:latin typeface="Courier" charset="0"/>
                <a:ea typeface="Courier" charset="0"/>
                <a:cs typeface="Courier" charset="0"/>
              </a:rPr>
              <a:t>Key: https://&lt;</a:t>
            </a:r>
            <a:r>
              <a:rPr kumimoji="0" lang="en-US" sz="900" b="1" i="0" u="none" strike="noStrike" kern="1200" cap="none" spc="0" normalizeH="0" baseline="0" noProof="0" dirty="0">
                <a:ln>
                  <a:noFill/>
                </a:ln>
                <a:solidFill>
                  <a:srgbClr val="00BCEB"/>
                </a:solidFill>
                <a:effectLst/>
                <a:uLnTx/>
                <a:uFillTx/>
                <a:latin typeface="Courier" charset="0"/>
                <a:ea typeface="Courier" charset="0"/>
                <a:cs typeface="Courier" charset="0"/>
              </a:rPr>
              <a:t>ADDRESS</a:t>
            </a:r>
            <a:r>
              <a:rPr kumimoji="0" lang="en-US" sz="900" b="1" i="0" u="none" strike="noStrike" kern="1200" cap="none" spc="0" normalizeH="0" baseline="0" noProof="0" dirty="0">
                <a:ln>
                  <a:noFill/>
                </a:ln>
                <a:solidFill>
                  <a:srgbClr val="282828"/>
                </a:solidFill>
                <a:effectLst/>
                <a:uLnTx/>
                <a:uFillTx/>
                <a:latin typeface="Courier" charset="0"/>
                <a:ea typeface="Courier" charset="0"/>
                <a:cs typeface="Courier" charset="0"/>
              </a:rPr>
              <a:t>&gt;/&lt;</a:t>
            </a:r>
            <a:r>
              <a:rPr kumimoji="0" lang="en-US" sz="900" b="1" i="0" u="none" strike="noStrike" kern="1200" cap="none" spc="0" normalizeH="0" baseline="0" noProof="0" dirty="0">
                <a:ln>
                  <a:noFill/>
                </a:ln>
                <a:solidFill>
                  <a:srgbClr val="E3241B"/>
                </a:solidFill>
                <a:effectLst/>
                <a:uLnTx/>
                <a:uFillTx/>
                <a:latin typeface="Courier" charset="0"/>
                <a:ea typeface="Courier" charset="0"/>
                <a:cs typeface="Courier" charset="0"/>
              </a:rPr>
              <a:t>ROOT</a:t>
            </a:r>
            <a:r>
              <a:rPr kumimoji="0" lang="en-US" sz="900" b="1" i="0" u="none" strike="noStrike" kern="1200" cap="none" spc="0" normalizeH="0" baseline="0" noProof="0" dirty="0">
                <a:ln>
                  <a:noFill/>
                </a:ln>
                <a:solidFill>
                  <a:srgbClr val="282828"/>
                </a:solidFill>
                <a:effectLst/>
                <a:uLnTx/>
                <a:uFillTx/>
                <a:latin typeface="Courier" charset="0"/>
                <a:ea typeface="Courier" charset="0"/>
                <a:cs typeface="Courier" charset="0"/>
              </a:rPr>
              <a:t>&gt;/</a:t>
            </a:r>
            <a:r>
              <a:rPr kumimoji="0" lang="en-US" sz="900" b="1" i="0" u="none" strike="noStrike" kern="1200" cap="none" spc="0" normalizeH="0" baseline="0" noProof="0" dirty="0">
                <a:ln>
                  <a:noFill/>
                </a:ln>
                <a:solidFill>
                  <a:srgbClr val="FF0000"/>
                </a:solidFill>
                <a:effectLst/>
                <a:uLnTx/>
                <a:uFillTx/>
                <a:latin typeface="Courier" charset="0"/>
                <a:ea typeface="Courier" charset="0"/>
                <a:cs typeface="Courier" charset="0"/>
              </a:rPr>
              <a:t>data</a:t>
            </a:r>
            <a:r>
              <a:rPr kumimoji="0" lang="en-US" sz="900" b="1" i="0" u="none" strike="noStrike" kern="1200" cap="none" spc="0" normalizeH="0" baseline="0" noProof="0" dirty="0">
                <a:ln>
                  <a:noFill/>
                </a:ln>
                <a:solidFill>
                  <a:srgbClr val="282828"/>
                </a:solidFill>
                <a:effectLst/>
                <a:uLnTx/>
                <a:uFillTx/>
                <a:latin typeface="Courier" charset="0"/>
                <a:ea typeface="Courier" charset="0"/>
                <a:cs typeface="Courier" charset="0"/>
              </a:rPr>
              <a:t>/&lt;[</a:t>
            </a:r>
            <a:r>
              <a:rPr kumimoji="0" lang="en-US" sz="900" b="1" i="0" u="none" strike="noStrike" kern="1200" cap="none" spc="0" normalizeH="0" baseline="0" noProof="0" dirty="0">
                <a:ln>
                  <a:noFill/>
                </a:ln>
                <a:solidFill>
                  <a:srgbClr val="FFC000"/>
                </a:solidFill>
                <a:effectLst/>
                <a:uLnTx/>
                <a:uFillTx/>
                <a:latin typeface="Courier" charset="0"/>
                <a:ea typeface="Courier" charset="0"/>
                <a:cs typeface="Courier" charset="0"/>
              </a:rPr>
              <a:t>YANG MODULE</a:t>
            </a:r>
            <a:r>
              <a:rPr kumimoji="0" lang="en-US" sz="900" b="1" i="0" u="none" strike="noStrike" kern="1200" cap="none" spc="0" normalizeH="0" baseline="0" noProof="0" dirty="0">
                <a:ln>
                  <a:noFill/>
                </a:ln>
                <a:solidFill>
                  <a:srgbClr val="282828"/>
                </a:solidFill>
                <a:effectLst/>
                <a:uLnTx/>
                <a:uFillTx/>
                <a:latin typeface="Courier" charset="0"/>
                <a:ea typeface="Courier" charset="0"/>
                <a:cs typeface="Courier" charset="0"/>
              </a:rPr>
              <a:t>:]</a:t>
            </a:r>
            <a:r>
              <a:rPr kumimoji="0" lang="en-US" sz="900" b="1" i="0" u="none" strike="noStrike" kern="1200" cap="none" spc="0" normalizeH="0" baseline="0" noProof="0" dirty="0">
                <a:ln>
                  <a:noFill/>
                </a:ln>
                <a:solidFill>
                  <a:srgbClr val="FFC000"/>
                </a:solidFill>
                <a:effectLst/>
                <a:uLnTx/>
                <a:uFillTx/>
                <a:latin typeface="Courier" charset="0"/>
                <a:ea typeface="Courier" charset="0"/>
                <a:cs typeface="Courier" charset="0"/>
              </a:rPr>
              <a:t>CONTAINER</a:t>
            </a:r>
            <a:r>
              <a:rPr kumimoji="0" lang="en-US" sz="900" b="1" i="0" u="none" strike="noStrike" kern="1200" cap="none" spc="0" normalizeH="0" baseline="0" noProof="0" dirty="0">
                <a:ln>
                  <a:noFill/>
                </a:ln>
                <a:solidFill>
                  <a:srgbClr val="282828"/>
                </a:solidFill>
                <a:effectLst/>
                <a:uLnTx/>
                <a:uFillTx/>
                <a:latin typeface="Courier" charset="0"/>
                <a:ea typeface="Courier" charset="0"/>
                <a:cs typeface="Courier" charset="0"/>
              </a:rPr>
              <a:t>&gt;/&lt;</a:t>
            </a:r>
            <a:r>
              <a:rPr kumimoji="0" lang="en-US" sz="900" b="1" i="0" u="none" strike="noStrike" kern="1200" cap="none" spc="0" normalizeH="0" baseline="0" noProof="0" dirty="0">
                <a:ln>
                  <a:noFill/>
                </a:ln>
                <a:solidFill>
                  <a:srgbClr val="7030A0"/>
                </a:solidFill>
                <a:effectLst/>
                <a:uLnTx/>
                <a:uFillTx/>
                <a:latin typeface="Courier" charset="0"/>
                <a:ea typeface="Courier" charset="0"/>
                <a:cs typeface="Courier" charset="0"/>
              </a:rPr>
              <a:t>LEAF</a:t>
            </a:r>
            <a:r>
              <a:rPr kumimoji="0" lang="en-US" sz="900" b="1" i="0" u="none" strike="noStrike" kern="1200" cap="none" spc="0" normalizeH="0" baseline="0" noProof="0" dirty="0">
                <a:ln>
                  <a:noFill/>
                </a:ln>
                <a:solidFill>
                  <a:srgbClr val="282828"/>
                </a:solidFill>
                <a:effectLst/>
                <a:uLnTx/>
                <a:uFillTx/>
                <a:latin typeface="Courier" charset="0"/>
                <a:ea typeface="Courier" charset="0"/>
                <a:cs typeface="Courier" charset="0"/>
              </a:rPr>
              <a:t>&gt;[?&lt;</a:t>
            </a:r>
            <a:r>
              <a:rPr kumimoji="0" lang="en-US" sz="900" b="1" i="0" u="none" strike="noStrike" kern="1200" cap="none" spc="0" normalizeH="0" baseline="0" noProof="0" dirty="0">
                <a:ln>
                  <a:noFill/>
                </a:ln>
                <a:solidFill>
                  <a:srgbClr val="C00000"/>
                </a:solidFill>
                <a:effectLst/>
                <a:uLnTx/>
                <a:uFillTx/>
                <a:latin typeface="Courier" charset="0"/>
                <a:ea typeface="Courier" charset="0"/>
                <a:cs typeface="Courier" charset="0"/>
              </a:rPr>
              <a:t>OPTIONS</a:t>
            </a:r>
            <a:r>
              <a:rPr kumimoji="0" lang="en-US" sz="900" b="1" i="0" u="none" strike="noStrike" kern="1200" cap="none" spc="0" normalizeH="0" baseline="0" noProof="0" dirty="0">
                <a:ln>
                  <a:noFill/>
                </a:ln>
                <a:solidFill>
                  <a:srgbClr val="282828"/>
                </a:solidFill>
                <a:effectLst/>
                <a:uLnTx/>
                <a:uFillTx/>
                <a:latin typeface="Courier" charset="0"/>
                <a:ea typeface="Courier" charset="0"/>
                <a:cs typeface="Courier" charset="0"/>
              </a:rPr>
              <a:t>&gt;]</a:t>
            </a:r>
          </a:p>
        </p:txBody>
      </p:sp>
      <p:cxnSp>
        <p:nvCxnSpPr>
          <p:cNvPr id="11" name="Straight Arrow Connector 10">
            <a:extLst>
              <a:ext uri="{FF2B5EF4-FFF2-40B4-BE49-F238E27FC236}">
                <a16:creationId xmlns:a16="http://schemas.microsoft.com/office/drawing/2014/main" id="{C5963A15-F115-4612-8165-6E3CFE8A996F}"/>
              </a:ext>
            </a:extLst>
          </p:cNvPr>
          <p:cNvCxnSpPr>
            <a:cxnSpLocks/>
          </p:cNvCxnSpPr>
          <p:nvPr/>
        </p:nvCxnSpPr>
        <p:spPr>
          <a:xfrm flipV="1">
            <a:off x="7693451" y="1458190"/>
            <a:ext cx="186998" cy="591402"/>
          </a:xfrm>
          <a:prstGeom prst="straightConnector1">
            <a:avLst/>
          </a:prstGeom>
          <a:ln w="28575">
            <a:solidFill>
              <a:srgbClr val="AB081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95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6">
            <a:extLst>
              <a:ext uri="{FF2B5EF4-FFF2-40B4-BE49-F238E27FC236}">
                <a16:creationId xmlns:a16="http://schemas.microsoft.com/office/drawing/2014/main" id="{67A1F625-E156-6F4B-868A-C3DF33897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289368"/>
            <a:ext cx="3409415" cy="2738675"/>
          </a:xfrm>
          <a:prstGeom prst="rect">
            <a:avLst/>
          </a:prstGeom>
        </p:spPr>
      </p:pic>
      <p:sp>
        <p:nvSpPr>
          <p:cNvPr id="5" name="Content Placeholder 4"/>
          <p:cNvSpPr>
            <a:spLocks noGrp="1"/>
          </p:cNvSpPr>
          <p:nvPr>
            <p:ph type="body" sz="quarter" idx="10"/>
          </p:nvPr>
        </p:nvSpPr>
        <p:spPr>
          <a:xfrm>
            <a:off x="462300" y="1201738"/>
            <a:ext cx="4639289" cy="3389312"/>
          </a:xfrm>
        </p:spPr>
        <p:txBody>
          <a:bodyPr/>
          <a:lstStyle/>
          <a:p>
            <a:r>
              <a:rPr lang="en-US" sz="1800" dirty="0"/>
              <a:t>Per RFC8040 RESTCONF requires HTTPS for security </a:t>
            </a:r>
          </a:p>
          <a:p>
            <a:r>
              <a:rPr lang="en-US" sz="1800" dirty="0"/>
              <a:t>HTTPS leverages SSL/TLS certificates to </a:t>
            </a:r>
          </a:p>
          <a:p>
            <a:pPr lvl="1"/>
            <a:r>
              <a:rPr lang="en-US" sz="1500" dirty="0"/>
              <a:t>Encrypt data transmitted between server and client </a:t>
            </a:r>
          </a:p>
          <a:p>
            <a:pPr lvl="1"/>
            <a:r>
              <a:rPr lang="en-US" sz="1500" dirty="0"/>
              <a:t>Verify a sites identity </a:t>
            </a:r>
          </a:p>
          <a:p>
            <a:r>
              <a:rPr lang="en-US" sz="1800" dirty="0"/>
              <a:t>Encryption accomplished through Private/Public keys in Certificate</a:t>
            </a:r>
          </a:p>
          <a:p>
            <a:r>
              <a:rPr lang="en-US" sz="1800" dirty="0"/>
              <a:t>Identity is all about “trust” and the “signer” of a certificate</a:t>
            </a:r>
          </a:p>
        </p:txBody>
      </p:sp>
      <p:sp>
        <p:nvSpPr>
          <p:cNvPr id="4" name="Title 3"/>
          <p:cNvSpPr>
            <a:spLocks noGrp="1"/>
          </p:cNvSpPr>
          <p:nvPr>
            <p:ph type="title"/>
          </p:nvPr>
        </p:nvSpPr>
        <p:spPr/>
        <p:txBody>
          <a:bodyPr/>
          <a:lstStyle/>
          <a:p>
            <a:r>
              <a:rPr lang="en-US" dirty="0"/>
              <a:t>RESTCONF and HTTPS/SSL</a:t>
            </a:r>
          </a:p>
        </p:txBody>
      </p:sp>
      <p:pic>
        <p:nvPicPr>
          <p:cNvPr id="7" name="Content Placeholder 6"/>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5094288" y="1077913"/>
            <a:ext cx="4049712" cy="3252787"/>
          </a:xfrm>
        </p:spPr>
      </p:pic>
      <p:grpSp>
        <p:nvGrpSpPr>
          <p:cNvPr id="13" name="Group 12"/>
          <p:cNvGrpSpPr/>
          <p:nvPr/>
        </p:nvGrpSpPr>
        <p:grpSpPr>
          <a:xfrm rot="20721200">
            <a:off x="5320857" y="2039971"/>
            <a:ext cx="556668" cy="479886"/>
            <a:chOff x="5040832" y="655066"/>
            <a:chExt cx="1028330" cy="886491"/>
          </a:xfrm>
        </p:grpSpPr>
        <p:sp>
          <p:nvSpPr>
            <p:cNvPr id="9" name="Triangle 8"/>
            <p:cNvSpPr/>
            <p:nvPr/>
          </p:nvSpPr>
          <p:spPr bwMode="auto">
            <a:xfrm>
              <a:off x="5040832" y="655066"/>
              <a:ext cx="1028330" cy="886491"/>
            </a:xfrm>
            <a:prstGeom prst="triangle">
              <a:avLst/>
            </a:prstGeom>
            <a:solidFill>
              <a:schemeClr val="accent6"/>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10" name="Rectangle 9"/>
            <p:cNvSpPr/>
            <p:nvPr/>
          </p:nvSpPr>
          <p:spPr bwMode="auto">
            <a:xfrm>
              <a:off x="5496903" y="1000373"/>
              <a:ext cx="116187" cy="207992"/>
            </a:xfrm>
            <a:prstGeom prst="rect">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sp>
          <p:nvSpPr>
            <p:cNvPr id="12" name="Rectangle 11"/>
            <p:cNvSpPr/>
            <p:nvPr/>
          </p:nvSpPr>
          <p:spPr bwMode="auto">
            <a:xfrm>
              <a:off x="5496902" y="1284892"/>
              <a:ext cx="116188" cy="67658"/>
            </a:xfrm>
            <a:prstGeom prst="rect">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grpSp>
      <p:sp>
        <p:nvSpPr>
          <p:cNvPr id="14" name="TextBox 13"/>
          <p:cNvSpPr txBox="1"/>
          <p:nvPr/>
        </p:nvSpPr>
        <p:spPr>
          <a:xfrm rot="20443802">
            <a:off x="5302623" y="2539179"/>
            <a:ext cx="762586" cy="320857"/>
          </a:xfrm>
          <a:prstGeom prst="rect">
            <a:avLst/>
          </a:prstGeom>
          <a:noFill/>
        </p:spPr>
        <p:txBody>
          <a:bodyPr wrap="square" rtlCol="0">
            <a:spAutoFit/>
          </a:bodyPr>
          <a:lstStyle/>
          <a:p>
            <a:pPr marL="0" marR="0" lvl="0" indent="0" algn="l" defTabSz="457200" rtl="0" eaLnBrk="1" fontAlgn="base" latinLnBrk="0" hangingPunct="1">
              <a:lnSpc>
                <a:spcPct val="90000"/>
              </a:lnSpc>
              <a:spcBef>
                <a:spcPts val="600"/>
              </a:spcBef>
              <a:spcAft>
                <a:spcPct val="0"/>
              </a:spcAft>
              <a:buClrTx/>
              <a:buSzTx/>
              <a:buFontTx/>
              <a:buNone/>
              <a:tabLst/>
              <a:defRPr/>
            </a:pPr>
            <a:r>
              <a:rPr kumimoji="0" lang="en-US" sz="825" b="0" i="0" u="none" strike="noStrike" kern="1200" cap="none" spc="0" normalizeH="0" baseline="0" noProof="0" dirty="0">
                <a:ln>
                  <a:noFill/>
                </a:ln>
                <a:solidFill>
                  <a:srgbClr val="282828"/>
                </a:solidFill>
                <a:effectLst/>
                <a:uLnTx/>
                <a:uFillTx/>
                <a:latin typeface="Arial" charset="0"/>
                <a:ea typeface="ＭＳ Ｐゴシック" charset="0"/>
              </a:rPr>
              <a:t>Connection Not Private</a:t>
            </a:r>
          </a:p>
        </p:txBody>
      </p:sp>
    </p:spTree>
    <p:extLst>
      <p:ext uri="{BB962C8B-B14F-4D97-AF65-F5344CB8AC3E}">
        <p14:creationId xmlns:p14="http://schemas.microsoft.com/office/powerpoint/2010/main" val="137334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dirty="0"/>
              <a:t>Explain basic concepts of Model Driven Programmability</a:t>
            </a:r>
          </a:p>
          <a:p>
            <a:r>
              <a:rPr lang="en-US" dirty="0"/>
              <a:t>Explain YANG models for networking devices</a:t>
            </a:r>
          </a:p>
          <a:p>
            <a:r>
              <a:rPr lang="en-US" dirty="0"/>
              <a:t>Explain how YANG modes are being used with RESTCONF and NETCONF protocols</a:t>
            </a:r>
          </a:p>
          <a:p>
            <a:r>
              <a:rPr lang="en-US" dirty="0"/>
              <a:t>Write simple Python scripts to interact with devices using RESTCONF and NETCONF</a:t>
            </a:r>
          </a:p>
          <a:p>
            <a:pPr marL="57136" indent="0">
              <a:buNone/>
            </a:pPr>
            <a:r>
              <a:rPr lang="en-US" b="1" dirty="0"/>
              <a:t>Please note: </a:t>
            </a:r>
            <a:r>
              <a:rPr lang="en-US" dirty="0"/>
              <a:t>You are NOT expected become software developers or network programmers - yet!</a:t>
            </a:r>
          </a:p>
        </p:txBody>
      </p:sp>
      <p:sp>
        <p:nvSpPr>
          <p:cNvPr id="9" name="Title 8"/>
          <p:cNvSpPr>
            <a:spLocks noGrp="1"/>
          </p:cNvSpPr>
          <p:nvPr>
            <p:ph type="title"/>
          </p:nvPr>
        </p:nvSpPr>
        <p:spPr/>
        <p:txBody>
          <a:bodyPr/>
          <a:lstStyle/>
          <a:p>
            <a:r>
              <a:rPr lang="en-US" dirty="0"/>
              <a:t>Workshop Objectives</a:t>
            </a:r>
          </a:p>
        </p:txBody>
      </p:sp>
      <p:sp>
        <p:nvSpPr>
          <p:cNvPr id="2" name="TextBox 1"/>
          <p:cNvSpPr txBox="1"/>
          <p:nvPr/>
        </p:nvSpPr>
        <p:spPr>
          <a:xfrm>
            <a:off x="457430" y="829454"/>
            <a:ext cx="6516528" cy="461665"/>
          </a:xfrm>
          <a:prstGeom prst="rect">
            <a:avLst/>
          </a:prstGeom>
          <a:noFill/>
        </p:spPr>
        <p:txBody>
          <a:bodyPr wrap="none" rtlCol="0">
            <a:spAutoFit/>
          </a:bodyPr>
          <a:lstStyle/>
          <a:p>
            <a:r>
              <a:rPr lang="en-US" sz="2400" dirty="0">
                <a:solidFill>
                  <a:srgbClr val="31808B"/>
                </a:solidFill>
              </a:rPr>
              <a:t>At the end of this workshop you will be able to:</a:t>
            </a:r>
          </a:p>
        </p:txBody>
      </p:sp>
    </p:spTree>
    <p:extLst>
      <p:ext uri="{BB962C8B-B14F-4D97-AF65-F5344CB8AC3E}">
        <p14:creationId xmlns:p14="http://schemas.microsoft.com/office/powerpoint/2010/main" val="106218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Using RESTCONF with Postman</a:t>
            </a:r>
          </a:p>
        </p:txBody>
      </p:sp>
    </p:spTree>
    <p:extLst>
      <p:ext uri="{BB962C8B-B14F-4D97-AF65-F5344CB8AC3E}">
        <p14:creationId xmlns:p14="http://schemas.microsoft.com/office/powerpoint/2010/main" val="4264851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301" y="1201738"/>
            <a:ext cx="4288039" cy="3389312"/>
          </a:xfrm>
        </p:spPr>
        <p:txBody>
          <a:bodyPr/>
          <a:lstStyle/>
          <a:p>
            <a:r>
              <a:rPr lang="en-US" dirty="0"/>
              <a:t>Quickly test APIs in GUI</a:t>
            </a:r>
          </a:p>
          <a:p>
            <a:r>
              <a:rPr lang="en-US" dirty="0"/>
              <a:t>Save APIs into Collections for reuse</a:t>
            </a:r>
          </a:p>
          <a:p>
            <a:r>
              <a:rPr lang="en-US" dirty="0"/>
              <a:t>Manage multiple environments</a:t>
            </a:r>
          </a:p>
          <a:p>
            <a:r>
              <a:rPr lang="en-US" dirty="0"/>
              <a:t>Auto generate code from API calls</a:t>
            </a:r>
          </a:p>
          <a:p>
            <a:r>
              <a:rPr lang="en-US" dirty="0"/>
              <a:t>Standalone Application</a:t>
            </a:r>
          </a:p>
        </p:txBody>
      </p:sp>
      <p:sp>
        <p:nvSpPr>
          <p:cNvPr id="4" name="Title 3"/>
          <p:cNvSpPr>
            <a:spLocks noGrp="1"/>
          </p:cNvSpPr>
          <p:nvPr>
            <p:ph type="title"/>
          </p:nvPr>
        </p:nvSpPr>
        <p:spPr/>
        <p:txBody>
          <a:bodyPr/>
          <a:lstStyle/>
          <a:p>
            <a:r>
              <a:rPr lang="en-US" dirty="0"/>
              <a:t>Postman: Powerful but Simple REST API Client</a:t>
            </a:r>
          </a:p>
        </p:txBody>
      </p:sp>
      <p:pic>
        <p:nvPicPr>
          <p:cNvPr id="5" name="Picture 4"/>
          <p:cNvPicPr>
            <a:picLocks noChangeAspect="1"/>
          </p:cNvPicPr>
          <p:nvPr/>
        </p:nvPicPr>
        <p:blipFill>
          <a:blip r:embed="rId2"/>
          <a:stretch>
            <a:fillRect/>
          </a:stretch>
        </p:blipFill>
        <p:spPr>
          <a:xfrm>
            <a:off x="4953000" y="1484312"/>
            <a:ext cx="3048000" cy="1257300"/>
          </a:xfrm>
          <a:prstGeom prst="rect">
            <a:avLst/>
          </a:prstGeom>
        </p:spPr>
      </p:pic>
      <p:sp>
        <p:nvSpPr>
          <p:cNvPr id="6" name="Rectangle 5"/>
          <p:cNvSpPr/>
          <p:nvPr/>
        </p:nvSpPr>
        <p:spPr>
          <a:xfrm>
            <a:off x="4877813" y="2741613"/>
            <a:ext cx="3198376" cy="369332"/>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Arial" charset="0"/>
                <a:ea typeface="ＭＳ Ｐゴシック" charset="0"/>
                <a:hlinkClick r:id="rId3"/>
              </a:rPr>
              <a:t>https://www.getpostman.com</a:t>
            </a:r>
            <a:r>
              <a:rPr kumimoji="0" lang="en-US" sz="1800" b="0" i="0" u="none" strike="noStrike" kern="1200" cap="none" spc="0" normalizeH="0" baseline="0" noProof="0" dirty="0">
                <a:ln>
                  <a:noFill/>
                </a:ln>
                <a:solidFill>
                  <a:srgbClr val="282828"/>
                </a:solidFill>
                <a:effectLst/>
                <a:uLnTx/>
                <a:uFillTx/>
                <a:latin typeface="Arial" charset="0"/>
                <a:ea typeface="ＭＳ Ｐゴシック" charset="0"/>
              </a:rPr>
              <a:t> </a:t>
            </a:r>
          </a:p>
        </p:txBody>
      </p:sp>
    </p:spTree>
    <p:extLst>
      <p:ext uri="{BB962C8B-B14F-4D97-AF65-F5344CB8AC3E}">
        <p14:creationId xmlns:p14="http://schemas.microsoft.com/office/powerpoint/2010/main" val="4014323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301" y="1201738"/>
            <a:ext cx="3694652" cy="3389312"/>
          </a:xfrm>
        </p:spPr>
        <p:txBody>
          <a:bodyPr/>
          <a:lstStyle/>
          <a:p>
            <a:r>
              <a:rPr lang="en-US" sz="1800" dirty="0"/>
              <a:t>Due to the self-signed SSL certificates, we need to disable SSL certificate checking. This can cause requests to fail.</a:t>
            </a:r>
          </a:p>
          <a:p>
            <a:r>
              <a:rPr lang="en-US" sz="1800" dirty="0"/>
              <a:t>Open File&gt;Settings.</a:t>
            </a:r>
          </a:p>
          <a:p>
            <a:r>
              <a:rPr lang="en-US" sz="1800" dirty="0"/>
              <a:t>Under Request, set SSL Certificate Verification to "OFF"</a:t>
            </a:r>
          </a:p>
        </p:txBody>
      </p:sp>
      <p:sp>
        <p:nvSpPr>
          <p:cNvPr id="3" name="Title 2"/>
          <p:cNvSpPr>
            <a:spLocks noGrp="1"/>
          </p:cNvSpPr>
          <p:nvPr>
            <p:ph type="title"/>
          </p:nvPr>
        </p:nvSpPr>
        <p:spPr/>
        <p:txBody>
          <a:bodyPr/>
          <a:lstStyle/>
          <a:p>
            <a:r>
              <a:rPr lang="en-US" sz="2400" dirty="0"/>
              <a:t>Configure Postman</a:t>
            </a:r>
          </a:p>
        </p:txBody>
      </p:sp>
      <p:grpSp>
        <p:nvGrpSpPr>
          <p:cNvPr id="6" name="Group 5"/>
          <p:cNvGrpSpPr/>
          <p:nvPr/>
        </p:nvGrpSpPr>
        <p:grpSpPr>
          <a:xfrm>
            <a:off x="4212541" y="1156595"/>
            <a:ext cx="4299119" cy="2850139"/>
            <a:chOff x="4212541" y="1156595"/>
            <a:chExt cx="4299119" cy="2850139"/>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212541" y="1156595"/>
              <a:ext cx="4299119" cy="2850139"/>
            </a:xfrm>
            <a:prstGeom prst="rect">
              <a:avLst/>
            </a:prstGeom>
            <a:ln>
              <a:solidFill>
                <a:schemeClr val="tx1">
                  <a:lumMod val="50000"/>
                </a:schemeClr>
              </a:solidFill>
            </a:ln>
            <a:effectLst>
              <a:outerShdw blurRad="50800" dist="38100" dir="2700000" algn="tl" rotWithShape="0">
                <a:prstClr val="black">
                  <a:alpha val="40000"/>
                </a:prstClr>
              </a:outerShdw>
            </a:effectLst>
          </p:spPr>
        </p:pic>
        <p:sp>
          <p:nvSpPr>
            <p:cNvPr id="5" name="Rectangle 4"/>
            <p:cNvSpPr/>
            <p:nvPr/>
          </p:nvSpPr>
          <p:spPr>
            <a:xfrm>
              <a:off x="5832764" y="2154382"/>
              <a:ext cx="443345" cy="180109"/>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11476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6754813" y="1019175"/>
            <a:ext cx="2389187" cy="3398838"/>
          </a:xfrm>
          <a:prstGeom prst="rect">
            <a:avLst/>
          </a:prstGeom>
        </p:spPr>
        <p:txBody>
          <a:bodyPr/>
          <a:lstStyle/>
          <a:p>
            <a:r>
              <a:rPr lang="en-US" sz="2400" dirty="0"/>
              <a:t>History</a:t>
            </a:r>
          </a:p>
          <a:p>
            <a:r>
              <a:rPr lang="en-US" sz="2400" dirty="0"/>
              <a:t>Tabs</a:t>
            </a:r>
          </a:p>
          <a:p>
            <a:r>
              <a:rPr lang="en-US" sz="2400" dirty="0"/>
              <a:t>Collections</a:t>
            </a:r>
          </a:p>
          <a:p>
            <a:r>
              <a:rPr lang="en-US" sz="2400" dirty="0"/>
              <a:t>Presets</a:t>
            </a:r>
          </a:p>
          <a:p>
            <a:r>
              <a:rPr lang="en-US" sz="2400" dirty="0"/>
              <a:t>Code</a:t>
            </a:r>
          </a:p>
          <a:p>
            <a:r>
              <a:rPr lang="en-US" sz="2400" dirty="0"/>
              <a:t>Environments</a:t>
            </a:r>
          </a:p>
          <a:p>
            <a:r>
              <a:rPr lang="en-US" sz="2400" dirty="0"/>
              <a:t>Collaboration</a:t>
            </a:r>
          </a:p>
        </p:txBody>
      </p:sp>
      <p:pic>
        <p:nvPicPr>
          <p:cNvPr id="1229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92980" y="942581"/>
            <a:ext cx="5884442" cy="360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959429" y="1475014"/>
            <a:ext cx="4348842" cy="113211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1959429" y="2607129"/>
            <a:ext cx="4348842" cy="149678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43358" y="1708013"/>
            <a:ext cx="780983" cy="307777"/>
          </a:xfrm>
          <a:prstGeom prst="rect">
            <a:avLst/>
          </a:prstGeom>
          <a:noFill/>
        </p:spPr>
        <p:txBody>
          <a:bodyPr wrap="none" rtlCol="0">
            <a:spAutoFit/>
          </a:bodyPr>
          <a:lstStyle/>
          <a:p>
            <a:r>
              <a:rPr lang="en-US" sz="1400" dirty="0">
                <a:solidFill>
                  <a:srgbClr val="FF0000"/>
                </a:solidFill>
                <a:effectLst>
                  <a:outerShdw blurRad="38100" dist="38100" dir="2700000" algn="tl">
                    <a:srgbClr val="000000">
                      <a:alpha val="43137"/>
                    </a:srgbClr>
                  </a:outerShdw>
                </a:effectLst>
              </a:rPr>
              <a:t>request</a:t>
            </a:r>
          </a:p>
        </p:txBody>
      </p:sp>
      <p:sp>
        <p:nvSpPr>
          <p:cNvPr id="8" name="TextBox 7"/>
          <p:cNvSpPr txBox="1"/>
          <p:nvPr/>
        </p:nvSpPr>
        <p:spPr>
          <a:xfrm>
            <a:off x="3618172" y="2943875"/>
            <a:ext cx="920445" cy="307777"/>
          </a:xfrm>
          <a:prstGeom prst="rect">
            <a:avLst/>
          </a:prstGeom>
          <a:noFill/>
        </p:spPr>
        <p:txBody>
          <a:bodyPr wrap="none" rtlCol="0">
            <a:spAutoFit/>
          </a:bodyPr>
          <a:lstStyle/>
          <a:p>
            <a:r>
              <a:rPr lang="en-US" sz="1400" dirty="0">
                <a:solidFill>
                  <a:srgbClr val="FF0000"/>
                </a:solidFill>
                <a:effectLst>
                  <a:outerShdw blurRad="38100" dist="38100" dir="2700000" algn="tl">
                    <a:srgbClr val="000000">
                      <a:alpha val="43137"/>
                    </a:srgbClr>
                  </a:outerShdw>
                </a:effectLst>
              </a:rPr>
              <a:t>response</a:t>
            </a:r>
          </a:p>
        </p:txBody>
      </p:sp>
      <p:sp>
        <p:nvSpPr>
          <p:cNvPr id="11" name="Title 10">
            <a:extLst>
              <a:ext uri="{FF2B5EF4-FFF2-40B4-BE49-F238E27FC236}">
                <a16:creationId xmlns:a16="http://schemas.microsoft.com/office/drawing/2014/main" id="{EAC182F0-F2FA-404F-A396-F96A7F9A7D63}"/>
              </a:ext>
            </a:extLst>
          </p:cNvPr>
          <p:cNvSpPr>
            <a:spLocks noGrp="1"/>
          </p:cNvSpPr>
          <p:nvPr>
            <p:ph type="title"/>
          </p:nvPr>
        </p:nvSpPr>
        <p:spPr/>
        <p:txBody>
          <a:bodyPr/>
          <a:lstStyle/>
          <a:p>
            <a:r>
              <a:rPr lang="en-US" dirty="0"/>
              <a:t>Postman Features</a:t>
            </a:r>
          </a:p>
        </p:txBody>
      </p:sp>
    </p:spTree>
    <p:extLst>
      <p:ext uri="{BB962C8B-B14F-4D97-AF65-F5344CB8AC3E}">
        <p14:creationId xmlns:p14="http://schemas.microsoft.com/office/powerpoint/2010/main" val="53361388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chemeClr val="accent3"/>
                </a:solidFill>
              </a:rPr>
              <a:t>GET</a:t>
            </a:r>
            <a:r>
              <a:rPr lang="en-US" dirty="0">
                <a:solidFill>
                  <a:schemeClr val="accent3"/>
                </a:solidFill>
              </a:rPr>
              <a:t> </a:t>
            </a:r>
            <a:r>
              <a:rPr lang="en-US" sz="1350" dirty="0">
                <a:latin typeface="Courier New" charset="0"/>
                <a:ea typeface="Courier New" charset="0"/>
                <a:cs typeface="Courier New" charset="0"/>
              </a:rPr>
              <a:t>/</a:t>
            </a:r>
            <a:r>
              <a:rPr lang="en-US" sz="1350" dirty="0" err="1">
                <a:latin typeface="Courier New" charset="0"/>
                <a:ea typeface="Courier New" charset="0"/>
                <a:cs typeface="Courier New" charset="0"/>
              </a:rPr>
              <a:t>restconf</a:t>
            </a:r>
            <a:r>
              <a:rPr lang="en-US" sz="1350" dirty="0">
                <a:latin typeface="Courier New" charset="0"/>
                <a:ea typeface="Courier New" charset="0"/>
                <a:cs typeface="Courier New" charset="0"/>
              </a:rPr>
              <a:t>/data/</a:t>
            </a:r>
            <a:r>
              <a:rPr lang="en-US" sz="1350" dirty="0" err="1">
                <a:latin typeface="Courier New" charset="0"/>
                <a:ea typeface="Courier New" charset="0"/>
                <a:cs typeface="Courier New" charset="0"/>
              </a:rPr>
              <a:t>ietf-yang-library:modules-state</a:t>
            </a:r>
            <a:endParaRPr lang="en-US" dirty="0"/>
          </a:p>
          <a:p>
            <a:r>
              <a:rPr lang="en-US" dirty="0">
                <a:solidFill>
                  <a:schemeClr val="accent4"/>
                </a:solidFill>
              </a:rPr>
              <a:t>Add RESTCONF Headers</a:t>
            </a:r>
          </a:p>
          <a:p>
            <a:pPr lvl="1"/>
            <a:r>
              <a:rPr lang="en-US" b="1" dirty="0"/>
              <a:t>Content-Type</a:t>
            </a:r>
            <a:r>
              <a:rPr lang="en-US" dirty="0"/>
              <a:t> and </a:t>
            </a:r>
            <a:r>
              <a:rPr lang="en-US" b="1" dirty="0"/>
              <a:t>Accept</a:t>
            </a:r>
            <a:br>
              <a:rPr lang="en-US" dirty="0"/>
            </a:br>
            <a:r>
              <a:rPr lang="en-US" dirty="0">
                <a:latin typeface="Courier New" charset="0"/>
                <a:ea typeface="Courier New" charset="0"/>
                <a:cs typeface="Courier New" charset="0"/>
              </a:rPr>
              <a:t>application/</a:t>
            </a:r>
            <a:r>
              <a:rPr lang="en-US" dirty="0" err="1">
                <a:latin typeface="Courier New" charset="0"/>
                <a:ea typeface="Courier New" charset="0"/>
                <a:cs typeface="Courier New" charset="0"/>
              </a:rPr>
              <a:t>yang-data+json</a:t>
            </a:r>
            <a:r>
              <a:rPr lang="en-US" dirty="0"/>
              <a:t> </a:t>
            </a:r>
            <a:br>
              <a:rPr lang="en-US" dirty="0"/>
            </a:br>
            <a:r>
              <a:rPr lang="en-US" dirty="0"/>
              <a:t>(or xml)</a:t>
            </a:r>
          </a:p>
          <a:p>
            <a:r>
              <a:rPr lang="en-US" dirty="0">
                <a:solidFill>
                  <a:schemeClr val="accent2"/>
                </a:solidFill>
              </a:rPr>
              <a:t>Configure Basic </a:t>
            </a:r>
            <a:r>
              <a:rPr lang="en-US" dirty="0" err="1">
                <a:solidFill>
                  <a:schemeClr val="accent2"/>
                </a:solidFill>
              </a:rPr>
              <a:t>Auth</a:t>
            </a:r>
            <a:r>
              <a:rPr lang="en-US" dirty="0">
                <a:solidFill>
                  <a:schemeClr val="accent2"/>
                </a:solidFill>
              </a:rPr>
              <a:t> with username and </a:t>
            </a:r>
            <a:br>
              <a:rPr lang="en-US" dirty="0">
                <a:solidFill>
                  <a:schemeClr val="accent2"/>
                </a:solidFill>
              </a:rPr>
            </a:br>
            <a:r>
              <a:rPr lang="en-US" dirty="0">
                <a:solidFill>
                  <a:schemeClr val="accent2"/>
                </a:solidFill>
              </a:rPr>
              <a:t>password in the Authorization tab</a:t>
            </a:r>
          </a:p>
        </p:txBody>
      </p:sp>
      <p:sp>
        <p:nvSpPr>
          <p:cNvPr id="4" name="Title 3"/>
          <p:cNvSpPr>
            <a:spLocks noGrp="1"/>
          </p:cNvSpPr>
          <p:nvPr>
            <p:ph type="title"/>
          </p:nvPr>
        </p:nvSpPr>
        <p:spPr/>
        <p:txBody>
          <a:bodyPr/>
          <a:lstStyle/>
          <a:p>
            <a:r>
              <a:rPr lang="en-US" dirty="0"/>
              <a:t>Step 1: Get YANG Modules List via RESTCONF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264" y="1525366"/>
            <a:ext cx="3820135" cy="1299907"/>
          </a:xfrm>
          <a:prstGeom prst="rect">
            <a:avLst/>
          </a:prstGeom>
        </p:spPr>
      </p:pic>
      <p:sp>
        <p:nvSpPr>
          <p:cNvPr id="8" name="Rectangle 7"/>
          <p:cNvSpPr/>
          <p:nvPr/>
        </p:nvSpPr>
        <p:spPr>
          <a:xfrm>
            <a:off x="5231508" y="2653026"/>
            <a:ext cx="3193704" cy="171092"/>
          </a:xfrm>
          <a:prstGeom prst="rect">
            <a:avLst/>
          </a:prstGeom>
          <a:noFill/>
          <a:ln w="381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6978"/>
          <a:stretch/>
        </p:blipFill>
        <p:spPr>
          <a:xfrm>
            <a:off x="5623354" y="3144656"/>
            <a:ext cx="2575112" cy="1230497"/>
          </a:xfrm>
          <a:prstGeom prst="rect">
            <a:avLst/>
          </a:prstGeom>
          <a:ln w="38100">
            <a:solidFill>
              <a:schemeClr val="accent2"/>
            </a:solidFill>
          </a:ln>
        </p:spPr>
      </p:pic>
      <p:sp>
        <p:nvSpPr>
          <p:cNvPr id="7" name="Rectangle 6"/>
          <p:cNvSpPr/>
          <p:nvPr/>
        </p:nvSpPr>
        <p:spPr>
          <a:xfrm>
            <a:off x="5141701" y="1593435"/>
            <a:ext cx="2891049" cy="171092"/>
          </a:xfrm>
          <a:prstGeom prst="rect">
            <a:avLst/>
          </a:prstGeom>
          <a:noFill/>
          <a:ln w="381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srgbClr val="005073"/>
              </a:solidFill>
              <a:effectLst/>
              <a:uLnTx/>
              <a:uFillTx/>
              <a:latin typeface="CiscoSansTT Light"/>
              <a:ea typeface="+mn-ea"/>
              <a:cs typeface="+mn-cs"/>
            </a:endParaRPr>
          </a:p>
        </p:txBody>
      </p:sp>
    </p:spTree>
    <p:extLst>
      <p:ext uri="{BB962C8B-B14F-4D97-AF65-F5344CB8AC3E}">
        <p14:creationId xmlns:p14="http://schemas.microsoft.com/office/powerpoint/2010/main" val="215935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Send and review results</a:t>
            </a:r>
          </a:p>
        </p:txBody>
      </p:sp>
      <p:sp>
        <p:nvSpPr>
          <p:cNvPr id="4" name="Title 3"/>
          <p:cNvSpPr>
            <a:spLocks noGrp="1"/>
          </p:cNvSpPr>
          <p:nvPr>
            <p:ph type="title"/>
          </p:nvPr>
        </p:nvSpPr>
        <p:spPr/>
        <p:txBody>
          <a:bodyPr/>
          <a:lstStyle/>
          <a:p>
            <a:r>
              <a:rPr lang="en-US" dirty="0"/>
              <a:t>Step 1: Get YANG Models List via RESTCONF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109" y="1195918"/>
            <a:ext cx="4191000" cy="3538214"/>
          </a:xfrm>
          <a:prstGeom prst="rect">
            <a:avLst/>
          </a:prstGeom>
        </p:spPr>
      </p:pic>
      <p:sp>
        <p:nvSpPr>
          <p:cNvPr id="7" name="Right Arrow 6"/>
          <p:cNvSpPr/>
          <p:nvPr/>
        </p:nvSpPr>
        <p:spPr>
          <a:xfrm>
            <a:off x="852893" y="2374160"/>
            <a:ext cx="3235254" cy="1615577"/>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 of supported YANG models</a:t>
            </a:r>
          </a:p>
        </p:txBody>
      </p:sp>
    </p:spTree>
    <p:extLst>
      <p:ext uri="{BB962C8B-B14F-4D97-AF65-F5344CB8AC3E}">
        <p14:creationId xmlns:p14="http://schemas.microsoft.com/office/powerpoint/2010/main" val="128025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Automate Your Network with RESTCONF</a:t>
            </a:r>
          </a:p>
        </p:txBody>
      </p:sp>
    </p:spTree>
    <p:extLst>
      <p:ext uri="{BB962C8B-B14F-4D97-AF65-F5344CB8AC3E}">
        <p14:creationId xmlns:p14="http://schemas.microsoft.com/office/powerpoint/2010/main" val="3409370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chemeClr val="accent3"/>
                </a:solidFill>
              </a:rPr>
              <a:t>GET</a:t>
            </a:r>
            <a:r>
              <a:rPr lang="en-US" dirty="0">
                <a:solidFill>
                  <a:schemeClr val="accent3"/>
                </a:solidFill>
              </a:rPr>
              <a:t> </a:t>
            </a:r>
            <a:r>
              <a:rPr lang="en-US" sz="1350" dirty="0" err="1">
                <a:latin typeface="Courier New" charset="0"/>
                <a:ea typeface="Courier New" charset="0"/>
                <a:cs typeface="Courier New" charset="0"/>
              </a:rPr>
              <a:t>restconf</a:t>
            </a:r>
            <a:r>
              <a:rPr lang="en-US" sz="1350" dirty="0">
                <a:latin typeface="Courier New" charset="0"/>
                <a:ea typeface="Courier New" charset="0"/>
                <a:cs typeface="Courier New" charset="0"/>
              </a:rPr>
              <a:t>/data/</a:t>
            </a:r>
            <a:r>
              <a:rPr lang="en-US" sz="1350" dirty="0" err="1">
                <a:latin typeface="Courier New" charset="0"/>
                <a:ea typeface="Courier New" charset="0"/>
                <a:cs typeface="Courier New" charset="0"/>
              </a:rPr>
              <a:t>ietf-interfaces:interfaces</a:t>
            </a:r>
            <a:r>
              <a:rPr lang="en-US" sz="1350" dirty="0">
                <a:latin typeface="Courier New" charset="0"/>
                <a:ea typeface="Courier New" charset="0"/>
                <a:cs typeface="Courier New" charset="0"/>
              </a:rPr>
              <a:t>/interface=GigabitEthernet2</a:t>
            </a:r>
            <a:endParaRPr lang="en-US" dirty="0">
              <a:latin typeface="Courier New" charset="0"/>
              <a:ea typeface="Courier New" charset="0"/>
              <a:cs typeface="Courier New" charset="0"/>
            </a:endParaRPr>
          </a:p>
        </p:txBody>
      </p:sp>
      <p:sp>
        <p:nvSpPr>
          <p:cNvPr id="4" name="Title 3"/>
          <p:cNvSpPr>
            <a:spLocks noGrp="1"/>
          </p:cNvSpPr>
          <p:nvPr>
            <p:ph type="title"/>
          </p:nvPr>
        </p:nvSpPr>
        <p:spPr/>
        <p:txBody>
          <a:bodyPr/>
          <a:lstStyle/>
          <a:p>
            <a:r>
              <a:rPr lang="en-US" dirty="0"/>
              <a:t>Getting Interface Details</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23822" t="14641" r="28086" b="26928"/>
          <a:stretch/>
        </p:blipFill>
        <p:spPr>
          <a:xfrm>
            <a:off x="4895851" y="1737659"/>
            <a:ext cx="3654119" cy="2937755"/>
          </a:xfrm>
          <a:prstGeom prst="rect">
            <a:avLst/>
          </a:prstGeom>
        </p:spPr>
      </p:pic>
      <p:sp>
        <p:nvSpPr>
          <p:cNvPr id="6" name="Rectangle 5"/>
          <p:cNvSpPr/>
          <p:nvPr/>
        </p:nvSpPr>
        <p:spPr>
          <a:xfrm>
            <a:off x="4967483" y="1793576"/>
            <a:ext cx="3582486" cy="195512"/>
          </a:xfrm>
          <a:prstGeom prst="rect">
            <a:avLst/>
          </a:prstGeom>
          <a:noFill/>
          <a:ln w="381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7" name="Rectangle 6"/>
          <p:cNvSpPr/>
          <p:nvPr/>
        </p:nvSpPr>
        <p:spPr>
          <a:xfrm>
            <a:off x="4895850" y="2381428"/>
            <a:ext cx="3654119" cy="455006"/>
          </a:xfrm>
          <a:prstGeom prst="rect">
            <a:avLst/>
          </a:prstGeom>
          <a:noFill/>
          <a:ln w="381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9" name="Right Arrow 8"/>
          <p:cNvSpPr/>
          <p:nvPr/>
        </p:nvSpPr>
        <p:spPr>
          <a:xfrm>
            <a:off x="1732229" y="3256007"/>
            <a:ext cx="3235254" cy="1615577"/>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YANG DATA </a:t>
            </a:r>
            <a:br>
              <a:rPr lang="en-US" dirty="0"/>
            </a:br>
            <a:r>
              <a:rPr lang="en-US" dirty="0"/>
              <a:t>encoded as JSON</a:t>
            </a:r>
          </a:p>
        </p:txBody>
      </p:sp>
    </p:spTree>
    <p:extLst>
      <p:ext uri="{BB962C8B-B14F-4D97-AF65-F5344CB8AC3E}">
        <p14:creationId xmlns:p14="http://schemas.microsoft.com/office/powerpoint/2010/main" val="11349896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chemeClr val="accent3"/>
                </a:solidFill>
              </a:rPr>
              <a:t>PUT </a:t>
            </a:r>
            <a:r>
              <a:rPr lang="en-US" sz="1350" dirty="0" err="1">
                <a:latin typeface="Courier New" charset="0"/>
                <a:ea typeface="Courier New" charset="0"/>
                <a:cs typeface="Courier New" charset="0"/>
              </a:rPr>
              <a:t>restconf</a:t>
            </a:r>
            <a:r>
              <a:rPr lang="en-US" sz="1350" dirty="0">
                <a:latin typeface="Courier New" charset="0"/>
                <a:ea typeface="Courier New" charset="0"/>
                <a:cs typeface="Courier New" charset="0"/>
              </a:rPr>
              <a:t>/data/</a:t>
            </a:r>
            <a:r>
              <a:rPr lang="en-US" sz="1350" dirty="0" err="1">
                <a:latin typeface="Courier New" charset="0"/>
                <a:ea typeface="Courier New" charset="0"/>
                <a:cs typeface="Courier New" charset="0"/>
              </a:rPr>
              <a:t>ietf-interfaces:interfaces</a:t>
            </a:r>
            <a:r>
              <a:rPr lang="en-US" sz="1350" dirty="0">
                <a:latin typeface="Courier New" charset="0"/>
                <a:ea typeface="Courier New" charset="0"/>
                <a:cs typeface="Courier New" charset="0"/>
              </a:rPr>
              <a:t>/interface=GigabitEthernet2</a:t>
            </a:r>
            <a:endParaRPr lang="en-US" dirty="0">
              <a:latin typeface="Courier New" charset="0"/>
              <a:ea typeface="Courier New" charset="0"/>
              <a:cs typeface="Courier New" charset="0"/>
            </a:endParaRPr>
          </a:p>
          <a:p>
            <a:r>
              <a:rPr lang="en-US" dirty="0"/>
              <a:t>Configure Body (raw)</a:t>
            </a:r>
          </a:p>
          <a:p>
            <a:r>
              <a:rPr lang="en-US" dirty="0"/>
              <a:t>Send and </a:t>
            </a:r>
            <a:r>
              <a:rPr lang="en-US" dirty="0">
                <a:solidFill>
                  <a:schemeClr val="accent4"/>
                </a:solidFill>
              </a:rPr>
              <a:t>check status code</a:t>
            </a:r>
          </a:p>
          <a:p>
            <a:endParaRPr lang="en-US" dirty="0"/>
          </a:p>
        </p:txBody>
      </p:sp>
      <p:sp>
        <p:nvSpPr>
          <p:cNvPr id="4" name="Title 3"/>
          <p:cNvSpPr>
            <a:spLocks noGrp="1"/>
          </p:cNvSpPr>
          <p:nvPr>
            <p:ph type="title"/>
          </p:nvPr>
        </p:nvSpPr>
        <p:spPr/>
        <p:txBody>
          <a:bodyPr/>
          <a:lstStyle/>
          <a:p>
            <a:r>
              <a:rPr lang="en-US" dirty="0"/>
              <a:t>Configuring Interface Details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4329" t="14927" r="27829" b="30401"/>
          <a:stretch/>
        </p:blipFill>
        <p:spPr>
          <a:xfrm>
            <a:off x="4488180" y="1724786"/>
            <a:ext cx="3822104" cy="290055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81044" t="71953" r="21" b="20311"/>
          <a:stretch/>
        </p:blipFill>
        <p:spPr>
          <a:xfrm>
            <a:off x="6903720" y="4075237"/>
            <a:ext cx="1701062" cy="461524"/>
          </a:xfrm>
          <a:prstGeom prst="rect">
            <a:avLst/>
          </a:prstGeom>
          <a:ln w="57150">
            <a:solidFill>
              <a:schemeClr val="accent4"/>
            </a:solidFill>
          </a:ln>
        </p:spPr>
      </p:pic>
      <p:sp>
        <p:nvSpPr>
          <p:cNvPr id="6" name="Rectangle 5"/>
          <p:cNvSpPr/>
          <p:nvPr/>
        </p:nvSpPr>
        <p:spPr>
          <a:xfrm>
            <a:off x="4488181" y="1741792"/>
            <a:ext cx="3822104" cy="197183"/>
          </a:xfrm>
          <a:prstGeom prst="rect">
            <a:avLst/>
          </a:prstGeom>
          <a:noFill/>
          <a:ln w="381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srgbClr val="005073"/>
              </a:solidFill>
              <a:effectLst/>
              <a:uLnTx/>
              <a:uFillTx/>
              <a:latin typeface="CiscoSansTT Light"/>
              <a:ea typeface="+mn-ea"/>
              <a:cs typeface="+mn-cs"/>
            </a:endParaRPr>
          </a:p>
        </p:txBody>
      </p:sp>
      <p:cxnSp>
        <p:nvCxnSpPr>
          <p:cNvPr id="8" name="Straight Arrow Connector 7"/>
          <p:cNvCxnSpPr>
            <a:cxnSpLocks/>
          </p:cNvCxnSpPr>
          <p:nvPr/>
        </p:nvCxnSpPr>
        <p:spPr>
          <a:xfrm flipV="1">
            <a:off x="4610509" y="2903242"/>
            <a:ext cx="670421" cy="1"/>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flipV="1">
            <a:off x="4890568" y="3473541"/>
            <a:ext cx="670421" cy="1"/>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 name="Right Arrow 10"/>
          <p:cNvSpPr/>
          <p:nvPr/>
        </p:nvSpPr>
        <p:spPr>
          <a:xfrm>
            <a:off x="1219672" y="3067386"/>
            <a:ext cx="3235254" cy="1615577"/>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YANG DATA </a:t>
            </a:r>
            <a:br>
              <a:rPr lang="en-US" dirty="0"/>
            </a:br>
            <a:r>
              <a:rPr lang="en-US" dirty="0"/>
              <a:t>encoded as JSON</a:t>
            </a:r>
          </a:p>
        </p:txBody>
      </p:sp>
    </p:spTree>
    <p:extLst>
      <p:ext uri="{BB962C8B-B14F-4D97-AF65-F5344CB8AC3E}">
        <p14:creationId xmlns:p14="http://schemas.microsoft.com/office/powerpoint/2010/main" val="1083803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solidFill>
                  <a:schemeClr val="accent3"/>
                </a:solidFill>
              </a:rPr>
              <a:t>GET</a:t>
            </a:r>
            <a:r>
              <a:rPr lang="en-US" dirty="0">
                <a:solidFill>
                  <a:schemeClr val="accent3"/>
                </a:solidFill>
              </a:rPr>
              <a:t> </a:t>
            </a:r>
            <a:r>
              <a:rPr lang="en-US" sz="1350" dirty="0" err="1">
                <a:latin typeface="Courier New" charset="0"/>
                <a:ea typeface="Courier New" charset="0"/>
                <a:cs typeface="Courier New" charset="0"/>
              </a:rPr>
              <a:t>restconf</a:t>
            </a:r>
            <a:r>
              <a:rPr lang="en-US" sz="1350" dirty="0">
                <a:latin typeface="Courier New" charset="0"/>
                <a:ea typeface="Courier New" charset="0"/>
                <a:cs typeface="Courier New" charset="0"/>
              </a:rPr>
              <a:t>/data/</a:t>
            </a:r>
            <a:r>
              <a:rPr lang="en-US" sz="1350" dirty="0" err="1">
                <a:latin typeface="Courier New" charset="0"/>
                <a:ea typeface="Courier New" charset="0"/>
                <a:cs typeface="Courier New" charset="0"/>
              </a:rPr>
              <a:t>ietf-interfaces:interfaces</a:t>
            </a:r>
            <a:r>
              <a:rPr lang="en-US" sz="1350" dirty="0">
                <a:latin typeface="Courier New" charset="0"/>
                <a:ea typeface="Courier New" charset="0"/>
                <a:cs typeface="Courier New" charset="0"/>
              </a:rPr>
              <a:t>/interface=GigabitEthernet2</a:t>
            </a:r>
            <a:endParaRPr lang="en-US" dirty="0">
              <a:latin typeface="Courier New" charset="0"/>
              <a:ea typeface="Courier New" charset="0"/>
              <a:cs typeface="Courier New" charset="0"/>
            </a:endParaRPr>
          </a:p>
          <a:p>
            <a:r>
              <a:rPr lang="en-US" dirty="0"/>
              <a:t>Verify that the new config was </a:t>
            </a:r>
            <a:br>
              <a:rPr lang="en-US" dirty="0"/>
            </a:br>
            <a:r>
              <a:rPr lang="en-US" dirty="0"/>
              <a:t>successful</a:t>
            </a:r>
          </a:p>
          <a:p>
            <a:endParaRPr lang="en-US" dirty="0"/>
          </a:p>
        </p:txBody>
      </p:sp>
      <p:sp>
        <p:nvSpPr>
          <p:cNvPr id="4" name="Title 3"/>
          <p:cNvSpPr>
            <a:spLocks noGrp="1"/>
          </p:cNvSpPr>
          <p:nvPr>
            <p:ph type="title"/>
          </p:nvPr>
        </p:nvSpPr>
        <p:spPr/>
        <p:txBody>
          <a:bodyPr/>
          <a:lstStyle/>
          <a:p>
            <a:r>
              <a:rPr lang="en-US" dirty="0"/>
              <a:t>Verification of Interface Details after Configuration</a:t>
            </a:r>
          </a:p>
        </p:txBody>
      </p:sp>
      <p:grpSp>
        <p:nvGrpSpPr>
          <p:cNvPr id="3" name="Group 2"/>
          <p:cNvGrpSpPr/>
          <p:nvPr/>
        </p:nvGrpSpPr>
        <p:grpSpPr>
          <a:xfrm>
            <a:off x="4614679" y="1725355"/>
            <a:ext cx="3814797" cy="2954711"/>
            <a:chOff x="6254922" y="2384611"/>
            <a:chExt cx="4984377" cy="3860597"/>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3251" t="14593" r="28908" b="79046"/>
            <a:stretch/>
          </p:blipFill>
          <p:spPr>
            <a:xfrm>
              <a:off x="6254922" y="2384611"/>
              <a:ext cx="4984377" cy="43927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3595" t="39909" r="28564" b="10548"/>
            <a:stretch/>
          </p:blipFill>
          <p:spPr>
            <a:xfrm>
              <a:off x="6254922" y="2823883"/>
              <a:ext cx="4984377" cy="3421325"/>
            </a:xfrm>
            <a:prstGeom prst="rect">
              <a:avLst/>
            </a:prstGeom>
          </p:spPr>
        </p:pic>
      </p:grpSp>
      <p:sp>
        <p:nvSpPr>
          <p:cNvPr id="8" name="Rectangle 7"/>
          <p:cNvSpPr/>
          <p:nvPr/>
        </p:nvSpPr>
        <p:spPr>
          <a:xfrm>
            <a:off x="4723590" y="1778882"/>
            <a:ext cx="3686120" cy="191697"/>
          </a:xfrm>
          <a:prstGeom prst="rect">
            <a:avLst/>
          </a:prstGeom>
          <a:noFill/>
          <a:ln w="381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srgbClr val="005073"/>
              </a:solidFill>
              <a:effectLst/>
              <a:uLnTx/>
              <a:uFillTx/>
              <a:latin typeface="CiscoSansTT Light"/>
              <a:ea typeface="+mn-ea"/>
              <a:cs typeface="+mn-cs"/>
            </a:endParaRPr>
          </a:p>
        </p:txBody>
      </p:sp>
      <p:cxnSp>
        <p:nvCxnSpPr>
          <p:cNvPr id="9" name="Straight Arrow Connector 8"/>
          <p:cNvCxnSpPr>
            <a:cxnSpLocks/>
          </p:cNvCxnSpPr>
          <p:nvPr/>
        </p:nvCxnSpPr>
        <p:spPr>
          <a:xfrm flipV="1">
            <a:off x="4793707" y="3039772"/>
            <a:ext cx="672708" cy="1"/>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V="1">
            <a:off x="5033695" y="3569367"/>
            <a:ext cx="672708" cy="1"/>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a:xfrm>
            <a:off x="1375428" y="2969365"/>
            <a:ext cx="3235254" cy="1615577"/>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YANG DATA </a:t>
            </a:r>
            <a:br>
              <a:rPr lang="en-US" dirty="0"/>
            </a:br>
            <a:r>
              <a:rPr lang="en-US" dirty="0"/>
              <a:t>encoded as JSON</a:t>
            </a:r>
          </a:p>
        </p:txBody>
      </p:sp>
    </p:spTree>
    <p:extLst>
      <p:ext uri="{BB962C8B-B14F-4D97-AF65-F5344CB8AC3E}">
        <p14:creationId xmlns:p14="http://schemas.microsoft.com/office/powerpoint/2010/main" val="2625575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2800" dirty="0">
                <a:solidFill>
                  <a:schemeClr val="tx1">
                    <a:lumMod val="50000"/>
                  </a:schemeClr>
                </a:solidFill>
              </a:rPr>
              <a:t>Python and IDLE</a:t>
            </a:r>
          </a:p>
          <a:p>
            <a:r>
              <a:rPr lang="en-US" sz="2800" dirty="0">
                <a:solidFill>
                  <a:schemeClr val="tx1">
                    <a:lumMod val="50000"/>
                  </a:schemeClr>
                </a:solidFill>
              </a:rPr>
              <a:t>Installed Python Modules:</a:t>
            </a:r>
          </a:p>
          <a:p>
            <a:pPr lvl="1"/>
            <a:r>
              <a:rPr lang="en-US" b="1" dirty="0">
                <a:solidFill>
                  <a:schemeClr val="tx1">
                    <a:lumMod val="50000"/>
                  </a:schemeClr>
                </a:solidFill>
              </a:rPr>
              <a:t>requests (</a:t>
            </a:r>
            <a:r>
              <a:rPr lang="en-US" sz="1200" dirty="0">
                <a:solidFill>
                  <a:schemeClr val="tx1">
                    <a:lumMod val="50000"/>
                  </a:schemeClr>
                </a:solidFill>
              </a:rPr>
              <a:t>pip install requests</a:t>
            </a:r>
            <a:r>
              <a:rPr lang="en-US" b="1" dirty="0">
                <a:solidFill>
                  <a:schemeClr val="tx1">
                    <a:lumMod val="50000"/>
                  </a:schemeClr>
                </a:solidFill>
              </a:rPr>
              <a:t>)</a:t>
            </a:r>
            <a:endParaRPr lang="en-US" dirty="0">
              <a:solidFill>
                <a:schemeClr val="tx1">
                  <a:lumMod val="50000"/>
                </a:schemeClr>
              </a:solidFill>
            </a:endParaRPr>
          </a:p>
          <a:p>
            <a:pPr lvl="1"/>
            <a:r>
              <a:rPr lang="en-US" b="1" dirty="0">
                <a:solidFill>
                  <a:schemeClr val="tx1">
                    <a:lumMod val="50000"/>
                  </a:schemeClr>
                </a:solidFill>
              </a:rPr>
              <a:t>pyang (</a:t>
            </a:r>
            <a:r>
              <a:rPr lang="en-US" sz="1000" i="1" dirty="0">
                <a:solidFill>
                  <a:schemeClr val="tx1">
                    <a:lumMod val="50000"/>
                  </a:schemeClr>
                </a:solidFill>
              </a:rPr>
              <a:t>On MS Windows: </a:t>
            </a:r>
            <a:r>
              <a:rPr lang="en-US" sz="1200" dirty="0">
                <a:solidFill>
                  <a:schemeClr val="tx1">
                    <a:lumMod val="50000"/>
                  </a:schemeClr>
                </a:solidFill>
              </a:rPr>
              <a:t>pip install --no-binary pyang </a:t>
            </a:r>
            <a:r>
              <a:rPr lang="en-US" sz="1200" dirty="0" err="1">
                <a:solidFill>
                  <a:schemeClr val="tx1">
                    <a:lumMod val="50000"/>
                  </a:schemeClr>
                </a:solidFill>
              </a:rPr>
              <a:t>pyang</a:t>
            </a:r>
            <a:r>
              <a:rPr lang="en-US" sz="1200" dirty="0">
                <a:solidFill>
                  <a:schemeClr val="tx1">
                    <a:lumMod val="50000"/>
                  </a:schemeClr>
                </a:solidFill>
              </a:rPr>
              <a:t>   </a:t>
            </a:r>
            <a:r>
              <a:rPr lang="en-US" sz="1000" i="1" dirty="0">
                <a:solidFill>
                  <a:schemeClr val="tx1">
                    <a:lumMod val="50000"/>
                  </a:schemeClr>
                </a:solidFill>
              </a:rPr>
              <a:t>On Linux/Mac:</a:t>
            </a:r>
            <a:r>
              <a:rPr lang="en-US" sz="1200" dirty="0">
                <a:solidFill>
                  <a:schemeClr val="tx1">
                    <a:lumMod val="50000"/>
                  </a:schemeClr>
                </a:solidFill>
              </a:rPr>
              <a:t> pip install </a:t>
            </a:r>
            <a:r>
              <a:rPr lang="en-US" sz="1200" dirty="0" err="1">
                <a:solidFill>
                  <a:schemeClr val="tx1">
                    <a:lumMod val="50000"/>
                  </a:schemeClr>
                </a:solidFill>
              </a:rPr>
              <a:t>pyang</a:t>
            </a:r>
            <a:r>
              <a:rPr lang="en-US" b="1" dirty="0">
                <a:solidFill>
                  <a:schemeClr val="tx1">
                    <a:lumMod val="50000"/>
                  </a:schemeClr>
                </a:solidFill>
              </a:rPr>
              <a:t>)</a:t>
            </a:r>
          </a:p>
          <a:p>
            <a:pPr lvl="1"/>
            <a:r>
              <a:rPr lang="en-US" b="1" dirty="0" err="1">
                <a:solidFill>
                  <a:schemeClr val="tx1">
                    <a:lumMod val="50000"/>
                  </a:schemeClr>
                </a:solidFill>
              </a:rPr>
              <a:t>ncclient</a:t>
            </a:r>
            <a:r>
              <a:rPr lang="en-US" b="1" dirty="0">
                <a:solidFill>
                  <a:schemeClr val="tx1">
                    <a:lumMod val="50000"/>
                  </a:schemeClr>
                </a:solidFill>
              </a:rPr>
              <a:t> (</a:t>
            </a:r>
            <a:r>
              <a:rPr lang="en-US" sz="1200" dirty="0">
                <a:solidFill>
                  <a:schemeClr val="tx1">
                    <a:lumMod val="50000"/>
                  </a:schemeClr>
                </a:solidFill>
              </a:rPr>
              <a:t>pip install </a:t>
            </a:r>
            <a:r>
              <a:rPr lang="en-US" sz="1200" dirty="0" err="1">
                <a:solidFill>
                  <a:schemeClr val="tx1">
                    <a:lumMod val="50000"/>
                  </a:schemeClr>
                </a:solidFill>
              </a:rPr>
              <a:t>ncclient</a:t>
            </a:r>
            <a:r>
              <a:rPr lang="en-US" b="1" dirty="0">
                <a:solidFill>
                  <a:schemeClr val="tx1">
                    <a:lumMod val="50000"/>
                  </a:schemeClr>
                </a:solidFill>
              </a:rPr>
              <a:t>)</a:t>
            </a:r>
          </a:p>
          <a:p>
            <a:pPr lvl="1"/>
            <a:r>
              <a:rPr lang="en-US" b="1" dirty="0" err="1">
                <a:solidFill>
                  <a:schemeClr val="tx1">
                    <a:lumMod val="50000"/>
                  </a:schemeClr>
                </a:solidFill>
              </a:rPr>
              <a:t>xmltodict</a:t>
            </a:r>
            <a:r>
              <a:rPr lang="en-US" b="1" dirty="0">
                <a:solidFill>
                  <a:schemeClr val="tx1">
                    <a:lumMod val="50000"/>
                  </a:schemeClr>
                </a:solidFill>
              </a:rPr>
              <a:t> (</a:t>
            </a:r>
            <a:r>
              <a:rPr lang="en-US" sz="1200" dirty="0">
                <a:solidFill>
                  <a:schemeClr val="tx1">
                    <a:lumMod val="50000"/>
                  </a:schemeClr>
                </a:solidFill>
              </a:rPr>
              <a:t>pip install </a:t>
            </a:r>
            <a:r>
              <a:rPr lang="en-US" sz="1200" dirty="0" err="1">
                <a:solidFill>
                  <a:schemeClr val="tx1">
                    <a:lumMod val="50000"/>
                  </a:schemeClr>
                </a:solidFill>
              </a:rPr>
              <a:t>xmltodict</a:t>
            </a:r>
            <a:r>
              <a:rPr lang="en-US" b="1" dirty="0">
                <a:solidFill>
                  <a:schemeClr val="tx1">
                    <a:lumMod val="50000"/>
                  </a:schemeClr>
                </a:solidFill>
              </a:rPr>
              <a:t>)</a:t>
            </a:r>
          </a:p>
          <a:p>
            <a:r>
              <a:rPr lang="en-US" sz="2800" dirty="0">
                <a:solidFill>
                  <a:schemeClr val="tx1">
                    <a:lumMod val="50000"/>
                  </a:schemeClr>
                </a:solidFill>
              </a:rPr>
              <a:t>The Postman application</a:t>
            </a:r>
          </a:p>
        </p:txBody>
      </p:sp>
      <p:sp>
        <p:nvSpPr>
          <p:cNvPr id="3" name="Title 2"/>
          <p:cNvSpPr>
            <a:spLocks noGrp="1"/>
          </p:cNvSpPr>
          <p:nvPr>
            <p:ph type="title"/>
          </p:nvPr>
        </p:nvSpPr>
        <p:spPr/>
        <p:txBody>
          <a:bodyPr/>
          <a:lstStyle/>
          <a:p>
            <a:r>
              <a:rPr lang="en-US" dirty="0"/>
              <a:t>Computer Requirements</a:t>
            </a:r>
          </a:p>
        </p:txBody>
      </p:sp>
    </p:spTree>
    <p:extLst>
      <p:ext uri="{BB962C8B-B14F-4D97-AF65-F5344CB8AC3E}">
        <p14:creationId xmlns:p14="http://schemas.microsoft.com/office/powerpoint/2010/main" val="12947532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E.g. Save Running Configuration to Startup RPC Operation</a:t>
            </a:r>
            <a:endParaRPr lang="en-US" b="1" dirty="0">
              <a:solidFill>
                <a:schemeClr val="accent3"/>
              </a:solidFill>
            </a:endParaRPr>
          </a:p>
          <a:p>
            <a:r>
              <a:rPr lang="en-US" b="1" dirty="0">
                <a:solidFill>
                  <a:schemeClr val="accent3"/>
                </a:solidFill>
              </a:rPr>
              <a:t>POST </a:t>
            </a:r>
            <a:r>
              <a:rPr lang="en-US" sz="1350" dirty="0" err="1">
                <a:latin typeface="Courier New" charset="0"/>
                <a:ea typeface="Courier New" charset="0"/>
                <a:cs typeface="Courier New" charset="0"/>
              </a:rPr>
              <a:t>restconf</a:t>
            </a:r>
            <a:r>
              <a:rPr lang="en-US" sz="1350" dirty="0">
                <a:latin typeface="Courier New" charset="0"/>
                <a:ea typeface="Courier New" charset="0"/>
                <a:cs typeface="Courier New" charset="0"/>
              </a:rPr>
              <a:t>/</a:t>
            </a:r>
            <a:r>
              <a:rPr lang="en-US" sz="1350" dirty="0">
                <a:solidFill>
                  <a:srgbClr val="00B050"/>
                </a:solidFill>
                <a:latin typeface="Courier New" charset="0"/>
                <a:ea typeface="Courier New" charset="0"/>
                <a:cs typeface="Courier New" charset="0"/>
              </a:rPr>
              <a:t>operations</a:t>
            </a:r>
            <a:r>
              <a:rPr lang="en-US" sz="1350" dirty="0">
                <a:latin typeface="Courier New" charset="0"/>
                <a:ea typeface="Courier New" charset="0"/>
                <a:cs typeface="Courier New" charset="0"/>
              </a:rPr>
              <a:t>/</a:t>
            </a:r>
            <a:r>
              <a:rPr lang="en-US" sz="1350" dirty="0" err="1">
                <a:latin typeface="Courier New" charset="0"/>
                <a:ea typeface="Courier New" charset="0"/>
                <a:cs typeface="Courier New" charset="0"/>
              </a:rPr>
              <a:t>cisco-ia:save-config</a:t>
            </a:r>
            <a:r>
              <a:rPr lang="en-US" sz="1350" dirty="0">
                <a:latin typeface="Courier New" charset="0"/>
                <a:ea typeface="Courier New" charset="0"/>
                <a:cs typeface="Courier New" charset="0"/>
              </a:rPr>
              <a:t>/</a:t>
            </a:r>
          </a:p>
        </p:txBody>
      </p:sp>
      <p:sp>
        <p:nvSpPr>
          <p:cNvPr id="4" name="Title 3"/>
          <p:cNvSpPr>
            <a:spLocks noGrp="1"/>
          </p:cNvSpPr>
          <p:nvPr>
            <p:ph type="title"/>
          </p:nvPr>
        </p:nvSpPr>
        <p:spPr/>
        <p:txBody>
          <a:bodyPr/>
          <a:lstStyle/>
          <a:p>
            <a:r>
              <a:rPr lang="en-US" dirty="0"/>
              <a:t>Custom RESTCONF Operations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868" y="2015019"/>
            <a:ext cx="4162532" cy="2866544"/>
          </a:xfrm>
          <a:prstGeom prst="rect">
            <a:avLst/>
          </a:prstGeom>
        </p:spPr>
      </p:pic>
      <p:sp>
        <p:nvSpPr>
          <p:cNvPr id="6" name="Rectangle 5"/>
          <p:cNvSpPr/>
          <p:nvPr/>
        </p:nvSpPr>
        <p:spPr>
          <a:xfrm>
            <a:off x="4415338" y="2084021"/>
            <a:ext cx="4119062" cy="202853"/>
          </a:xfrm>
          <a:prstGeom prst="rect">
            <a:avLst/>
          </a:prstGeom>
          <a:noFill/>
          <a:ln w="381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7" name="Rectangle 6"/>
          <p:cNvSpPr/>
          <p:nvPr/>
        </p:nvSpPr>
        <p:spPr>
          <a:xfrm>
            <a:off x="4362365" y="2857917"/>
            <a:ext cx="4119248" cy="504716"/>
          </a:xfrm>
          <a:prstGeom prst="rect">
            <a:avLst/>
          </a:prstGeom>
          <a:noFill/>
          <a:ln w="381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srgbClr val="005073"/>
              </a:solidFill>
              <a:effectLst/>
              <a:uLnTx/>
              <a:uFillTx/>
              <a:latin typeface="CiscoSansTT Light"/>
              <a:ea typeface="+mn-ea"/>
              <a:cs typeface="+mn-cs"/>
            </a:endParaRPr>
          </a:p>
        </p:txBody>
      </p:sp>
    </p:spTree>
    <p:extLst>
      <p:ext uri="{BB962C8B-B14F-4D97-AF65-F5344CB8AC3E}">
        <p14:creationId xmlns:p14="http://schemas.microsoft.com/office/powerpoint/2010/main" val="4220373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2.4 LAB – RESTCONF with Postman</a:t>
            </a:r>
          </a:p>
        </p:txBody>
      </p:sp>
    </p:spTree>
    <p:extLst>
      <p:ext uri="{BB962C8B-B14F-4D97-AF65-F5344CB8AC3E}">
        <p14:creationId xmlns:p14="http://schemas.microsoft.com/office/powerpoint/2010/main" val="2261549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Using the “Postman” GUI based tool to play with the REST API interface of a device (RESTCONF)</a:t>
            </a:r>
          </a:p>
          <a:p>
            <a:r>
              <a:rPr lang="en-US" dirty="0"/>
              <a:t>Collecting device data defined in the </a:t>
            </a:r>
            <a:r>
              <a:rPr lang="en-US" dirty="0" err="1"/>
              <a:t>ietf</a:t>
            </a:r>
            <a:r>
              <a:rPr lang="en-US" dirty="0"/>
              <a:t>-interfaces YANG model</a:t>
            </a:r>
          </a:p>
          <a:p>
            <a:r>
              <a:rPr lang="en-US" dirty="0"/>
              <a:t>Updating interface configuration</a:t>
            </a:r>
          </a:p>
        </p:txBody>
      </p:sp>
      <p:sp>
        <p:nvSpPr>
          <p:cNvPr id="3" name="Title 2"/>
          <p:cNvSpPr>
            <a:spLocks noGrp="1"/>
          </p:cNvSpPr>
          <p:nvPr>
            <p:ph type="title"/>
          </p:nvPr>
        </p:nvSpPr>
        <p:spPr/>
        <p:txBody>
          <a:bodyPr/>
          <a:lstStyle/>
          <a:p>
            <a:r>
              <a:rPr lang="en-US" dirty="0"/>
              <a:t>What’s the lab about?</a:t>
            </a:r>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spTree>
    <p:extLst>
      <p:ext uri="{BB962C8B-B14F-4D97-AF65-F5344CB8AC3E}">
        <p14:creationId xmlns:p14="http://schemas.microsoft.com/office/powerpoint/2010/main" val="2701802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RESTCONF with Python </a:t>
            </a:r>
          </a:p>
        </p:txBody>
      </p:sp>
    </p:spTree>
    <p:extLst>
      <p:ext uri="{BB962C8B-B14F-4D97-AF65-F5344CB8AC3E}">
        <p14:creationId xmlns:p14="http://schemas.microsoft.com/office/powerpoint/2010/main" val="1498826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31101978"/>
              </p:ext>
            </p:extLst>
          </p:nvPr>
        </p:nvGraphicFramePr>
        <p:xfrm>
          <a:off x="1554886" y="1234523"/>
          <a:ext cx="5843982" cy="2966720"/>
        </p:xfrm>
        <a:graphic>
          <a:graphicData uri="http://schemas.openxmlformats.org/drawingml/2006/table">
            <a:tbl>
              <a:tblPr firstRow="1" bandRow="1">
                <a:tableStyleId>{5C22544A-7EE6-4342-B048-85BDC9FD1C3A}</a:tableStyleId>
              </a:tblPr>
              <a:tblGrid>
                <a:gridCol w="1947994">
                  <a:extLst>
                    <a:ext uri="{9D8B030D-6E8A-4147-A177-3AD203B41FA5}">
                      <a16:colId xmlns:a16="http://schemas.microsoft.com/office/drawing/2014/main" val="20000"/>
                    </a:ext>
                  </a:extLst>
                </a:gridCol>
                <a:gridCol w="1947994">
                  <a:extLst>
                    <a:ext uri="{9D8B030D-6E8A-4147-A177-3AD203B41FA5}">
                      <a16:colId xmlns:a16="http://schemas.microsoft.com/office/drawing/2014/main" val="20002"/>
                    </a:ext>
                  </a:extLst>
                </a:gridCol>
                <a:gridCol w="1947994">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en-US" dirty="0"/>
                        <a:t>Postman</a:t>
                      </a:r>
                    </a:p>
                  </a:txBody>
                  <a:tcPr/>
                </a:tc>
                <a:tc>
                  <a:txBody>
                    <a:bodyPr/>
                    <a:lstStyle/>
                    <a:p>
                      <a:r>
                        <a:rPr lang="en-US" dirty="0"/>
                        <a:t>Python</a:t>
                      </a:r>
                    </a:p>
                  </a:txBody>
                  <a:tcPr/>
                </a:tc>
                <a:extLst>
                  <a:ext uri="{0D108BD9-81ED-4DB2-BD59-A6C34878D82A}">
                    <a16:rowId xmlns:a16="http://schemas.microsoft.com/office/drawing/2014/main" val="10000"/>
                  </a:ext>
                </a:extLst>
              </a:tr>
              <a:tr h="370840">
                <a:tc>
                  <a:txBody>
                    <a:bodyPr/>
                    <a:lstStyle/>
                    <a:p>
                      <a:r>
                        <a:rPr lang="en-US" dirty="0"/>
                        <a:t>Availability</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0001"/>
                  </a:ext>
                </a:extLst>
              </a:tr>
              <a:tr h="370840">
                <a:tc>
                  <a:txBody>
                    <a:bodyPr/>
                    <a:lstStyle/>
                    <a:p>
                      <a:r>
                        <a:rPr lang="en-US" dirty="0"/>
                        <a:t>Ease of use</a:t>
                      </a:r>
                    </a:p>
                  </a:txBody>
                  <a:tcPr/>
                </a:tc>
                <a:tc>
                  <a:txBody>
                    <a:bodyPr/>
                    <a:lstStyle/>
                    <a:p>
                      <a:r>
                        <a:rPr lang="en-US" dirty="0"/>
                        <a:t>Medium</a:t>
                      </a:r>
                    </a:p>
                  </a:txBody>
                  <a:tcPr/>
                </a:tc>
                <a:tc>
                  <a:txBody>
                    <a:bodyPr/>
                    <a:lstStyle/>
                    <a:p>
                      <a:r>
                        <a:rPr lang="en-US" dirty="0"/>
                        <a:t>More difficult</a:t>
                      </a:r>
                    </a:p>
                  </a:txBody>
                  <a:tcPr/>
                </a:tc>
                <a:extLst>
                  <a:ext uri="{0D108BD9-81ED-4DB2-BD59-A6C34878D82A}">
                    <a16:rowId xmlns:a16="http://schemas.microsoft.com/office/drawing/2014/main" val="10002"/>
                  </a:ext>
                </a:extLst>
              </a:tr>
              <a:tr h="370840">
                <a:tc>
                  <a:txBody>
                    <a:bodyPr/>
                    <a:lstStyle/>
                    <a:p>
                      <a:r>
                        <a:rPr lang="en-US" dirty="0"/>
                        <a:t>Save API calls</a:t>
                      </a:r>
                    </a:p>
                  </a:txBody>
                  <a:tcPr/>
                </a:tc>
                <a:tc>
                  <a:txBody>
                    <a:bodyPr/>
                    <a:lstStyle/>
                    <a:p>
                      <a:r>
                        <a:rPr lang="en-US" dirty="0">
                          <a:solidFill>
                            <a:srgbClr val="FF0000"/>
                          </a:solidFill>
                        </a:rPr>
                        <a:t>Yes</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3"/>
                  </a:ext>
                </a:extLst>
              </a:tr>
              <a:tr h="370840">
                <a:tc>
                  <a:txBody>
                    <a:bodyPr/>
                    <a:lstStyle/>
                    <a:p>
                      <a:r>
                        <a:rPr lang="en-US" dirty="0"/>
                        <a:t>Reuse</a:t>
                      </a:r>
                    </a:p>
                  </a:txBody>
                  <a:tcPr/>
                </a:tc>
                <a:tc>
                  <a:txBody>
                    <a:bodyPr/>
                    <a:lstStyle/>
                    <a:p>
                      <a:r>
                        <a:rPr lang="en-US" dirty="0">
                          <a:solidFill>
                            <a:srgbClr val="FF0000"/>
                          </a:solidFill>
                        </a:rPr>
                        <a:t>Yes</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4"/>
                  </a:ext>
                </a:extLst>
              </a:tr>
              <a:tr h="370840">
                <a:tc>
                  <a:txBody>
                    <a:bodyPr/>
                    <a:lstStyle/>
                    <a:p>
                      <a:r>
                        <a:rPr lang="en-US" dirty="0"/>
                        <a:t>Automation</a:t>
                      </a:r>
                    </a:p>
                  </a:txBody>
                  <a:tcPr/>
                </a:tc>
                <a:tc>
                  <a:txBody>
                    <a:bodyPr/>
                    <a:lstStyle/>
                    <a:p>
                      <a:r>
                        <a:rPr lang="en-US" dirty="0"/>
                        <a:t>No</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5"/>
                  </a:ext>
                </a:extLst>
              </a:tr>
              <a:tr h="370840">
                <a:tc>
                  <a:txBody>
                    <a:bodyPr/>
                    <a:lstStyle/>
                    <a:p>
                      <a:r>
                        <a:rPr lang="en-US" dirty="0"/>
                        <a:t>Customization</a:t>
                      </a:r>
                    </a:p>
                  </a:txBody>
                  <a:tcPr/>
                </a:tc>
                <a:tc>
                  <a:txBody>
                    <a:bodyPr/>
                    <a:lstStyle/>
                    <a:p>
                      <a:r>
                        <a:rPr lang="en-US" dirty="0"/>
                        <a:t>No </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6"/>
                  </a:ext>
                </a:extLst>
              </a:tr>
              <a:tr h="370840">
                <a:tc>
                  <a:txBody>
                    <a:bodyPr/>
                    <a:lstStyle/>
                    <a:p>
                      <a:r>
                        <a:rPr lang="en-US" dirty="0"/>
                        <a:t>App integration</a:t>
                      </a:r>
                    </a:p>
                  </a:txBody>
                  <a:tcPr/>
                </a:tc>
                <a:tc>
                  <a:txBody>
                    <a:bodyPr/>
                    <a:lstStyle/>
                    <a:p>
                      <a:r>
                        <a:rPr lang="en-US" dirty="0"/>
                        <a:t>No</a:t>
                      </a:r>
                    </a:p>
                  </a:txBody>
                  <a:tcPr/>
                </a:tc>
                <a:tc>
                  <a:txBody>
                    <a:bodyPr/>
                    <a:lstStyle/>
                    <a:p>
                      <a:r>
                        <a:rPr lang="en-US" dirty="0">
                          <a:solidFill>
                            <a:srgbClr val="FF0000"/>
                          </a:solidFill>
                        </a:rPr>
                        <a:t>Yes</a:t>
                      </a:r>
                    </a:p>
                  </a:txBody>
                  <a:tcPr/>
                </a:tc>
                <a:extLst>
                  <a:ext uri="{0D108BD9-81ED-4DB2-BD59-A6C34878D82A}">
                    <a16:rowId xmlns:a16="http://schemas.microsoft.com/office/drawing/2014/main" val="10007"/>
                  </a:ext>
                </a:extLst>
              </a:tr>
            </a:tbl>
          </a:graphicData>
        </a:graphic>
      </p:graphicFrame>
      <p:sp>
        <p:nvSpPr>
          <p:cNvPr id="4" name="Title 2"/>
          <p:cNvSpPr txBox="1">
            <a:spLocks/>
          </p:cNvSpPr>
          <p:nvPr/>
        </p:nvSpPr>
        <p:spPr>
          <a:xfrm>
            <a:off x="437766" y="341313"/>
            <a:ext cx="8345488" cy="731837"/>
          </a:xfrm>
          <a:prstGeom prst="rect">
            <a:avLst/>
          </a:prstGeom>
        </p:spPr>
        <p:txBody>
          <a:bodyPr/>
          <a:lst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t>Postman vs. Python use</a:t>
            </a:r>
          </a:p>
        </p:txBody>
      </p:sp>
    </p:spTree>
    <p:extLst>
      <p:ext uri="{BB962C8B-B14F-4D97-AF65-F5344CB8AC3E}">
        <p14:creationId xmlns:p14="http://schemas.microsoft.com/office/powerpoint/2010/main" val="18024258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More flexibility than Postman</a:t>
            </a:r>
          </a:p>
          <a:p>
            <a:r>
              <a:rPr lang="en-US" dirty="0"/>
              <a:t>Can ask for input parameters on every execution</a:t>
            </a:r>
          </a:p>
          <a:p>
            <a:r>
              <a:rPr lang="en-US" dirty="0"/>
              <a:t>Code reusability, can run the same Python code on my PC, on a server, etc.</a:t>
            </a:r>
          </a:p>
          <a:p>
            <a:r>
              <a:rPr lang="en-US" dirty="0"/>
              <a:t>Python’s “requests” module makes it easy to work with REST APIs</a:t>
            </a:r>
          </a:p>
        </p:txBody>
      </p:sp>
      <p:sp>
        <p:nvSpPr>
          <p:cNvPr id="3" name="Title 2"/>
          <p:cNvSpPr>
            <a:spLocks noGrp="1"/>
          </p:cNvSpPr>
          <p:nvPr>
            <p:ph type="title"/>
          </p:nvPr>
        </p:nvSpPr>
        <p:spPr/>
        <p:txBody>
          <a:bodyPr/>
          <a:lstStyle/>
          <a:p>
            <a:r>
              <a:rPr lang="en-US" dirty="0"/>
              <a:t>RESTCONF with Python</a:t>
            </a:r>
          </a:p>
        </p:txBody>
      </p:sp>
      <p:pic>
        <p:nvPicPr>
          <p:cNvPr id="5" name="Picture 4"/>
          <p:cNvPicPr>
            <a:picLocks noChangeAspect="1"/>
          </p:cNvPicPr>
          <p:nvPr/>
        </p:nvPicPr>
        <p:blipFill>
          <a:blip r:embed="rId2"/>
          <a:stretch>
            <a:fillRect/>
          </a:stretch>
        </p:blipFill>
        <p:spPr>
          <a:xfrm>
            <a:off x="3459309" y="3213220"/>
            <a:ext cx="4172247" cy="1777069"/>
          </a:xfrm>
          <a:prstGeom prst="rect">
            <a:avLst/>
          </a:prstGeom>
        </p:spPr>
      </p:pic>
    </p:spTree>
    <p:extLst>
      <p:ext uri="{BB962C8B-B14F-4D97-AF65-F5344CB8AC3E}">
        <p14:creationId xmlns:p14="http://schemas.microsoft.com/office/powerpoint/2010/main" val="30188772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2.5 LAB – RESTCONF with Python</a:t>
            </a:r>
          </a:p>
        </p:txBody>
      </p:sp>
    </p:spTree>
    <p:extLst>
      <p:ext uri="{BB962C8B-B14F-4D97-AF65-F5344CB8AC3E}">
        <p14:creationId xmlns:p14="http://schemas.microsoft.com/office/powerpoint/2010/main" val="645620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Write simple Python scripts to interact with the REST API interface of the device (RESTCONF)</a:t>
            </a:r>
          </a:p>
          <a:p>
            <a:r>
              <a:rPr lang="en-US" dirty="0"/>
              <a:t>Collecting device data defined in the </a:t>
            </a:r>
            <a:r>
              <a:rPr lang="en-US" dirty="0" err="1"/>
              <a:t>ietf</a:t>
            </a:r>
            <a:r>
              <a:rPr lang="en-US" dirty="0"/>
              <a:t>-interfaces YANG model</a:t>
            </a:r>
          </a:p>
          <a:p>
            <a:r>
              <a:rPr lang="en-US" dirty="0"/>
              <a:t>Updating interface configuration</a:t>
            </a:r>
          </a:p>
        </p:txBody>
      </p:sp>
      <p:sp>
        <p:nvSpPr>
          <p:cNvPr id="3" name="Title 2"/>
          <p:cNvSpPr>
            <a:spLocks noGrp="1"/>
          </p:cNvSpPr>
          <p:nvPr>
            <p:ph type="title"/>
          </p:nvPr>
        </p:nvSpPr>
        <p:spPr/>
        <p:txBody>
          <a:bodyPr/>
          <a:lstStyle/>
          <a:p>
            <a:r>
              <a:rPr lang="en-US" dirty="0"/>
              <a:t>What’s the lab about?</a:t>
            </a:r>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spTree>
    <p:extLst>
      <p:ext uri="{BB962C8B-B14F-4D97-AF65-F5344CB8AC3E}">
        <p14:creationId xmlns:p14="http://schemas.microsoft.com/office/powerpoint/2010/main" val="22850315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RESTCONF Summary</a:t>
            </a:r>
          </a:p>
        </p:txBody>
      </p:sp>
    </p:spTree>
    <p:extLst>
      <p:ext uri="{BB962C8B-B14F-4D97-AF65-F5344CB8AC3E}">
        <p14:creationId xmlns:p14="http://schemas.microsoft.com/office/powerpoint/2010/main" val="1063176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The elements of the RESTCONF transport protocol</a:t>
            </a:r>
          </a:p>
          <a:p>
            <a:r>
              <a:rPr lang="en-US" dirty="0"/>
              <a:t>How to leverage Postman and Python to use RESTCONF </a:t>
            </a:r>
          </a:p>
          <a:p>
            <a:r>
              <a:rPr lang="en-US" dirty="0"/>
              <a:t>Examples retrieving and configuring data using RESTCONF</a:t>
            </a:r>
          </a:p>
        </p:txBody>
      </p:sp>
      <p:sp>
        <p:nvSpPr>
          <p:cNvPr id="3" name="Title 2"/>
          <p:cNvSpPr>
            <a:spLocks noGrp="1"/>
          </p:cNvSpPr>
          <p:nvPr>
            <p:ph type="title"/>
          </p:nvPr>
        </p:nvSpPr>
        <p:spPr/>
        <p:txBody>
          <a:bodyPr/>
          <a:lstStyle/>
          <a:p>
            <a:r>
              <a:rPr lang="en-US" dirty="0"/>
              <a:t>Review</a:t>
            </a:r>
          </a:p>
        </p:txBody>
      </p:sp>
    </p:spTree>
    <p:extLst>
      <p:ext uri="{BB962C8B-B14F-4D97-AF65-F5344CB8AC3E}">
        <p14:creationId xmlns:p14="http://schemas.microsoft.com/office/powerpoint/2010/main" val="3167289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sultati immagini per business week data delu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131" y="954872"/>
            <a:ext cx="1566839" cy="2064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sultati immagini per business  cover iot harv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44" y="954872"/>
            <a:ext cx="1570952" cy="2064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mmagine correl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1904" y="967519"/>
            <a:ext cx="1585396" cy="20834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10" descr="isultati immagini per ai automation magazine busine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340" y="967519"/>
            <a:ext cx="1561328" cy="20517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isultati immagini per bloomberg magazine softwa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0373" y="954872"/>
            <a:ext cx="1550389" cy="20644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37766" y="182424"/>
            <a:ext cx="8345488" cy="731837"/>
          </a:xfrm>
        </p:spPr>
        <p:txBody>
          <a:bodyPr/>
          <a:lstStyle/>
          <a:p>
            <a:r>
              <a:rPr lang="en-US" dirty="0"/>
              <a:t>Why are we here?</a:t>
            </a:r>
          </a:p>
        </p:txBody>
      </p:sp>
      <p:grpSp>
        <p:nvGrpSpPr>
          <p:cNvPr id="106" name="Group 105">
            <a:extLst>
              <a:ext uri="{FF2B5EF4-FFF2-40B4-BE49-F238E27FC236}">
                <a16:creationId xmlns:a16="http://schemas.microsoft.com/office/drawing/2014/main" id="{A8D12C90-7E0F-4465-941A-C359B079B637}"/>
              </a:ext>
            </a:extLst>
          </p:cNvPr>
          <p:cNvGrpSpPr/>
          <p:nvPr/>
        </p:nvGrpSpPr>
        <p:grpSpPr>
          <a:xfrm>
            <a:off x="1854396" y="2962106"/>
            <a:ext cx="1606365" cy="1595040"/>
            <a:chOff x="412896" y="2058808"/>
            <a:chExt cx="1606365" cy="1595040"/>
          </a:xfrm>
        </p:grpSpPr>
        <p:grpSp>
          <p:nvGrpSpPr>
            <p:cNvPr id="107" name="Group 106">
              <a:extLst>
                <a:ext uri="{FF2B5EF4-FFF2-40B4-BE49-F238E27FC236}">
                  <a16:creationId xmlns:a16="http://schemas.microsoft.com/office/drawing/2014/main" id="{7ED7DE98-D215-4F77-AB25-C3B809AB5B82}"/>
                </a:ext>
              </a:extLst>
            </p:cNvPr>
            <p:cNvGrpSpPr>
              <a:grpSpLocks noChangeAspect="1"/>
            </p:cNvGrpSpPr>
            <p:nvPr/>
          </p:nvGrpSpPr>
          <p:grpSpPr>
            <a:xfrm>
              <a:off x="784354" y="2058808"/>
              <a:ext cx="833019" cy="822960"/>
              <a:chOff x="1186968" y="2472480"/>
              <a:chExt cx="869368" cy="858872"/>
            </a:xfrm>
          </p:grpSpPr>
          <p:grpSp>
            <p:nvGrpSpPr>
              <p:cNvPr id="109" name="Group 108">
                <a:extLst>
                  <a:ext uri="{FF2B5EF4-FFF2-40B4-BE49-F238E27FC236}">
                    <a16:creationId xmlns:a16="http://schemas.microsoft.com/office/drawing/2014/main" id="{5388FF78-496F-4184-B26A-CBF31657A817}"/>
                  </a:ext>
                </a:extLst>
              </p:cNvPr>
              <p:cNvGrpSpPr/>
              <p:nvPr/>
            </p:nvGrpSpPr>
            <p:grpSpPr>
              <a:xfrm>
                <a:off x="1186968" y="2472480"/>
                <a:ext cx="869368" cy="858872"/>
                <a:chOff x="6171703" y="1491192"/>
                <a:chExt cx="2021401" cy="1996998"/>
              </a:xfrm>
            </p:grpSpPr>
            <p:sp>
              <p:nvSpPr>
                <p:cNvPr id="111" name="Chord 110">
                  <a:extLst>
                    <a:ext uri="{FF2B5EF4-FFF2-40B4-BE49-F238E27FC236}">
                      <a16:creationId xmlns:a16="http://schemas.microsoft.com/office/drawing/2014/main" id="{59C08D0E-A78A-48EB-AEC5-757B9670745C}"/>
                    </a:ext>
                  </a:extLst>
                </p:cNvPr>
                <p:cNvSpPr/>
                <p:nvPr/>
              </p:nvSpPr>
              <p:spPr>
                <a:xfrm>
                  <a:off x="6198398" y="1493484"/>
                  <a:ext cx="1994706" cy="1994706"/>
                </a:xfrm>
                <a:prstGeom prst="chord">
                  <a:avLst>
                    <a:gd name="adj1" fmla="val 5467745"/>
                    <a:gd name="adj2" fmla="val 16200000"/>
                  </a:avLst>
                </a:prstGeom>
                <a:solidFill>
                  <a:srgbClr val="38C6F4"/>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12" name="Chord 111">
                  <a:extLst>
                    <a:ext uri="{FF2B5EF4-FFF2-40B4-BE49-F238E27FC236}">
                      <a16:creationId xmlns:a16="http://schemas.microsoft.com/office/drawing/2014/main" id="{F02068E2-CB7C-42F7-940F-CE28196426E6}"/>
                    </a:ext>
                  </a:extLst>
                </p:cNvPr>
                <p:cNvSpPr/>
                <p:nvPr/>
              </p:nvSpPr>
              <p:spPr>
                <a:xfrm rot="10800000">
                  <a:off x="6171703" y="1491192"/>
                  <a:ext cx="1994706" cy="1994706"/>
                </a:xfrm>
                <a:prstGeom prst="chord">
                  <a:avLst>
                    <a:gd name="adj1" fmla="val 5467745"/>
                    <a:gd name="adj2" fmla="val 16200000"/>
                  </a:avLst>
                </a:prstGeom>
                <a:solidFill>
                  <a:srgbClr val="38C6F4">
                    <a:lumMod val="75000"/>
                  </a:srgbClr>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grpSp>
          <p:pic>
            <p:nvPicPr>
              <p:cNvPr id="110" name="Picture 109">
                <a:extLst>
                  <a:ext uri="{FF2B5EF4-FFF2-40B4-BE49-F238E27FC236}">
                    <a16:creationId xmlns:a16="http://schemas.microsoft.com/office/drawing/2014/main" id="{A5D4EAC8-FDD3-4A14-B034-03EF79EF5F6B}"/>
                  </a:ext>
                </a:extLst>
              </p:cNvPr>
              <p:cNvPicPr>
                <a:picLocks noChangeAspect="1"/>
              </p:cNvPicPr>
              <p:nvPr/>
            </p:nvPicPr>
            <p:blipFill>
              <a:blip r:embed="rId8"/>
              <a:stretch>
                <a:fillRect/>
              </a:stretch>
            </p:blipFill>
            <p:spPr>
              <a:xfrm>
                <a:off x="1296375" y="2586713"/>
                <a:ext cx="614043" cy="616629"/>
              </a:xfrm>
              <a:prstGeom prst="rect">
                <a:avLst/>
              </a:prstGeom>
            </p:spPr>
          </p:pic>
        </p:grpSp>
        <p:sp>
          <p:nvSpPr>
            <p:cNvPr id="108" name="Rectangle 107">
              <a:extLst>
                <a:ext uri="{FF2B5EF4-FFF2-40B4-BE49-F238E27FC236}">
                  <a16:creationId xmlns:a16="http://schemas.microsoft.com/office/drawing/2014/main" id="{60AA8AC5-E39D-4BCA-9F34-C502026B262F}"/>
                </a:ext>
              </a:extLst>
            </p:cNvPr>
            <p:cNvSpPr/>
            <p:nvPr/>
          </p:nvSpPr>
          <p:spPr>
            <a:xfrm>
              <a:off x="412896" y="2838240"/>
              <a:ext cx="1606365" cy="815608"/>
            </a:xfrm>
            <a:prstGeom prst="rect">
              <a:avLst/>
            </a:prstGeom>
          </p:spPr>
          <p:txBody>
            <a:bodyPr wrap="square" lIns="45720" tIns="91440" rIns="45720" bIns="91440">
              <a:spAutoFit/>
            </a:bodyPr>
            <a:lstStyle/>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US" sz="1200" b="0" i="0" u="none" strike="noStrike" kern="0" cap="none" spc="0" normalizeH="0" baseline="0" noProof="0" dirty="0">
                  <a:ln>
                    <a:noFill/>
                  </a:ln>
                  <a:solidFill>
                    <a:srgbClr val="004C69"/>
                  </a:solidFill>
                  <a:effectLst/>
                  <a:uLnTx/>
                  <a:uFillTx/>
                </a:rPr>
                <a:t>Everything </a:t>
              </a:r>
            </a:p>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US" sz="1200" b="0" i="0" u="none" strike="noStrike" kern="0" cap="none" spc="0" normalizeH="0" baseline="0" noProof="0" dirty="0">
                  <a:ln>
                    <a:noFill/>
                  </a:ln>
                  <a:solidFill>
                    <a:srgbClr val="004C69"/>
                  </a:solidFill>
                  <a:effectLst/>
                  <a:uLnTx/>
                  <a:uFillTx/>
                </a:rPr>
                <a:t>becomes </a:t>
              </a:r>
            </a:p>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US" sz="1200" b="1" i="0" u="none" strike="noStrike" kern="0" cap="none" spc="0" normalizeH="0" baseline="0" noProof="0" dirty="0">
                  <a:ln>
                    <a:noFill/>
                  </a:ln>
                  <a:solidFill>
                    <a:srgbClr val="004C69"/>
                  </a:solidFill>
                  <a:effectLst/>
                  <a:uLnTx/>
                  <a:uFillTx/>
                </a:rPr>
                <a:t>software-based</a:t>
              </a:r>
            </a:p>
          </p:txBody>
        </p:sp>
      </p:grpSp>
      <p:grpSp>
        <p:nvGrpSpPr>
          <p:cNvPr id="113" name="Group 112">
            <a:extLst>
              <a:ext uri="{FF2B5EF4-FFF2-40B4-BE49-F238E27FC236}">
                <a16:creationId xmlns:a16="http://schemas.microsoft.com/office/drawing/2014/main" id="{99EB4696-09E9-4C75-B778-27AF75F81D64}"/>
              </a:ext>
            </a:extLst>
          </p:cNvPr>
          <p:cNvGrpSpPr/>
          <p:nvPr/>
        </p:nvGrpSpPr>
        <p:grpSpPr>
          <a:xfrm>
            <a:off x="3645799" y="2982577"/>
            <a:ext cx="1606365" cy="1613512"/>
            <a:chOff x="3726778" y="2040336"/>
            <a:chExt cx="1606365" cy="1613512"/>
          </a:xfrm>
        </p:grpSpPr>
        <p:grpSp>
          <p:nvGrpSpPr>
            <p:cNvPr id="114" name="Group 113">
              <a:extLst>
                <a:ext uri="{FF2B5EF4-FFF2-40B4-BE49-F238E27FC236}">
                  <a16:creationId xmlns:a16="http://schemas.microsoft.com/office/drawing/2014/main" id="{58F2716B-183B-4DAB-9E35-69FEAD8981CD}"/>
                </a:ext>
              </a:extLst>
            </p:cNvPr>
            <p:cNvGrpSpPr>
              <a:grpSpLocks noChangeAspect="1"/>
            </p:cNvGrpSpPr>
            <p:nvPr/>
          </p:nvGrpSpPr>
          <p:grpSpPr>
            <a:xfrm>
              <a:off x="4124656" y="2040336"/>
              <a:ext cx="833019" cy="822960"/>
              <a:chOff x="2831723" y="1795592"/>
              <a:chExt cx="869368" cy="858872"/>
            </a:xfrm>
          </p:grpSpPr>
          <p:grpSp>
            <p:nvGrpSpPr>
              <p:cNvPr id="116" name="Group 115">
                <a:extLst>
                  <a:ext uri="{FF2B5EF4-FFF2-40B4-BE49-F238E27FC236}">
                    <a16:creationId xmlns:a16="http://schemas.microsoft.com/office/drawing/2014/main" id="{0813B3DE-BAC3-4190-8BD1-8FA8033DA8BE}"/>
                  </a:ext>
                </a:extLst>
              </p:cNvPr>
              <p:cNvGrpSpPr/>
              <p:nvPr/>
            </p:nvGrpSpPr>
            <p:grpSpPr>
              <a:xfrm>
                <a:off x="2831723" y="1795592"/>
                <a:ext cx="869368" cy="858872"/>
                <a:chOff x="6171703" y="1491192"/>
                <a:chExt cx="2021401" cy="1996998"/>
              </a:xfrm>
            </p:grpSpPr>
            <p:sp>
              <p:nvSpPr>
                <p:cNvPr id="118" name="Chord 117">
                  <a:extLst>
                    <a:ext uri="{FF2B5EF4-FFF2-40B4-BE49-F238E27FC236}">
                      <a16:creationId xmlns:a16="http://schemas.microsoft.com/office/drawing/2014/main" id="{2683F0FC-1804-419B-823C-4B7AB956AE60}"/>
                    </a:ext>
                  </a:extLst>
                </p:cNvPr>
                <p:cNvSpPr/>
                <p:nvPr/>
              </p:nvSpPr>
              <p:spPr>
                <a:xfrm>
                  <a:off x="6198398" y="1493484"/>
                  <a:ext cx="1994706" cy="1994706"/>
                </a:xfrm>
                <a:prstGeom prst="chord">
                  <a:avLst>
                    <a:gd name="adj1" fmla="val 5467745"/>
                    <a:gd name="adj2" fmla="val 16200000"/>
                  </a:avLst>
                </a:prstGeom>
                <a:solidFill>
                  <a:srgbClr val="38C6F4"/>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19" name="Chord 118">
                  <a:extLst>
                    <a:ext uri="{FF2B5EF4-FFF2-40B4-BE49-F238E27FC236}">
                      <a16:creationId xmlns:a16="http://schemas.microsoft.com/office/drawing/2014/main" id="{255961AC-0D35-4273-A7D1-13CCBCD70790}"/>
                    </a:ext>
                  </a:extLst>
                </p:cNvPr>
                <p:cNvSpPr/>
                <p:nvPr/>
              </p:nvSpPr>
              <p:spPr>
                <a:xfrm rot="10800000">
                  <a:off x="6171703" y="1491192"/>
                  <a:ext cx="1994706" cy="1994706"/>
                </a:xfrm>
                <a:prstGeom prst="chord">
                  <a:avLst>
                    <a:gd name="adj1" fmla="val 5467745"/>
                    <a:gd name="adj2" fmla="val 16200000"/>
                  </a:avLst>
                </a:prstGeom>
                <a:solidFill>
                  <a:srgbClr val="38C6F4">
                    <a:lumMod val="75000"/>
                  </a:srgbClr>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grpSp>
          <p:pic>
            <p:nvPicPr>
              <p:cNvPr id="117" name="Picture 116">
                <a:extLst>
                  <a:ext uri="{FF2B5EF4-FFF2-40B4-BE49-F238E27FC236}">
                    <a16:creationId xmlns:a16="http://schemas.microsoft.com/office/drawing/2014/main" id="{1669311F-F1E8-4F45-8175-57E6D1DFB860}"/>
                  </a:ext>
                </a:extLst>
              </p:cNvPr>
              <p:cNvPicPr>
                <a:picLocks noChangeAspect="1"/>
              </p:cNvPicPr>
              <p:nvPr/>
            </p:nvPicPr>
            <p:blipFill>
              <a:blip r:embed="rId9"/>
              <a:stretch>
                <a:fillRect/>
              </a:stretch>
            </p:blipFill>
            <p:spPr>
              <a:xfrm>
                <a:off x="3030352" y="1962500"/>
                <a:ext cx="487853" cy="487853"/>
              </a:xfrm>
              <a:prstGeom prst="rect">
                <a:avLst/>
              </a:prstGeom>
            </p:spPr>
          </p:pic>
        </p:grpSp>
        <p:sp>
          <p:nvSpPr>
            <p:cNvPr id="115" name="Rectangle 114">
              <a:extLst>
                <a:ext uri="{FF2B5EF4-FFF2-40B4-BE49-F238E27FC236}">
                  <a16:creationId xmlns:a16="http://schemas.microsoft.com/office/drawing/2014/main" id="{1872CA4A-8B17-46EA-B1EA-C1E7AE6CDA6A}"/>
                </a:ext>
              </a:extLst>
            </p:cNvPr>
            <p:cNvSpPr/>
            <p:nvPr/>
          </p:nvSpPr>
          <p:spPr>
            <a:xfrm>
              <a:off x="3726778" y="2838240"/>
              <a:ext cx="1606365" cy="815608"/>
            </a:xfrm>
            <a:prstGeom prst="rect">
              <a:avLst/>
            </a:prstGeom>
          </p:spPr>
          <p:txBody>
            <a:bodyPr wrap="square" lIns="45720" tIns="91440" rIns="45720" bIns="91440">
              <a:spAutoFit/>
            </a:bodyPr>
            <a:lstStyle/>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US" sz="1200" b="0" i="0" u="none" strike="noStrike" kern="0" cap="none" spc="0" normalizeH="0" baseline="0" noProof="0" dirty="0">
                  <a:ln>
                    <a:noFill/>
                  </a:ln>
                  <a:solidFill>
                    <a:srgbClr val="004C69"/>
                  </a:solidFill>
                  <a:effectLst/>
                  <a:uLnTx/>
                  <a:uFillTx/>
                </a:rPr>
                <a:t>Everything </a:t>
              </a:r>
            </a:p>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US" sz="1200" b="0" i="0" u="none" strike="noStrike" kern="0" cap="none" spc="0" normalizeH="0" baseline="0" noProof="0" dirty="0">
                  <a:ln>
                    <a:noFill/>
                  </a:ln>
                  <a:solidFill>
                    <a:srgbClr val="004C69"/>
                  </a:solidFill>
                  <a:effectLst/>
                  <a:uLnTx/>
                  <a:uFillTx/>
                </a:rPr>
                <a:t>generates </a:t>
              </a:r>
            </a:p>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US" sz="1200" b="1" i="0" u="none" strike="noStrike" kern="0" cap="none" spc="0" normalizeH="0" baseline="0" noProof="0" dirty="0">
                  <a:ln>
                    <a:noFill/>
                  </a:ln>
                  <a:solidFill>
                    <a:srgbClr val="004C69"/>
                  </a:solidFill>
                  <a:effectLst/>
                  <a:uLnTx/>
                  <a:uFillTx/>
                </a:rPr>
                <a:t>data</a:t>
              </a:r>
            </a:p>
          </p:txBody>
        </p:sp>
      </p:grpSp>
      <p:grpSp>
        <p:nvGrpSpPr>
          <p:cNvPr id="120" name="Group 119">
            <a:extLst>
              <a:ext uri="{FF2B5EF4-FFF2-40B4-BE49-F238E27FC236}">
                <a16:creationId xmlns:a16="http://schemas.microsoft.com/office/drawing/2014/main" id="{FBC254DB-541C-4AE1-B8E6-339F230AF096}"/>
              </a:ext>
            </a:extLst>
          </p:cNvPr>
          <p:cNvGrpSpPr/>
          <p:nvPr/>
        </p:nvGrpSpPr>
        <p:grpSpPr>
          <a:xfrm>
            <a:off x="7292830" y="2989212"/>
            <a:ext cx="1606365" cy="1630764"/>
            <a:chOff x="7124740" y="2061556"/>
            <a:chExt cx="1606365" cy="1630764"/>
          </a:xfrm>
        </p:grpSpPr>
        <p:grpSp>
          <p:nvGrpSpPr>
            <p:cNvPr id="121" name="Group 120">
              <a:extLst>
                <a:ext uri="{FF2B5EF4-FFF2-40B4-BE49-F238E27FC236}">
                  <a16:creationId xmlns:a16="http://schemas.microsoft.com/office/drawing/2014/main" id="{1E7F95BF-991A-4FD4-BA2A-D0D4C58D9AA9}"/>
                </a:ext>
              </a:extLst>
            </p:cNvPr>
            <p:cNvGrpSpPr>
              <a:grpSpLocks noChangeAspect="1"/>
            </p:cNvGrpSpPr>
            <p:nvPr/>
          </p:nvGrpSpPr>
          <p:grpSpPr>
            <a:xfrm>
              <a:off x="7464959" y="2061556"/>
              <a:ext cx="833019" cy="822960"/>
              <a:chOff x="4366164" y="1300155"/>
              <a:chExt cx="869368" cy="858872"/>
            </a:xfrm>
          </p:grpSpPr>
          <p:grpSp>
            <p:nvGrpSpPr>
              <p:cNvPr id="123" name="Group 122">
                <a:extLst>
                  <a:ext uri="{FF2B5EF4-FFF2-40B4-BE49-F238E27FC236}">
                    <a16:creationId xmlns:a16="http://schemas.microsoft.com/office/drawing/2014/main" id="{C974F61E-5FE0-410C-AE89-957B8794B69F}"/>
                  </a:ext>
                </a:extLst>
              </p:cNvPr>
              <p:cNvGrpSpPr/>
              <p:nvPr/>
            </p:nvGrpSpPr>
            <p:grpSpPr>
              <a:xfrm>
                <a:off x="4366164" y="1300155"/>
                <a:ext cx="869368" cy="858872"/>
                <a:chOff x="6171703" y="1491192"/>
                <a:chExt cx="2021401" cy="1996998"/>
              </a:xfrm>
            </p:grpSpPr>
            <p:sp>
              <p:nvSpPr>
                <p:cNvPr id="125" name="Chord 124">
                  <a:extLst>
                    <a:ext uri="{FF2B5EF4-FFF2-40B4-BE49-F238E27FC236}">
                      <a16:creationId xmlns:a16="http://schemas.microsoft.com/office/drawing/2014/main" id="{7617FAAC-98B5-4C0B-8939-59749F8C13F6}"/>
                    </a:ext>
                  </a:extLst>
                </p:cNvPr>
                <p:cNvSpPr/>
                <p:nvPr/>
              </p:nvSpPr>
              <p:spPr>
                <a:xfrm>
                  <a:off x="6198398" y="1493484"/>
                  <a:ext cx="1994706" cy="1994706"/>
                </a:xfrm>
                <a:prstGeom prst="chord">
                  <a:avLst>
                    <a:gd name="adj1" fmla="val 5467745"/>
                    <a:gd name="adj2" fmla="val 16200000"/>
                  </a:avLst>
                </a:prstGeom>
                <a:solidFill>
                  <a:srgbClr val="38C6F4"/>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26" name="Chord 125">
                  <a:extLst>
                    <a:ext uri="{FF2B5EF4-FFF2-40B4-BE49-F238E27FC236}">
                      <a16:creationId xmlns:a16="http://schemas.microsoft.com/office/drawing/2014/main" id="{6916A6A7-9634-4E62-89FB-DEF7086F6290}"/>
                    </a:ext>
                  </a:extLst>
                </p:cNvPr>
                <p:cNvSpPr/>
                <p:nvPr/>
              </p:nvSpPr>
              <p:spPr>
                <a:xfrm rot="10800000">
                  <a:off x="6171703" y="1491192"/>
                  <a:ext cx="1994706" cy="1994706"/>
                </a:xfrm>
                <a:prstGeom prst="chord">
                  <a:avLst>
                    <a:gd name="adj1" fmla="val 5467745"/>
                    <a:gd name="adj2" fmla="val 16200000"/>
                  </a:avLst>
                </a:prstGeom>
                <a:solidFill>
                  <a:srgbClr val="38C6F4">
                    <a:lumMod val="75000"/>
                  </a:srgbClr>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grpSp>
          <p:pic>
            <p:nvPicPr>
              <p:cNvPr id="124" name="Picture 123">
                <a:extLst>
                  <a:ext uri="{FF2B5EF4-FFF2-40B4-BE49-F238E27FC236}">
                    <a16:creationId xmlns:a16="http://schemas.microsoft.com/office/drawing/2014/main" id="{172B661E-B95E-42D2-9DC3-34662DB73ED6}"/>
                  </a:ext>
                </a:extLst>
              </p:cNvPr>
              <p:cNvPicPr>
                <a:picLocks noChangeAspect="1"/>
              </p:cNvPicPr>
              <p:nvPr/>
            </p:nvPicPr>
            <p:blipFill>
              <a:blip r:embed="rId10"/>
              <a:stretch>
                <a:fillRect/>
              </a:stretch>
            </p:blipFill>
            <p:spPr>
              <a:xfrm>
                <a:off x="4529884" y="1423379"/>
                <a:ext cx="550653" cy="550653"/>
              </a:xfrm>
              <a:prstGeom prst="rect">
                <a:avLst/>
              </a:prstGeom>
            </p:spPr>
          </p:pic>
        </p:grpSp>
        <p:sp>
          <p:nvSpPr>
            <p:cNvPr id="122" name="Rectangle 121">
              <a:extLst>
                <a:ext uri="{FF2B5EF4-FFF2-40B4-BE49-F238E27FC236}">
                  <a16:creationId xmlns:a16="http://schemas.microsoft.com/office/drawing/2014/main" id="{4909E936-D4C1-4D22-8A9C-962FBA8CBEFA}"/>
                </a:ext>
              </a:extLst>
            </p:cNvPr>
            <p:cNvSpPr/>
            <p:nvPr/>
          </p:nvSpPr>
          <p:spPr>
            <a:xfrm>
              <a:off x="7124740" y="2876712"/>
              <a:ext cx="1606365" cy="815608"/>
            </a:xfrm>
            <a:prstGeom prst="rect">
              <a:avLst/>
            </a:prstGeom>
          </p:spPr>
          <p:txBody>
            <a:bodyPr wrap="square" lIns="45720" tIns="91440" rIns="45720" bIns="91440">
              <a:spAutoFit/>
            </a:bodyPr>
            <a:lstStyle/>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GB" sz="1200" b="0" i="0" u="none" strike="noStrike" kern="0" cap="none" spc="0" normalizeH="0" baseline="0" noProof="0" dirty="0">
                  <a:ln>
                    <a:noFill/>
                  </a:ln>
                  <a:solidFill>
                    <a:srgbClr val="004C69"/>
                  </a:solidFill>
                  <a:effectLst/>
                  <a:uLnTx/>
                  <a:uFillTx/>
                </a:rPr>
                <a:t>Everything </a:t>
              </a:r>
            </a:p>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GB" sz="1200" b="0" i="0" u="none" strike="noStrike" kern="0" cap="none" spc="0" normalizeH="0" baseline="0" noProof="0" dirty="0">
                  <a:ln>
                    <a:noFill/>
                  </a:ln>
                  <a:solidFill>
                    <a:srgbClr val="004C69"/>
                  </a:solidFill>
                  <a:effectLst/>
                  <a:uLnTx/>
                  <a:uFillTx/>
                </a:rPr>
                <a:t>needs to be </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4C69"/>
                  </a:solidFill>
                  <a:effectLst/>
                  <a:uLnTx/>
                  <a:uFillTx/>
                </a:rPr>
                <a:t>secured</a:t>
              </a:r>
            </a:p>
          </p:txBody>
        </p:sp>
      </p:grpSp>
      <p:grpSp>
        <p:nvGrpSpPr>
          <p:cNvPr id="127" name="Group 126">
            <a:extLst>
              <a:ext uri="{FF2B5EF4-FFF2-40B4-BE49-F238E27FC236}">
                <a16:creationId xmlns:a16="http://schemas.microsoft.com/office/drawing/2014/main" id="{10C4C0E1-4087-417A-8FCC-382860D4DCBF}"/>
              </a:ext>
            </a:extLst>
          </p:cNvPr>
          <p:cNvGrpSpPr/>
          <p:nvPr/>
        </p:nvGrpSpPr>
        <p:grpSpPr>
          <a:xfrm>
            <a:off x="5519407" y="2997838"/>
            <a:ext cx="1606365" cy="1613512"/>
            <a:chOff x="5375183" y="2040336"/>
            <a:chExt cx="1606365" cy="1613512"/>
          </a:xfrm>
        </p:grpSpPr>
        <p:grpSp>
          <p:nvGrpSpPr>
            <p:cNvPr id="128" name="Group 127">
              <a:extLst>
                <a:ext uri="{FF2B5EF4-FFF2-40B4-BE49-F238E27FC236}">
                  <a16:creationId xmlns:a16="http://schemas.microsoft.com/office/drawing/2014/main" id="{00B81DBC-A532-4B25-95DE-DB1761914E6D}"/>
                </a:ext>
              </a:extLst>
            </p:cNvPr>
            <p:cNvGrpSpPr>
              <a:grpSpLocks noChangeAspect="1"/>
            </p:cNvGrpSpPr>
            <p:nvPr/>
          </p:nvGrpSpPr>
          <p:grpSpPr>
            <a:xfrm>
              <a:off x="5794807" y="2040336"/>
              <a:ext cx="833019" cy="822960"/>
              <a:chOff x="4215136" y="2730280"/>
              <a:chExt cx="869368" cy="858872"/>
            </a:xfrm>
          </p:grpSpPr>
          <p:grpSp>
            <p:nvGrpSpPr>
              <p:cNvPr id="130" name="Group 129">
                <a:extLst>
                  <a:ext uri="{FF2B5EF4-FFF2-40B4-BE49-F238E27FC236}">
                    <a16:creationId xmlns:a16="http://schemas.microsoft.com/office/drawing/2014/main" id="{4A5BA794-366D-454D-B01E-5E42EF9BC57C}"/>
                  </a:ext>
                </a:extLst>
              </p:cNvPr>
              <p:cNvGrpSpPr/>
              <p:nvPr/>
            </p:nvGrpSpPr>
            <p:grpSpPr>
              <a:xfrm>
                <a:off x="4215136" y="2730280"/>
                <a:ext cx="869368" cy="858872"/>
                <a:chOff x="6171703" y="1491192"/>
                <a:chExt cx="2021401" cy="1996998"/>
              </a:xfrm>
            </p:grpSpPr>
            <p:sp>
              <p:nvSpPr>
                <p:cNvPr id="132" name="Chord 131">
                  <a:extLst>
                    <a:ext uri="{FF2B5EF4-FFF2-40B4-BE49-F238E27FC236}">
                      <a16:creationId xmlns:a16="http://schemas.microsoft.com/office/drawing/2014/main" id="{AC59F2F4-ED63-48FC-9ED9-6906F13C9531}"/>
                    </a:ext>
                  </a:extLst>
                </p:cNvPr>
                <p:cNvSpPr/>
                <p:nvPr/>
              </p:nvSpPr>
              <p:spPr>
                <a:xfrm>
                  <a:off x="6198398" y="1493484"/>
                  <a:ext cx="1994706" cy="1994706"/>
                </a:xfrm>
                <a:prstGeom prst="chord">
                  <a:avLst>
                    <a:gd name="adj1" fmla="val 5467745"/>
                    <a:gd name="adj2" fmla="val 16200000"/>
                  </a:avLst>
                </a:prstGeom>
                <a:solidFill>
                  <a:srgbClr val="38C6F4"/>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33" name="Chord 132">
                  <a:extLst>
                    <a:ext uri="{FF2B5EF4-FFF2-40B4-BE49-F238E27FC236}">
                      <a16:creationId xmlns:a16="http://schemas.microsoft.com/office/drawing/2014/main" id="{79D8DCAF-C88A-4BA1-8CB2-B74CD57962B3}"/>
                    </a:ext>
                  </a:extLst>
                </p:cNvPr>
                <p:cNvSpPr/>
                <p:nvPr/>
              </p:nvSpPr>
              <p:spPr>
                <a:xfrm rot="10800000">
                  <a:off x="6171703" y="1491192"/>
                  <a:ext cx="1994706" cy="1994706"/>
                </a:xfrm>
                <a:prstGeom prst="chord">
                  <a:avLst>
                    <a:gd name="adj1" fmla="val 5467745"/>
                    <a:gd name="adj2" fmla="val 16200000"/>
                  </a:avLst>
                </a:prstGeom>
                <a:solidFill>
                  <a:srgbClr val="38C6F4">
                    <a:lumMod val="75000"/>
                  </a:srgbClr>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grpSp>
          <p:pic>
            <p:nvPicPr>
              <p:cNvPr id="131" name="Picture 130">
                <a:extLst>
                  <a:ext uri="{FF2B5EF4-FFF2-40B4-BE49-F238E27FC236}">
                    <a16:creationId xmlns:a16="http://schemas.microsoft.com/office/drawing/2014/main" id="{00B4C07C-B004-4A6C-A373-06BD2ACBC9A1}"/>
                  </a:ext>
                </a:extLst>
              </p:cNvPr>
              <p:cNvPicPr>
                <a:picLocks noChangeAspect="1"/>
              </p:cNvPicPr>
              <p:nvPr/>
            </p:nvPicPr>
            <p:blipFill>
              <a:blip r:embed="rId11"/>
              <a:stretch>
                <a:fillRect/>
              </a:stretch>
            </p:blipFill>
            <p:spPr>
              <a:xfrm>
                <a:off x="4317162" y="2882189"/>
                <a:ext cx="675152" cy="540121"/>
              </a:xfrm>
              <a:prstGeom prst="rect">
                <a:avLst/>
              </a:prstGeom>
            </p:spPr>
          </p:pic>
        </p:grpSp>
        <p:sp>
          <p:nvSpPr>
            <p:cNvPr id="129" name="Rectangle 128">
              <a:extLst>
                <a:ext uri="{FF2B5EF4-FFF2-40B4-BE49-F238E27FC236}">
                  <a16:creationId xmlns:a16="http://schemas.microsoft.com/office/drawing/2014/main" id="{6EE3D41E-0CB2-4323-A53A-B74D14E1B56C}"/>
                </a:ext>
              </a:extLst>
            </p:cNvPr>
            <p:cNvSpPr/>
            <p:nvPr/>
          </p:nvSpPr>
          <p:spPr>
            <a:xfrm>
              <a:off x="5375183" y="2876712"/>
              <a:ext cx="1606365" cy="777136"/>
            </a:xfrm>
            <a:prstGeom prst="rect">
              <a:avLst/>
            </a:prstGeom>
          </p:spPr>
          <p:txBody>
            <a:bodyPr wrap="square" lIns="45720" tIns="91440" rIns="45720" bIns="91440">
              <a:spAutoFit/>
            </a:bodyPr>
            <a:lstStyle/>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GB" sz="1200" b="0" i="0" u="none" strike="noStrike" kern="0" cap="none" spc="0" normalizeH="0" baseline="0" noProof="0" dirty="0">
                  <a:ln>
                    <a:noFill/>
                  </a:ln>
                  <a:solidFill>
                    <a:srgbClr val="004C69"/>
                  </a:solidFill>
                  <a:effectLst/>
                  <a:uLnTx/>
                  <a:uFillTx/>
                </a:rPr>
                <a:t>Everything             can be </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4C69"/>
                  </a:solidFill>
                  <a:effectLst/>
                  <a:uLnTx/>
                  <a:uFillTx/>
                </a:rPr>
                <a:t>automated</a:t>
              </a:r>
            </a:p>
          </p:txBody>
        </p:sp>
      </p:grpSp>
      <p:grpSp>
        <p:nvGrpSpPr>
          <p:cNvPr id="134" name="Group 133">
            <a:extLst>
              <a:ext uri="{FF2B5EF4-FFF2-40B4-BE49-F238E27FC236}">
                <a16:creationId xmlns:a16="http://schemas.microsoft.com/office/drawing/2014/main" id="{D223AFDE-3251-4061-9C21-9F06BF5839A9}"/>
              </a:ext>
            </a:extLst>
          </p:cNvPr>
          <p:cNvGrpSpPr/>
          <p:nvPr/>
        </p:nvGrpSpPr>
        <p:grpSpPr>
          <a:xfrm>
            <a:off x="217372" y="2946413"/>
            <a:ext cx="1606365" cy="1613512"/>
            <a:chOff x="2113608" y="2040336"/>
            <a:chExt cx="1606365" cy="1613513"/>
          </a:xfrm>
        </p:grpSpPr>
        <p:grpSp>
          <p:nvGrpSpPr>
            <p:cNvPr id="135" name="Group 134">
              <a:extLst>
                <a:ext uri="{FF2B5EF4-FFF2-40B4-BE49-F238E27FC236}">
                  <a16:creationId xmlns:a16="http://schemas.microsoft.com/office/drawing/2014/main" id="{A9F0928D-1749-4F2C-940F-3CC3AB32B313}"/>
                </a:ext>
              </a:extLst>
            </p:cNvPr>
            <p:cNvGrpSpPr>
              <a:grpSpLocks noChangeAspect="1"/>
            </p:cNvGrpSpPr>
            <p:nvPr/>
          </p:nvGrpSpPr>
          <p:grpSpPr>
            <a:xfrm>
              <a:off x="2454505" y="2040336"/>
              <a:ext cx="833019" cy="822960"/>
              <a:chOff x="2446616" y="3198034"/>
              <a:chExt cx="869368" cy="858872"/>
            </a:xfrm>
          </p:grpSpPr>
          <p:grpSp>
            <p:nvGrpSpPr>
              <p:cNvPr id="137" name="Group 136">
                <a:extLst>
                  <a:ext uri="{FF2B5EF4-FFF2-40B4-BE49-F238E27FC236}">
                    <a16:creationId xmlns:a16="http://schemas.microsoft.com/office/drawing/2014/main" id="{3D4A4E13-0B7B-409C-B858-D27B39AF4E3B}"/>
                  </a:ext>
                </a:extLst>
              </p:cNvPr>
              <p:cNvGrpSpPr/>
              <p:nvPr/>
            </p:nvGrpSpPr>
            <p:grpSpPr>
              <a:xfrm>
                <a:off x="2446616" y="3198034"/>
                <a:ext cx="869368" cy="858872"/>
                <a:chOff x="6171703" y="1491192"/>
                <a:chExt cx="2021401" cy="1996998"/>
              </a:xfrm>
            </p:grpSpPr>
            <p:sp>
              <p:nvSpPr>
                <p:cNvPr id="152" name="Chord 151">
                  <a:extLst>
                    <a:ext uri="{FF2B5EF4-FFF2-40B4-BE49-F238E27FC236}">
                      <a16:creationId xmlns:a16="http://schemas.microsoft.com/office/drawing/2014/main" id="{BCB29BD0-3600-46A4-B10C-222F923744D7}"/>
                    </a:ext>
                  </a:extLst>
                </p:cNvPr>
                <p:cNvSpPr/>
                <p:nvPr/>
              </p:nvSpPr>
              <p:spPr>
                <a:xfrm>
                  <a:off x="6198398" y="1493484"/>
                  <a:ext cx="1994706" cy="1994706"/>
                </a:xfrm>
                <a:prstGeom prst="chord">
                  <a:avLst>
                    <a:gd name="adj1" fmla="val 5467745"/>
                    <a:gd name="adj2" fmla="val 16200000"/>
                  </a:avLst>
                </a:prstGeom>
                <a:solidFill>
                  <a:srgbClr val="38C6F4"/>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53" name="Chord 152">
                  <a:extLst>
                    <a:ext uri="{FF2B5EF4-FFF2-40B4-BE49-F238E27FC236}">
                      <a16:creationId xmlns:a16="http://schemas.microsoft.com/office/drawing/2014/main" id="{E535A6B1-D15B-4DD9-8716-1B480C815A32}"/>
                    </a:ext>
                  </a:extLst>
                </p:cNvPr>
                <p:cNvSpPr/>
                <p:nvPr/>
              </p:nvSpPr>
              <p:spPr>
                <a:xfrm rot="10800000">
                  <a:off x="6171703" y="1491192"/>
                  <a:ext cx="1994706" cy="1994706"/>
                </a:xfrm>
                <a:prstGeom prst="chord">
                  <a:avLst>
                    <a:gd name="adj1" fmla="val 5467745"/>
                    <a:gd name="adj2" fmla="val 16200000"/>
                  </a:avLst>
                </a:prstGeom>
                <a:solidFill>
                  <a:srgbClr val="38C6F4">
                    <a:lumMod val="75000"/>
                  </a:srgbClr>
                </a:solidFill>
                <a:ln w="25400"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138" name="Oval 137">
                <a:extLst>
                  <a:ext uri="{FF2B5EF4-FFF2-40B4-BE49-F238E27FC236}">
                    <a16:creationId xmlns:a16="http://schemas.microsoft.com/office/drawing/2014/main" id="{F506A210-9F67-4A10-B833-0EF7A5EB36A9}"/>
                  </a:ext>
                </a:extLst>
              </p:cNvPr>
              <p:cNvSpPr/>
              <p:nvPr/>
            </p:nvSpPr>
            <p:spPr>
              <a:xfrm>
                <a:off x="2652508" y="3523883"/>
                <a:ext cx="80522" cy="80522"/>
              </a:xfrm>
              <a:prstGeom prst="ellipse">
                <a:avLst/>
              </a:prstGeom>
              <a:noFill/>
              <a:ln w="25400" cap="flat" cmpd="sng" algn="ctr">
                <a:solidFill>
                  <a:srgbClr val="FFFFFF"/>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39" name="Oval 138">
                <a:extLst>
                  <a:ext uri="{FF2B5EF4-FFF2-40B4-BE49-F238E27FC236}">
                    <a16:creationId xmlns:a16="http://schemas.microsoft.com/office/drawing/2014/main" id="{F6325BC8-294A-41E4-AAF2-69282207CE44}"/>
                  </a:ext>
                </a:extLst>
              </p:cNvPr>
              <p:cNvSpPr/>
              <p:nvPr/>
            </p:nvSpPr>
            <p:spPr>
              <a:xfrm>
                <a:off x="2835963" y="3594515"/>
                <a:ext cx="80522" cy="80522"/>
              </a:xfrm>
              <a:prstGeom prst="ellipse">
                <a:avLst/>
              </a:prstGeom>
              <a:solidFill>
                <a:srgbClr val="FFFFFF"/>
              </a:solidFill>
              <a:ln w="25400" cap="flat" cmpd="sng" algn="ctr">
                <a:solidFill>
                  <a:srgbClr val="FFFFFF"/>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40" name="Oval 139">
                <a:extLst>
                  <a:ext uri="{FF2B5EF4-FFF2-40B4-BE49-F238E27FC236}">
                    <a16:creationId xmlns:a16="http://schemas.microsoft.com/office/drawing/2014/main" id="{8E50E63F-B527-4B39-8A85-C487DCEF74D4}"/>
                  </a:ext>
                </a:extLst>
              </p:cNvPr>
              <p:cNvSpPr/>
              <p:nvPr/>
            </p:nvSpPr>
            <p:spPr>
              <a:xfrm>
                <a:off x="2956127" y="3772466"/>
                <a:ext cx="80522" cy="80522"/>
              </a:xfrm>
              <a:prstGeom prst="ellipse">
                <a:avLst/>
              </a:prstGeom>
              <a:noFill/>
              <a:ln w="25400" cap="flat" cmpd="sng" algn="ctr">
                <a:solidFill>
                  <a:srgbClr val="FFFFFF"/>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41" name="Oval 140">
                <a:extLst>
                  <a:ext uri="{FF2B5EF4-FFF2-40B4-BE49-F238E27FC236}">
                    <a16:creationId xmlns:a16="http://schemas.microsoft.com/office/drawing/2014/main" id="{020136A8-B187-4980-A315-7BC7DD5EE38E}"/>
                  </a:ext>
                </a:extLst>
              </p:cNvPr>
              <p:cNvSpPr/>
              <p:nvPr/>
            </p:nvSpPr>
            <p:spPr>
              <a:xfrm>
                <a:off x="2724057" y="3755039"/>
                <a:ext cx="80522" cy="80522"/>
              </a:xfrm>
              <a:prstGeom prst="ellipse">
                <a:avLst/>
              </a:prstGeom>
              <a:noFill/>
              <a:ln w="25400" cap="flat" cmpd="sng" algn="ctr">
                <a:solidFill>
                  <a:srgbClr val="FFFFFF"/>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42" name="Oval 141">
                <a:extLst>
                  <a:ext uri="{FF2B5EF4-FFF2-40B4-BE49-F238E27FC236}">
                    <a16:creationId xmlns:a16="http://schemas.microsoft.com/office/drawing/2014/main" id="{E6D909B2-F4F0-4896-B549-707D4358D2D7}"/>
                  </a:ext>
                </a:extLst>
              </p:cNvPr>
              <p:cNvSpPr/>
              <p:nvPr/>
            </p:nvSpPr>
            <p:spPr>
              <a:xfrm>
                <a:off x="2791934" y="3319331"/>
                <a:ext cx="80522" cy="80522"/>
              </a:xfrm>
              <a:prstGeom prst="ellipse">
                <a:avLst/>
              </a:prstGeom>
              <a:noFill/>
              <a:ln w="25400" cap="flat" cmpd="sng" algn="ctr">
                <a:solidFill>
                  <a:srgbClr val="FFFFFF"/>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43" name="Oval 142">
                <a:extLst>
                  <a:ext uri="{FF2B5EF4-FFF2-40B4-BE49-F238E27FC236}">
                    <a16:creationId xmlns:a16="http://schemas.microsoft.com/office/drawing/2014/main" id="{EE79C272-313F-41BB-9DAD-626AEFEFC514}"/>
                  </a:ext>
                </a:extLst>
              </p:cNvPr>
              <p:cNvSpPr/>
              <p:nvPr/>
            </p:nvSpPr>
            <p:spPr>
              <a:xfrm>
                <a:off x="2991901" y="3370698"/>
                <a:ext cx="80522" cy="80522"/>
              </a:xfrm>
              <a:prstGeom prst="ellipse">
                <a:avLst/>
              </a:prstGeom>
              <a:noFill/>
              <a:ln w="25400" cap="flat" cmpd="sng" algn="ctr">
                <a:solidFill>
                  <a:srgbClr val="FFFFFF"/>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sp>
            <p:nvSpPr>
              <p:cNvPr id="144" name="Oval 143">
                <a:extLst>
                  <a:ext uri="{FF2B5EF4-FFF2-40B4-BE49-F238E27FC236}">
                    <a16:creationId xmlns:a16="http://schemas.microsoft.com/office/drawing/2014/main" id="{DD44173C-EF7A-4E47-90B8-81C5B266A0F7}"/>
                  </a:ext>
                </a:extLst>
              </p:cNvPr>
              <p:cNvSpPr/>
              <p:nvPr/>
            </p:nvSpPr>
            <p:spPr>
              <a:xfrm>
                <a:off x="3037767" y="3548647"/>
                <a:ext cx="80522" cy="80522"/>
              </a:xfrm>
              <a:prstGeom prst="ellipse">
                <a:avLst/>
              </a:prstGeom>
              <a:noFill/>
              <a:ln w="25400" cap="flat" cmpd="sng" algn="ctr">
                <a:solidFill>
                  <a:srgbClr val="FFFFFF"/>
                </a:solid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a typeface="+mn-ea"/>
                  <a:cs typeface="+mn-cs"/>
                </a:endParaRPr>
              </a:p>
            </p:txBody>
          </p:sp>
          <p:cxnSp>
            <p:nvCxnSpPr>
              <p:cNvPr id="145" name="Straight Connector 144">
                <a:extLst>
                  <a:ext uri="{FF2B5EF4-FFF2-40B4-BE49-F238E27FC236}">
                    <a16:creationId xmlns:a16="http://schemas.microsoft.com/office/drawing/2014/main" id="{91801C70-96AE-4F8C-8B7B-898BD83C8BBB}"/>
                  </a:ext>
                </a:extLst>
              </p:cNvPr>
              <p:cNvCxnSpPr/>
              <p:nvPr/>
            </p:nvCxnSpPr>
            <p:spPr>
              <a:xfrm flipH="1" flipV="1">
                <a:off x="2832195" y="3399852"/>
                <a:ext cx="44029" cy="194662"/>
              </a:xfrm>
              <a:prstGeom prst="line">
                <a:avLst/>
              </a:prstGeom>
              <a:noFill/>
              <a:ln w="9525" cap="flat" cmpd="sng" algn="ctr">
                <a:solidFill>
                  <a:srgbClr val="FFFFFF"/>
                </a:solidFill>
                <a:prstDash val="solid"/>
              </a:ln>
              <a:effectLst/>
            </p:spPr>
          </p:cxnSp>
          <p:cxnSp>
            <p:nvCxnSpPr>
              <p:cNvPr id="146" name="Straight Connector 145">
                <a:extLst>
                  <a:ext uri="{FF2B5EF4-FFF2-40B4-BE49-F238E27FC236}">
                    <a16:creationId xmlns:a16="http://schemas.microsoft.com/office/drawing/2014/main" id="{8F4B00DC-5F22-4A8A-B263-12DF9E21286C}"/>
                  </a:ext>
                </a:extLst>
              </p:cNvPr>
              <p:cNvCxnSpPr/>
              <p:nvPr/>
            </p:nvCxnSpPr>
            <p:spPr>
              <a:xfrm flipV="1">
                <a:off x="2879785" y="3439427"/>
                <a:ext cx="123908" cy="187591"/>
              </a:xfrm>
              <a:prstGeom prst="line">
                <a:avLst/>
              </a:prstGeom>
              <a:noFill/>
              <a:ln w="9525" cap="flat" cmpd="sng" algn="ctr">
                <a:solidFill>
                  <a:srgbClr val="FFFFFF"/>
                </a:solidFill>
                <a:prstDash val="solid"/>
              </a:ln>
              <a:effectLst/>
            </p:spPr>
          </p:cxnSp>
          <p:cxnSp>
            <p:nvCxnSpPr>
              <p:cNvPr id="147" name="Straight Connector 146">
                <a:extLst>
                  <a:ext uri="{FF2B5EF4-FFF2-40B4-BE49-F238E27FC236}">
                    <a16:creationId xmlns:a16="http://schemas.microsoft.com/office/drawing/2014/main" id="{5D3C69BB-3E2D-46D2-B567-262BD9B0AF59}"/>
                  </a:ext>
                </a:extLst>
              </p:cNvPr>
              <p:cNvCxnSpPr/>
              <p:nvPr/>
            </p:nvCxnSpPr>
            <p:spPr>
              <a:xfrm flipV="1">
                <a:off x="2916485" y="3588908"/>
                <a:ext cx="121283" cy="45868"/>
              </a:xfrm>
              <a:prstGeom prst="line">
                <a:avLst/>
              </a:prstGeom>
              <a:noFill/>
              <a:ln w="9525" cap="flat" cmpd="sng" algn="ctr">
                <a:solidFill>
                  <a:srgbClr val="FFFFFF"/>
                </a:solidFill>
                <a:prstDash val="solid"/>
              </a:ln>
              <a:effectLst/>
            </p:spPr>
          </p:cxnSp>
          <p:cxnSp>
            <p:nvCxnSpPr>
              <p:cNvPr id="148" name="Straight Connector 147">
                <a:extLst>
                  <a:ext uri="{FF2B5EF4-FFF2-40B4-BE49-F238E27FC236}">
                    <a16:creationId xmlns:a16="http://schemas.microsoft.com/office/drawing/2014/main" id="{DA6FA1B9-F123-433F-B54F-4244A5DE0501}"/>
                  </a:ext>
                </a:extLst>
              </p:cNvPr>
              <p:cNvCxnSpPr/>
              <p:nvPr/>
            </p:nvCxnSpPr>
            <p:spPr>
              <a:xfrm>
                <a:off x="2904692" y="3663244"/>
                <a:ext cx="63227" cy="121015"/>
              </a:xfrm>
              <a:prstGeom prst="line">
                <a:avLst/>
              </a:prstGeom>
              <a:noFill/>
              <a:ln w="9525" cap="flat" cmpd="sng" algn="ctr">
                <a:solidFill>
                  <a:srgbClr val="FFFFFF"/>
                </a:solidFill>
                <a:prstDash val="solid"/>
              </a:ln>
              <a:effectLst/>
            </p:spPr>
          </p:cxnSp>
          <p:cxnSp>
            <p:nvCxnSpPr>
              <p:cNvPr id="149" name="Straight Connector 148">
                <a:extLst>
                  <a:ext uri="{FF2B5EF4-FFF2-40B4-BE49-F238E27FC236}">
                    <a16:creationId xmlns:a16="http://schemas.microsoft.com/office/drawing/2014/main" id="{E3307A16-2A19-4162-B38C-A30D1C005019}"/>
                  </a:ext>
                </a:extLst>
              </p:cNvPr>
              <p:cNvCxnSpPr/>
              <p:nvPr/>
            </p:nvCxnSpPr>
            <p:spPr>
              <a:xfrm flipH="1" flipV="1">
                <a:off x="2733029" y="3564144"/>
                <a:ext cx="102933" cy="70632"/>
              </a:xfrm>
              <a:prstGeom prst="line">
                <a:avLst/>
              </a:prstGeom>
              <a:noFill/>
              <a:ln w="9525" cap="flat" cmpd="sng" algn="ctr">
                <a:solidFill>
                  <a:srgbClr val="FFFFFF"/>
                </a:solidFill>
                <a:prstDash val="solid"/>
              </a:ln>
              <a:effectLst/>
            </p:spPr>
          </p:cxnSp>
          <p:cxnSp>
            <p:nvCxnSpPr>
              <p:cNvPr id="150" name="Straight Connector 149">
                <a:extLst>
                  <a:ext uri="{FF2B5EF4-FFF2-40B4-BE49-F238E27FC236}">
                    <a16:creationId xmlns:a16="http://schemas.microsoft.com/office/drawing/2014/main" id="{F64A6D6E-405D-4F0C-B913-8FE4C2AAA69E}"/>
                  </a:ext>
                </a:extLst>
              </p:cNvPr>
              <p:cNvCxnSpPr/>
              <p:nvPr/>
            </p:nvCxnSpPr>
            <p:spPr>
              <a:xfrm flipH="1">
                <a:off x="2792787" y="3663244"/>
                <a:ext cx="54969" cy="103588"/>
              </a:xfrm>
              <a:prstGeom prst="line">
                <a:avLst/>
              </a:prstGeom>
              <a:noFill/>
              <a:ln w="9525" cap="flat" cmpd="sng" algn="ctr">
                <a:solidFill>
                  <a:srgbClr val="FFFFFF"/>
                </a:solidFill>
                <a:prstDash val="solid"/>
              </a:ln>
              <a:effectLst/>
            </p:spPr>
          </p:cxnSp>
          <p:cxnSp>
            <p:nvCxnSpPr>
              <p:cNvPr id="151" name="Straight Connector 150">
                <a:extLst>
                  <a:ext uri="{FF2B5EF4-FFF2-40B4-BE49-F238E27FC236}">
                    <a16:creationId xmlns:a16="http://schemas.microsoft.com/office/drawing/2014/main" id="{6750DCED-700A-4B08-BCA1-9C5E8A1881A5}"/>
                  </a:ext>
                </a:extLst>
              </p:cNvPr>
              <p:cNvCxnSpPr/>
              <p:nvPr/>
            </p:nvCxnSpPr>
            <p:spPr>
              <a:xfrm flipV="1">
                <a:off x="3075535" y="3747958"/>
                <a:ext cx="121283" cy="45868"/>
              </a:xfrm>
              <a:prstGeom prst="line">
                <a:avLst/>
              </a:prstGeom>
              <a:noFill/>
              <a:ln w="9525" cap="flat" cmpd="sng" algn="ctr">
                <a:solidFill>
                  <a:srgbClr val="FFFFFF"/>
                </a:solidFill>
                <a:prstDash val="solid"/>
              </a:ln>
              <a:effectLst/>
            </p:spPr>
          </p:cxnSp>
        </p:grpSp>
        <p:sp>
          <p:nvSpPr>
            <p:cNvPr id="136" name="Rectangle 135">
              <a:extLst>
                <a:ext uri="{FF2B5EF4-FFF2-40B4-BE49-F238E27FC236}">
                  <a16:creationId xmlns:a16="http://schemas.microsoft.com/office/drawing/2014/main" id="{D93CF9E5-3437-4F2E-BF7B-29C1F71F0929}"/>
                </a:ext>
              </a:extLst>
            </p:cNvPr>
            <p:cNvSpPr/>
            <p:nvPr/>
          </p:nvSpPr>
          <p:spPr>
            <a:xfrm>
              <a:off x="2113608" y="2838240"/>
              <a:ext cx="1606365" cy="815609"/>
            </a:xfrm>
            <a:prstGeom prst="rect">
              <a:avLst/>
            </a:prstGeom>
          </p:spPr>
          <p:txBody>
            <a:bodyPr wrap="square" lIns="45720" tIns="91440" rIns="45720" bIns="91440">
              <a:spAutoFit/>
            </a:bodyPr>
            <a:lstStyle/>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US" sz="1200" b="0" i="0" u="none" strike="noStrike" kern="0" cap="none" spc="0" normalizeH="0" baseline="0" noProof="0" dirty="0">
                  <a:ln>
                    <a:noFill/>
                  </a:ln>
                  <a:solidFill>
                    <a:srgbClr val="004C69"/>
                  </a:solidFill>
                  <a:effectLst/>
                  <a:uLnTx/>
                  <a:uFillTx/>
                </a:rPr>
                <a:t>Everything </a:t>
              </a:r>
            </a:p>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US" sz="1200" b="0" i="0" u="none" strike="noStrike" kern="0" cap="none" spc="0" normalizeH="0" baseline="0" noProof="0" dirty="0">
                  <a:ln>
                    <a:noFill/>
                  </a:ln>
                  <a:solidFill>
                    <a:srgbClr val="004C69"/>
                  </a:solidFill>
                  <a:effectLst/>
                  <a:uLnTx/>
                  <a:uFillTx/>
                </a:rPr>
                <a:t>becomes </a:t>
              </a:r>
            </a:p>
            <a:p>
              <a:pPr marL="0" marR="0" lvl="0" indent="0" algn="ctr" defTabSz="685874" eaLnBrk="1" fontAlgn="auto" latinLnBrk="0" hangingPunct="1">
                <a:lnSpc>
                  <a:spcPct val="100000"/>
                </a:lnSpc>
                <a:spcBef>
                  <a:spcPts val="0"/>
                </a:spcBef>
                <a:spcAft>
                  <a:spcPts val="300"/>
                </a:spcAft>
                <a:buClrTx/>
                <a:buSzPct val="80000"/>
                <a:buFontTx/>
                <a:buNone/>
                <a:tabLst/>
                <a:defRPr/>
              </a:pPr>
              <a:r>
                <a:rPr kumimoji="0" lang="en-US" sz="1200" b="1" i="0" u="none" strike="noStrike" kern="0" cap="none" spc="0" normalizeH="0" baseline="0" noProof="0" dirty="0">
                  <a:ln>
                    <a:noFill/>
                  </a:ln>
                  <a:solidFill>
                    <a:srgbClr val="004C69"/>
                  </a:solidFill>
                  <a:effectLst/>
                  <a:uLnTx/>
                  <a:uFillTx/>
                </a:rPr>
                <a:t>connected</a:t>
              </a:r>
            </a:p>
          </p:txBody>
        </p:sp>
      </p:grpSp>
    </p:spTree>
    <p:extLst>
      <p:ext uri="{BB962C8B-B14F-4D97-AF65-F5344CB8AC3E}">
        <p14:creationId xmlns:p14="http://schemas.microsoft.com/office/powerpoint/2010/main" val="290995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anim calcmode="lin" valueType="num">
                                      <p:cBhvr>
                                        <p:cTn id="8" dur="1000" fill="hold"/>
                                        <p:tgtEl>
                                          <p:spTgt spid="134"/>
                                        </p:tgtEl>
                                        <p:attrNameLst>
                                          <p:attrName>ppt_x</p:attrName>
                                        </p:attrNameLst>
                                      </p:cBhvr>
                                      <p:tavLst>
                                        <p:tav tm="0">
                                          <p:val>
                                            <p:strVal val="#ppt_x"/>
                                          </p:val>
                                        </p:tav>
                                        <p:tav tm="100000">
                                          <p:val>
                                            <p:strVal val="#ppt_x"/>
                                          </p:val>
                                        </p:tav>
                                      </p:tavLst>
                                    </p:anim>
                                    <p:anim calcmode="lin" valueType="num">
                                      <p:cBhvr>
                                        <p:cTn id="9"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1000"/>
                                        <p:tgtEl>
                                          <p:spTgt spid="106"/>
                                        </p:tgtEl>
                                      </p:cBhvr>
                                    </p:animEffect>
                                    <p:anim calcmode="lin" valueType="num">
                                      <p:cBhvr>
                                        <p:cTn id="15" dur="1000" fill="hold"/>
                                        <p:tgtEl>
                                          <p:spTgt spid="106"/>
                                        </p:tgtEl>
                                        <p:attrNameLst>
                                          <p:attrName>ppt_x</p:attrName>
                                        </p:attrNameLst>
                                      </p:cBhvr>
                                      <p:tavLst>
                                        <p:tav tm="0">
                                          <p:val>
                                            <p:strVal val="#ppt_x"/>
                                          </p:val>
                                        </p:tav>
                                        <p:tav tm="100000">
                                          <p:val>
                                            <p:strVal val="#ppt_x"/>
                                          </p:val>
                                        </p:tav>
                                      </p:tavLst>
                                    </p:anim>
                                    <p:anim calcmode="lin" valueType="num">
                                      <p:cBhvr>
                                        <p:cTn id="16"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anim calcmode="lin" valueType="num">
                                      <p:cBhvr>
                                        <p:cTn id="22" dur="1000" fill="hold"/>
                                        <p:tgtEl>
                                          <p:spTgt spid="113"/>
                                        </p:tgtEl>
                                        <p:attrNameLst>
                                          <p:attrName>ppt_x</p:attrName>
                                        </p:attrNameLst>
                                      </p:cBhvr>
                                      <p:tavLst>
                                        <p:tav tm="0">
                                          <p:val>
                                            <p:strVal val="#ppt_x"/>
                                          </p:val>
                                        </p:tav>
                                        <p:tav tm="100000">
                                          <p:val>
                                            <p:strVal val="#ppt_x"/>
                                          </p:val>
                                        </p:tav>
                                      </p:tavLst>
                                    </p:anim>
                                    <p:anim calcmode="lin" valueType="num">
                                      <p:cBhvr>
                                        <p:cTn id="23"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1000"/>
                                        <p:tgtEl>
                                          <p:spTgt spid="127"/>
                                        </p:tgtEl>
                                      </p:cBhvr>
                                    </p:animEffect>
                                    <p:anim calcmode="lin" valueType="num">
                                      <p:cBhvr>
                                        <p:cTn id="29" dur="1000" fill="hold"/>
                                        <p:tgtEl>
                                          <p:spTgt spid="127"/>
                                        </p:tgtEl>
                                        <p:attrNameLst>
                                          <p:attrName>ppt_x</p:attrName>
                                        </p:attrNameLst>
                                      </p:cBhvr>
                                      <p:tavLst>
                                        <p:tav tm="0">
                                          <p:val>
                                            <p:strVal val="#ppt_x"/>
                                          </p:val>
                                        </p:tav>
                                        <p:tav tm="100000">
                                          <p:val>
                                            <p:strVal val="#ppt_x"/>
                                          </p:val>
                                        </p:tav>
                                      </p:tavLst>
                                    </p:anim>
                                    <p:anim calcmode="lin" valueType="num">
                                      <p:cBhvr>
                                        <p:cTn id="30"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fade">
                                      <p:cBhvr>
                                        <p:cTn id="35" dur="1000"/>
                                        <p:tgtEl>
                                          <p:spTgt spid="120"/>
                                        </p:tgtEl>
                                      </p:cBhvr>
                                    </p:animEffect>
                                    <p:anim calcmode="lin" valueType="num">
                                      <p:cBhvr>
                                        <p:cTn id="36" dur="1000" fill="hold"/>
                                        <p:tgtEl>
                                          <p:spTgt spid="120"/>
                                        </p:tgtEl>
                                        <p:attrNameLst>
                                          <p:attrName>ppt_x</p:attrName>
                                        </p:attrNameLst>
                                      </p:cBhvr>
                                      <p:tavLst>
                                        <p:tav tm="0">
                                          <p:val>
                                            <p:strVal val="#ppt_x"/>
                                          </p:val>
                                        </p:tav>
                                        <p:tav tm="100000">
                                          <p:val>
                                            <p:strVal val="#ppt_x"/>
                                          </p:val>
                                        </p:tav>
                                      </p:tavLst>
                                    </p:anim>
                                    <p:anim calcmode="lin" valueType="num">
                                      <p:cBhvr>
                                        <p:cTn id="37"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Experimenting with NETCONF</a:t>
            </a:r>
          </a:p>
        </p:txBody>
      </p:sp>
    </p:spTree>
    <p:extLst>
      <p:ext uri="{BB962C8B-B14F-4D97-AF65-F5344CB8AC3E}">
        <p14:creationId xmlns:p14="http://schemas.microsoft.com/office/powerpoint/2010/main" val="256633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CDAD8CA-D818-E94B-9F87-C78021AA96D4}"/>
              </a:ext>
            </a:extLst>
          </p:cNvPr>
          <p:cNvSpPr>
            <a:spLocks noGrp="1"/>
          </p:cNvSpPr>
          <p:nvPr>
            <p:ph type="body" sz="quarter" idx="10"/>
          </p:nvPr>
        </p:nvSpPr>
        <p:spPr>
          <a:xfrm>
            <a:off x="4479925" y="1201738"/>
            <a:ext cx="4259720" cy="3389312"/>
          </a:xfrm>
        </p:spPr>
        <p:txBody>
          <a:bodyPr/>
          <a:lstStyle/>
          <a:p>
            <a:pPr marL="57149" indent="0">
              <a:buNone/>
            </a:pPr>
            <a:r>
              <a:rPr lang="en-US" b="1" dirty="0">
                <a:cs typeface="ＭＳ Ｐゴシック" charset="0"/>
              </a:rPr>
              <a:t>Some key details:</a:t>
            </a:r>
            <a:endParaRPr lang="en-US" dirty="0">
              <a:cs typeface="ＭＳ Ｐゴシック" charset="0"/>
            </a:endParaRPr>
          </a:p>
          <a:p>
            <a:pPr marL="285736" indent="-285736">
              <a:buFont typeface="Arial" charset="0"/>
              <a:buChar char="•"/>
            </a:pPr>
            <a:r>
              <a:rPr lang="en-US" dirty="0">
                <a:cs typeface="ＭＳ Ｐゴシック" charset="0"/>
              </a:rPr>
              <a:t>Initial standard in 2006 with </a:t>
            </a:r>
            <a:r>
              <a:rPr lang="en-US" dirty="0">
                <a:cs typeface="ＭＳ Ｐゴシック" charset="0"/>
                <a:hlinkClick r:id="rId3"/>
              </a:rPr>
              <a:t>RFC4741</a:t>
            </a:r>
            <a:endParaRPr lang="en-US" dirty="0">
              <a:cs typeface="ＭＳ Ｐゴシック" charset="0"/>
            </a:endParaRPr>
          </a:p>
          <a:p>
            <a:pPr marL="285736" indent="-285736">
              <a:buFont typeface="Arial" charset="0"/>
              <a:buChar char="•"/>
            </a:pPr>
            <a:r>
              <a:rPr lang="en-US" dirty="0">
                <a:cs typeface="ＭＳ Ｐゴシック" charset="0"/>
              </a:rPr>
              <a:t>Latest standard is </a:t>
            </a:r>
            <a:r>
              <a:rPr lang="en-US" dirty="0">
                <a:cs typeface="ＭＳ Ｐゴシック" charset="0"/>
                <a:hlinkClick r:id="rId4"/>
              </a:rPr>
              <a:t>RFC6241</a:t>
            </a:r>
            <a:r>
              <a:rPr lang="en-US" dirty="0">
                <a:cs typeface="ＭＳ Ｐゴシック" charset="0"/>
              </a:rPr>
              <a:t> in 2011</a:t>
            </a:r>
          </a:p>
          <a:p>
            <a:pPr marL="285736" indent="-285736">
              <a:buFont typeface="Arial" charset="0"/>
              <a:buChar char="•"/>
            </a:pPr>
            <a:r>
              <a:rPr lang="en-US" dirty="0"/>
              <a:t>IANA Port TCP/830</a:t>
            </a:r>
          </a:p>
          <a:p>
            <a:pPr marL="285736" indent="-285736">
              <a:buFont typeface="Arial" charset="0"/>
              <a:buChar char="•"/>
            </a:pPr>
            <a:r>
              <a:rPr lang="en-US" dirty="0"/>
              <a:t>Has more features compared to RESTCONF, but can be also more complex.</a:t>
            </a:r>
          </a:p>
          <a:p>
            <a:pPr marL="285736" indent="-285736">
              <a:buFont typeface="Arial" charset="0"/>
              <a:buChar char="•"/>
            </a:pPr>
            <a:r>
              <a:rPr lang="en-US" dirty="0"/>
              <a:t>Uses XML encoded data.</a:t>
            </a:r>
          </a:p>
          <a:p>
            <a:endParaRPr lang="en-US" sz="1800" dirty="0"/>
          </a:p>
        </p:txBody>
      </p:sp>
      <p:sp>
        <p:nvSpPr>
          <p:cNvPr id="3" name="Title 2"/>
          <p:cNvSpPr>
            <a:spLocks noGrp="1"/>
          </p:cNvSpPr>
          <p:nvPr>
            <p:ph type="title"/>
          </p:nvPr>
        </p:nvSpPr>
        <p:spPr/>
        <p:txBody>
          <a:bodyPr/>
          <a:lstStyle/>
          <a:p>
            <a:r>
              <a:rPr lang="en-US" dirty="0"/>
              <a:t>Introducing the NETCONF Protocol</a:t>
            </a:r>
          </a:p>
        </p:txBody>
      </p:sp>
      <p:pic>
        <p:nvPicPr>
          <p:cNvPr id="7" name="Content Placeholder 4"/>
          <p:cNvPicPr>
            <a:picLocks noGrp="1" noChangeAspect="1"/>
          </p:cNvPicPr>
          <p:nvPr>
            <p:ph idx="4294967295"/>
          </p:nvPr>
        </p:nvPicPr>
        <p:blipFill>
          <a:blip r:embed="rId5"/>
          <a:stretch>
            <a:fillRect/>
          </a:stretch>
        </p:blipFill>
        <p:spPr>
          <a:xfrm>
            <a:off x="0" y="1771650"/>
            <a:ext cx="4479925" cy="1400175"/>
          </a:xfrm>
          <a:prstGeom prst="rect">
            <a:avLst/>
          </a:prstGeom>
        </p:spPr>
      </p:pic>
    </p:spTree>
    <p:extLst>
      <p:ext uri="{BB962C8B-B14F-4D97-AF65-F5344CB8AC3E}">
        <p14:creationId xmlns:p14="http://schemas.microsoft.com/office/powerpoint/2010/main" val="15700644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RESTCONF vs. NETCONF?</a:t>
            </a:r>
          </a:p>
        </p:txBody>
      </p:sp>
      <p:pic>
        <p:nvPicPr>
          <p:cNvPr id="5" name="Content Placeholder 4"/>
          <p:cNvPicPr>
            <a:picLocks noGrp="1" noChangeAspect="1"/>
          </p:cNvPicPr>
          <p:nvPr>
            <p:ph idx="4294967295"/>
          </p:nvPr>
        </p:nvPicPr>
        <p:blipFill rotWithShape="1">
          <a:blip r:embed="rId3"/>
          <a:srcRect t="17392"/>
          <a:stretch/>
        </p:blipFill>
        <p:spPr>
          <a:xfrm>
            <a:off x="285340" y="930275"/>
            <a:ext cx="7648575" cy="2540000"/>
          </a:xfrm>
          <a:prstGeom prst="rect">
            <a:avLst/>
          </a:prstGeom>
        </p:spPr>
      </p:pic>
      <p:sp>
        <p:nvSpPr>
          <p:cNvPr id="6" name="Rectangle 5"/>
          <p:cNvSpPr/>
          <p:nvPr/>
        </p:nvSpPr>
        <p:spPr>
          <a:xfrm>
            <a:off x="7865197" y="842007"/>
            <a:ext cx="1149041" cy="50845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5073"/>
                </a:solidFill>
                <a:effectLst/>
                <a:uLnTx/>
                <a:uFillTx/>
                <a:latin typeface="CiscoSansTT Light"/>
                <a:ea typeface="+mn-ea"/>
                <a:cs typeface="+mn-cs"/>
              </a:rPr>
              <a:t>Python script</a:t>
            </a:r>
          </a:p>
        </p:txBody>
      </p:sp>
      <p:sp>
        <p:nvSpPr>
          <p:cNvPr id="7" name="Rectangle 6"/>
          <p:cNvSpPr/>
          <p:nvPr/>
        </p:nvSpPr>
        <p:spPr>
          <a:xfrm>
            <a:off x="7865198" y="1559068"/>
            <a:ext cx="1149041" cy="33794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5073"/>
                </a:solidFill>
                <a:effectLst/>
                <a:uLnTx/>
                <a:uFillTx/>
                <a:latin typeface="CiscoSansTT Light"/>
                <a:ea typeface="+mn-ea"/>
                <a:cs typeface="+mn-cs"/>
              </a:rPr>
              <a:t>Postman</a:t>
            </a:r>
          </a:p>
        </p:txBody>
      </p:sp>
      <p:sp>
        <p:nvSpPr>
          <p:cNvPr id="8" name="Can 7"/>
          <p:cNvSpPr/>
          <p:nvPr/>
        </p:nvSpPr>
        <p:spPr>
          <a:xfrm>
            <a:off x="3619722" y="1257520"/>
            <a:ext cx="1142035" cy="2083444"/>
          </a:xfrm>
          <a:prstGeom prst="can">
            <a:avLst/>
          </a:prstGeom>
          <a:solidFill>
            <a:srgbClr val="FF9300">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5073"/>
              </a:solidFill>
              <a:effectLst/>
              <a:uLnTx/>
              <a:uFillTx/>
              <a:latin typeface="CiscoSansTT Light"/>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5073"/>
                </a:solidFill>
                <a:effectLst/>
                <a:uLnTx/>
                <a:uFillTx/>
                <a:latin typeface="CiscoSansTT Light"/>
                <a:ea typeface="+mn-ea"/>
                <a:cs typeface="+mn-cs"/>
              </a:rPr>
              <a:t>Device</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5073"/>
              </a:solidFill>
              <a:effectLst/>
              <a:uLnTx/>
              <a:uFillTx/>
              <a:latin typeface="CiscoSansTT Light"/>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5073"/>
                </a:solidFill>
                <a:effectLst/>
                <a:uLnTx/>
                <a:uFillTx/>
                <a:latin typeface="CiscoSansTT Light"/>
                <a:ea typeface="+mn-ea"/>
                <a:cs typeface="+mn-cs"/>
              </a:rPr>
              <a:t>Models</a:t>
            </a:r>
          </a:p>
        </p:txBody>
      </p:sp>
      <p:sp>
        <p:nvSpPr>
          <p:cNvPr id="10" name="Cube 9"/>
          <p:cNvSpPr/>
          <p:nvPr/>
        </p:nvSpPr>
        <p:spPr>
          <a:xfrm>
            <a:off x="1899744" y="1509921"/>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1" name="Cube 10"/>
          <p:cNvSpPr/>
          <p:nvPr/>
        </p:nvSpPr>
        <p:spPr>
          <a:xfrm>
            <a:off x="7378705" y="3261488"/>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2" name="Cube 11"/>
          <p:cNvSpPr/>
          <p:nvPr/>
        </p:nvSpPr>
        <p:spPr>
          <a:xfrm>
            <a:off x="5655760" y="2980219"/>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4" name="Cube 13"/>
          <p:cNvSpPr/>
          <p:nvPr/>
        </p:nvSpPr>
        <p:spPr>
          <a:xfrm>
            <a:off x="5687085" y="1039399"/>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5" name="TextBox 14"/>
          <p:cNvSpPr txBox="1"/>
          <p:nvPr/>
        </p:nvSpPr>
        <p:spPr>
          <a:xfrm>
            <a:off x="335667" y="3697537"/>
            <a:ext cx="7762754" cy="954107"/>
          </a:xfrm>
          <a:prstGeom prst="rect">
            <a:avLst/>
          </a:prstGeom>
          <a:noFill/>
        </p:spPr>
        <p:txBody>
          <a:bodyPr wrap="squar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Arial" charset="0"/>
                <a:ea typeface="ＭＳ Ｐゴシック" charset="0"/>
                <a:cs typeface="ＭＳ Ｐゴシック" charset="0"/>
              </a:rPr>
              <a:t>RESTCONF and NETCONF are transporting the same YANG device data.</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solidFill>
                <a:effectLst/>
                <a:uLnTx/>
                <a:uFillTx/>
                <a:latin typeface="Arial" charset="0"/>
                <a:ea typeface="ＭＳ Ｐゴシック" charset="0"/>
                <a:cs typeface="ＭＳ Ｐゴシック" charset="0"/>
              </a:rPr>
              <a:t>RESTCONF as a RESTful API interface provides an easy entry point for new developers, </a:t>
            </a:r>
            <a:br>
              <a:rPr kumimoji="0" lang="en-US" sz="1400" b="0" i="0" u="none" strike="noStrike" kern="1200" cap="none" spc="0" normalizeH="0" baseline="0" noProof="0" dirty="0">
                <a:ln>
                  <a:noFill/>
                </a:ln>
                <a:solidFill>
                  <a:srgbClr val="282828"/>
                </a:solidFill>
                <a:effectLst/>
                <a:uLnTx/>
                <a:uFillTx/>
                <a:latin typeface="Arial" charset="0"/>
                <a:ea typeface="ＭＳ Ｐゴシック" charset="0"/>
                <a:cs typeface="ＭＳ Ｐゴシック" charset="0"/>
              </a:rPr>
            </a:br>
            <a:r>
              <a:rPr kumimoji="0" lang="en-US" sz="1400" b="0" i="0" u="none" strike="noStrike" kern="1200" cap="none" spc="0" normalizeH="0" baseline="0" noProof="0" dirty="0">
                <a:ln>
                  <a:noFill/>
                </a:ln>
                <a:solidFill>
                  <a:srgbClr val="282828"/>
                </a:solidFill>
                <a:effectLst/>
                <a:uLnTx/>
                <a:uFillTx/>
                <a:latin typeface="Arial" charset="0"/>
                <a:ea typeface="ＭＳ Ｐゴシック" charset="0"/>
                <a:cs typeface="ＭＳ Ｐゴシック" charset="0"/>
              </a:rPr>
              <a:t>while NETCONF is a more robust, but also more complex protocol with advanced features that might be required in large scale systems.</a:t>
            </a:r>
          </a:p>
        </p:txBody>
      </p:sp>
      <p:sp>
        <p:nvSpPr>
          <p:cNvPr id="16" name="Cube 15"/>
          <p:cNvSpPr/>
          <p:nvPr/>
        </p:nvSpPr>
        <p:spPr>
          <a:xfrm>
            <a:off x="8182270" y="422839"/>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7" name="Cube 16"/>
          <p:cNvSpPr/>
          <p:nvPr/>
        </p:nvSpPr>
        <p:spPr>
          <a:xfrm>
            <a:off x="8182270" y="1863000"/>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18" name="Cube 17"/>
          <p:cNvSpPr/>
          <p:nvPr/>
        </p:nvSpPr>
        <p:spPr>
          <a:xfrm>
            <a:off x="542765" y="2681207"/>
            <a:ext cx="766292" cy="436242"/>
          </a:xfrm>
          <a:prstGeom prst="cube">
            <a:avLst/>
          </a:prstGeom>
          <a:solidFill>
            <a:srgbClr val="FF9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YANG</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5073"/>
                </a:solidFill>
                <a:effectLst/>
                <a:uLnTx/>
                <a:uFillTx/>
                <a:latin typeface="CiscoSansTT Light"/>
                <a:ea typeface="+mn-ea"/>
                <a:cs typeface="+mn-cs"/>
              </a:rPr>
              <a:t>Data</a:t>
            </a:r>
          </a:p>
        </p:txBody>
      </p:sp>
      <p:sp>
        <p:nvSpPr>
          <p:cNvPr id="23" name="Freeform 22"/>
          <p:cNvSpPr/>
          <p:nvPr/>
        </p:nvSpPr>
        <p:spPr>
          <a:xfrm>
            <a:off x="1311797" y="1747777"/>
            <a:ext cx="2303362" cy="1099595"/>
          </a:xfrm>
          <a:custGeom>
            <a:avLst/>
            <a:gdLst>
              <a:gd name="connsiteX0" fmla="*/ 2303362 w 2303362"/>
              <a:gd name="connsiteY0" fmla="*/ 0 h 1099595"/>
              <a:gd name="connsiteX1" fmla="*/ 652041 w 2303362"/>
              <a:gd name="connsiteY1" fmla="*/ 50157 h 1099595"/>
              <a:gd name="connsiteX2" fmla="*/ 246927 w 2303362"/>
              <a:gd name="connsiteY2" fmla="*/ 289367 h 1099595"/>
              <a:gd name="connsiteX3" fmla="*/ 185195 w 2303362"/>
              <a:gd name="connsiteY3" fmla="*/ 802512 h 1099595"/>
              <a:gd name="connsiteX4" fmla="*/ 0 w 2303362"/>
              <a:gd name="connsiteY4" fmla="*/ 1099595 h 1099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362" h="1099595">
                <a:moveTo>
                  <a:pt x="2303362" y="0"/>
                </a:moveTo>
                <a:cubicBezTo>
                  <a:pt x="1649071" y="964"/>
                  <a:pt x="994780" y="1929"/>
                  <a:pt x="652041" y="50157"/>
                </a:cubicBezTo>
                <a:cubicBezTo>
                  <a:pt x="309302" y="98385"/>
                  <a:pt x="324735" y="163975"/>
                  <a:pt x="246927" y="289367"/>
                </a:cubicBezTo>
                <a:cubicBezTo>
                  <a:pt x="169119" y="414759"/>
                  <a:pt x="226349" y="667474"/>
                  <a:pt x="185195" y="802512"/>
                </a:cubicBezTo>
                <a:cubicBezTo>
                  <a:pt x="144041" y="937550"/>
                  <a:pt x="72020" y="1018572"/>
                  <a:pt x="0" y="1099595"/>
                </a:cubicBezTo>
              </a:path>
            </a:pathLst>
          </a:custGeom>
          <a:noFill/>
          <a:ln w="12700">
            <a:solidFill>
              <a:schemeClr val="accent5">
                <a:lumMod val="50000"/>
              </a:schemeClr>
            </a:solidFill>
            <a:prstDash val="sysDot"/>
            <a:headEnd type="arrow"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Light"/>
              <a:ea typeface="+mn-ea"/>
              <a:cs typeface="+mn-cs"/>
            </a:endParaRPr>
          </a:p>
        </p:txBody>
      </p:sp>
      <p:sp>
        <p:nvSpPr>
          <p:cNvPr id="24" name="Freeform 23"/>
          <p:cNvSpPr/>
          <p:nvPr/>
        </p:nvSpPr>
        <p:spPr>
          <a:xfrm>
            <a:off x="4761053" y="860385"/>
            <a:ext cx="3677266" cy="617316"/>
          </a:xfrm>
          <a:custGeom>
            <a:avLst/>
            <a:gdLst>
              <a:gd name="connsiteX0" fmla="*/ 0 w 3677266"/>
              <a:gd name="connsiteY0" fmla="*/ 617316 h 617316"/>
              <a:gd name="connsiteX1" fmla="*/ 1751636 w 3677266"/>
              <a:gd name="connsiteY1" fmla="*/ 397397 h 617316"/>
              <a:gd name="connsiteX2" fmla="*/ 3360517 w 3677266"/>
              <a:gd name="connsiteY2" fmla="*/ 258501 h 617316"/>
              <a:gd name="connsiteX3" fmla="*/ 3676891 w 3677266"/>
              <a:gd name="connsiteY3" fmla="*/ 0 h 617316"/>
            </a:gdLst>
            <a:ahLst/>
            <a:cxnLst>
              <a:cxn ang="0">
                <a:pos x="connsiteX0" y="connsiteY0"/>
              </a:cxn>
              <a:cxn ang="0">
                <a:pos x="connsiteX1" y="connsiteY1"/>
              </a:cxn>
              <a:cxn ang="0">
                <a:pos x="connsiteX2" y="connsiteY2"/>
              </a:cxn>
              <a:cxn ang="0">
                <a:pos x="connsiteX3" y="connsiteY3"/>
              </a:cxn>
            </a:cxnLst>
            <a:rect l="l" t="t" r="r" b="b"/>
            <a:pathLst>
              <a:path w="3677266" h="617316">
                <a:moveTo>
                  <a:pt x="0" y="617316"/>
                </a:moveTo>
                <a:lnTo>
                  <a:pt x="1751636" y="397397"/>
                </a:lnTo>
                <a:cubicBezTo>
                  <a:pt x="2311722" y="337595"/>
                  <a:pt x="3039641" y="324734"/>
                  <a:pt x="3360517" y="258501"/>
                </a:cubicBezTo>
                <a:cubicBezTo>
                  <a:pt x="3681393" y="192268"/>
                  <a:pt x="3679142" y="96134"/>
                  <a:pt x="3676891" y="0"/>
                </a:cubicBezTo>
              </a:path>
            </a:pathLst>
          </a:custGeom>
          <a:noFill/>
          <a:ln w="12700">
            <a:solidFill>
              <a:schemeClr val="accent5">
                <a:lumMod val="50000"/>
              </a:schemeClr>
            </a:solidFill>
            <a:prstDash val="sysDot"/>
            <a:headEnd type="arrow"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Light"/>
              <a:ea typeface="+mn-ea"/>
              <a:cs typeface="+mn-cs"/>
            </a:endParaRPr>
          </a:p>
        </p:txBody>
      </p:sp>
      <p:sp>
        <p:nvSpPr>
          <p:cNvPr id="25" name="Freeform 24"/>
          <p:cNvSpPr/>
          <p:nvPr/>
        </p:nvSpPr>
        <p:spPr>
          <a:xfrm>
            <a:off x="4753337" y="3163747"/>
            <a:ext cx="2627453" cy="239210"/>
          </a:xfrm>
          <a:custGeom>
            <a:avLst/>
            <a:gdLst>
              <a:gd name="connsiteX0" fmla="*/ 0 w 2627453"/>
              <a:gd name="connsiteY0" fmla="*/ 0 h 239210"/>
              <a:gd name="connsiteX1" fmla="*/ 2627453 w 2627453"/>
              <a:gd name="connsiteY1" fmla="*/ 239210 h 239210"/>
            </a:gdLst>
            <a:ahLst/>
            <a:cxnLst>
              <a:cxn ang="0">
                <a:pos x="connsiteX0" y="connsiteY0"/>
              </a:cxn>
              <a:cxn ang="0">
                <a:pos x="connsiteX1" y="connsiteY1"/>
              </a:cxn>
            </a:cxnLst>
            <a:rect l="l" t="t" r="r" b="b"/>
            <a:pathLst>
              <a:path w="2627453" h="239210">
                <a:moveTo>
                  <a:pt x="0" y="0"/>
                </a:moveTo>
                <a:lnTo>
                  <a:pt x="2627453" y="239210"/>
                </a:lnTo>
              </a:path>
            </a:pathLst>
          </a:custGeom>
          <a:noFill/>
          <a:ln w="12700">
            <a:solidFill>
              <a:schemeClr val="accent5">
                <a:lumMod val="50000"/>
              </a:schemeClr>
            </a:solidFill>
            <a:prstDash val="sysDot"/>
            <a:headEnd type="arrow"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Light"/>
              <a:ea typeface="+mn-ea"/>
              <a:cs typeface="+mn-cs"/>
            </a:endParaRPr>
          </a:p>
        </p:txBody>
      </p:sp>
      <p:sp>
        <p:nvSpPr>
          <p:cNvPr id="27" name="Freeform 26"/>
          <p:cNvSpPr/>
          <p:nvPr/>
        </p:nvSpPr>
        <p:spPr>
          <a:xfrm>
            <a:off x="4768770" y="1202790"/>
            <a:ext cx="3445397" cy="741757"/>
          </a:xfrm>
          <a:custGeom>
            <a:avLst/>
            <a:gdLst>
              <a:gd name="connsiteX0" fmla="*/ 0 w 3445397"/>
              <a:gd name="connsiteY0" fmla="*/ 274911 h 741757"/>
              <a:gd name="connsiteX1" fmla="*/ 1913681 w 3445397"/>
              <a:gd name="connsiteY1" fmla="*/ 39559 h 741757"/>
              <a:gd name="connsiteX2" fmla="*/ 2538714 w 3445397"/>
              <a:gd name="connsiteY2" fmla="*/ 24126 h 741757"/>
              <a:gd name="connsiteX3" fmla="*/ 3032567 w 3445397"/>
              <a:gd name="connsiteY3" fmla="*/ 282628 h 741757"/>
              <a:gd name="connsiteX4" fmla="*/ 3445397 w 3445397"/>
              <a:gd name="connsiteY4" fmla="*/ 741757 h 741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5397" h="741757">
                <a:moveTo>
                  <a:pt x="0" y="274911"/>
                </a:moveTo>
                <a:lnTo>
                  <a:pt x="1913681" y="39559"/>
                </a:lnTo>
                <a:cubicBezTo>
                  <a:pt x="2336800" y="-2238"/>
                  <a:pt x="2352233" y="-16385"/>
                  <a:pt x="2538714" y="24126"/>
                </a:cubicBezTo>
                <a:cubicBezTo>
                  <a:pt x="2725195" y="64637"/>
                  <a:pt x="2881453" y="163023"/>
                  <a:pt x="3032567" y="282628"/>
                </a:cubicBezTo>
                <a:cubicBezTo>
                  <a:pt x="3183681" y="402233"/>
                  <a:pt x="3314539" y="571995"/>
                  <a:pt x="3445397" y="741757"/>
                </a:cubicBezTo>
              </a:path>
            </a:pathLst>
          </a:custGeom>
          <a:noFill/>
          <a:ln w="12700">
            <a:solidFill>
              <a:schemeClr val="accent5">
                <a:lumMod val="50000"/>
              </a:schemeClr>
            </a:solidFill>
            <a:prstDash val="sysDot"/>
            <a:headEnd type="arrow" w="med" len="med"/>
            <a:tailEnd type="arrow"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5073"/>
              </a:solidFill>
              <a:effectLst/>
              <a:uLnTx/>
              <a:uFillTx/>
              <a:latin typeface="CiscoSansTT Light"/>
              <a:ea typeface="+mn-ea"/>
              <a:cs typeface="+mn-cs"/>
            </a:endParaRPr>
          </a:p>
        </p:txBody>
      </p:sp>
    </p:spTree>
    <p:extLst>
      <p:ext uri="{BB962C8B-B14F-4D97-AF65-F5344CB8AC3E}">
        <p14:creationId xmlns:p14="http://schemas.microsoft.com/office/powerpoint/2010/main" val="2132617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NETCONF Transport</a:t>
            </a:r>
          </a:p>
        </p:txBody>
      </p:sp>
      <p:sp>
        <p:nvSpPr>
          <p:cNvPr id="8" name="Rectangle 7"/>
          <p:cNvSpPr/>
          <p:nvPr/>
        </p:nvSpPr>
        <p:spPr>
          <a:xfrm>
            <a:off x="499127" y="2032444"/>
            <a:ext cx="1066134" cy="1633142"/>
          </a:xfrm>
          <a:prstGeom prst="rect">
            <a:avLst/>
          </a:prstGeom>
          <a:solidFill>
            <a:srgbClr val="00B0F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Ethernet</a:t>
            </a:r>
          </a:p>
        </p:txBody>
      </p:sp>
      <p:sp>
        <p:nvSpPr>
          <p:cNvPr id="9" name="Rectangle 8"/>
          <p:cNvSpPr/>
          <p:nvPr/>
        </p:nvSpPr>
        <p:spPr>
          <a:xfrm>
            <a:off x="1565261" y="2108312"/>
            <a:ext cx="1225856" cy="1457450"/>
          </a:xfrm>
          <a:prstGeom prst="rect">
            <a:avLst/>
          </a:prstGeom>
          <a:solidFill>
            <a:srgbClr val="00B0F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IPv4/IPv6</a:t>
            </a:r>
          </a:p>
        </p:txBody>
      </p:sp>
      <p:sp>
        <p:nvSpPr>
          <p:cNvPr id="10" name="Rectangle 9"/>
          <p:cNvSpPr/>
          <p:nvPr/>
        </p:nvSpPr>
        <p:spPr>
          <a:xfrm>
            <a:off x="2800095" y="2182181"/>
            <a:ext cx="857505" cy="1325679"/>
          </a:xfrm>
          <a:prstGeom prst="rect">
            <a:avLst/>
          </a:prstGeom>
          <a:solidFill>
            <a:srgbClr val="00B0F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TCP</a:t>
            </a:r>
          </a:p>
        </p:txBody>
      </p:sp>
      <p:sp>
        <p:nvSpPr>
          <p:cNvPr id="11" name="Rectangle 10"/>
          <p:cNvSpPr/>
          <p:nvPr/>
        </p:nvSpPr>
        <p:spPr>
          <a:xfrm>
            <a:off x="4157855" y="2287996"/>
            <a:ext cx="1659964" cy="1114051"/>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NETCONF</a:t>
            </a:r>
          </a:p>
        </p:txBody>
      </p:sp>
      <p:sp>
        <p:nvSpPr>
          <p:cNvPr id="12" name="Rectangle 11"/>
          <p:cNvSpPr/>
          <p:nvPr/>
        </p:nvSpPr>
        <p:spPr>
          <a:xfrm>
            <a:off x="5817820" y="2331919"/>
            <a:ext cx="2623410" cy="1038184"/>
          </a:xfrm>
          <a:prstGeom prst="rect">
            <a:avLst/>
          </a:prstGeom>
          <a:solidFill>
            <a:srgbClr val="FF93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YANG DATA</a:t>
            </a:r>
            <a:br>
              <a:rPr lang="en-US" dirty="0">
                <a:solidFill>
                  <a:schemeClr val="bg2"/>
                </a:solidFill>
              </a:rPr>
            </a:br>
            <a:r>
              <a:rPr lang="en-US" dirty="0">
                <a:solidFill>
                  <a:schemeClr val="bg2"/>
                </a:solidFill>
              </a:rPr>
              <a:t>encoded in XML</a:t>
            </a:r>
          </a:p>
        </p:txBody>
      </p:sp>
      <p:sp>
        <p:nvSpPr>
          <p:cNvPr id="14" name="Rectangle 13"/>
          <p:cNvSpPr/>
          <p:nvPr/>
        </p:nvSpPr>
        <p:spPr>
          <a:xfrm>
            <a:off x="3666578" y="2214985"/>
            <a:ext cx="491276" cy="1249894"/>
          </a:xfrm>
          <a:prstGeom prst="rect">
            <a:avLst/>
          </a:prstGeom>
          <a:solidFill>
            <a:srgbClr val="00B05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S</a:t>
            </a:r>
            <a:br>
              <a:rPr lang="en-US" dirty="0">
                <a:solidFill>
                  <a:schemeClr val="bg2"/>
                </a:solidFill>
              </a:rPr>
            </a:br>
            <a:r>
              <a:rPr lang="en-US" dirty="0" err="1">
                <a:solidFill>
                  <a:schemeClr val="bg2"/>
                </a:solidFill>
              </a:rPr>
              <a:t>S</a:t>
            </a:r>
            <a:br>
              <a:rPr lang="en-US" dirty="0">
                <a:solidFill>
                  <a:schemeClr val="bg2"/>
                </a:solidFill>
              </a:rPr>
            </a:br>
            <a:r>
              <a:rPr lang="en-US" dirty="0">
                <a:solidFill>
                  <a:schemeClr val="bg2"/>
                </a:solidFill>
              </a:rPr>
              <a:t>H</a:t>
            </a:r>
          </a:p>
        </p:txBody>
      </p:sp>
    </p:spTree>
    <p:extLst>
      <p:ext uri="{BB962C8B-B14F-4D97-AF65-F5344CB8AC3E}">
        <p14:creationId xmlns:p14="http://schemas.microsoft.com/office/powerpoint/2010/main" val="1015491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NETCONF Protocol Stack</a:t>
            </a:r>
          </a:p>
        </p:txBody>
      </p:sp>
      <p:pic>
        <p:nvPicPr>
          <p:cNvPr id="5" name="Content Placeholder 4"/>
          <p:cNvPicPr>
            <a:picLocks noGrp="1" noChangeAspect="1"/>
          </p:cNvPicPr>
          <p:nvPr>
            <p:ph idx="4294967295"/>
          </p:nvPr>
        </p:nvPicPr>
        <p:blipFill rotWithShape="1">
          <a:blip r:embed="rId3"/>
          <a:srcRect t="13460"/>
          <a:stretch/>
        </p:blipFill>
        <p:spPr>
          <a:xfrm>
            <a:off x="1170561" y="1288982"/>
            <a:ext cx="6753225" cy="2660650"/>
          </a:xfrm>
          <a:prstGeom prst="rect">
            <a:avLst/>
          </a:prstGeom>
        </p:spPr>
      </p:pic>
    </p:spTree>
    <p:extLst>
      <p:ext uri="{BB962C8B-B14F-4D97-AF65-F5344CB8AC3E}">
        <p14:creationId xmlns:p14="http://schemas.microsoft.com/office/powerpoint/2010/main" val="915849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Transport - SSH</a:t>
            </a:r>
          </a:p>
        </p:txBody>
      </p:sp>
      <p:sp>
        <p:nvSpPr>
          <p:cNvPr id="4" name="Content Placeholder 3"/>
          <p:cNvSpPr>
            <a:spLocks noGrp="1"/>
          </p:cNvSpPr>
          <p:nvPr>
            <p:ph idx="4294967295"/>
          </p:nvPr>
        </p:nvSpPr>
        <p:spPr>
          <a:xfrm>
            <a:off x="301547" y="811213"/>
            <a:ext cx="8345488" cy="4008437"/>
          </a:xfrm>
          <a:solidFill>
            <a:schemeClr val="tx2"/>
          </a:solidFill>
        </p:spPr>
        <p:txBody>
          <a:bodyPr/>
          <a:lstStyle/>
          <a:p>
            <a:pPr marL="1785" indent="0">
              <a:spcBef>
                <a:spcPts val="400"/>
              </a:spcBef>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ssh</a:t>
            </a:r>
            <a:r>
              <a:rPr lang="en-US" sz="1100" dirty="0">
                <a:latin typeface="Courier" charset="0"/>
                <a:ea typeface="Courier" charset="0"/>
                <a:cs typeface="Courier" charset="0"/>
              </a:rPr>
              <a:t> admin@192.168.0.1 -p 830 -s </a:t>
            </a:r>
            <a:r>
              <a:rPr lang="en-US" sz="1100" dirty="0" err="1">
                <a:latin typeface="Courier" charset="0"/>
                <a:ea typeface="Courier" charset="0"/>
                <a:cs typeface="Courier" charset="0"/>
              </a:rPr>
              <a:t>netconf</a:t>
            </a:r>
            <a:endParaRPr lang="en-US" sz="1100" dirty="0">
              <a:latin typeface="Courier" charset="0"/>
              <a:ea typeface="Courier" charset="0"/>
              <a:cs typeface="Courier" charset="0"/>
            </a:endParaRPr>
          </a:p>
          <a:p>
            <a:pPr marL="1785" indent="0">
              <a:spcBef>
                <a:spcPts val="400"/>
              </a:spcBef>
              <a:buNone/>
            </a:pPr>
            <a:r>
              <a:rPr lang="en-US" sz="1100" dirty="0">
                <a:latin typeface="Courier" charset="0"/>
                <a:ea typeface="Courier" charset="0"/>
                <a:cs typeface="Courier" charset="0"/>
              </a:rPr>
              <a:t>admin@192.168.0.1's password:</a:t>
            </a:r>
          </a:p>
          <a:p>
            <a:pPr marL="1785" indent="0">
              <a:spcBef>
                <a:spcPts val="400"/>
              </a:spcBef>
              <a:buNone/>
            </a:pPr>
            <a:endParaRPr lang="en-US" sz="1100" dirty="0">
              <a:latin typeface="Courier" charset="0"/>
              <a:ea typeface="Courier" charset="0"/>
              <a:cs typeface="Courier" charset="0"/>
            </a:endParaRPr>
          </a:p>
          <a:p>
            <a:pPr marL="1785" indent="0">
              <a:spcBef>
                <a:spcPts val="400"/>
              </a:spcBef>
              <a:buNone/>
            </a:pPr>
            <a:r>
              <a:rPr lang="en-US" sz="1100" b="1" dirty="0">
                <a:solidFill>
                  <a:schemeClr val="accent1"/>
                </a:solidFill>
                <a:latin typeface="Courier" charset="0"/>
                <a:ea typeface="Courier" charset="0"/>
                <a:cs typeface="Courier" charset="0"/>
              </a:rPr>
              <a:t>&lt;hello </a:t>
            </a:r>
            <a:r>
              <a:rPr lang="en-US" sz="1100" b="1" dirty="0" err="1">
                <a:solidFill>
                  <a:schemeClr val="accent1"/>
                </a:solidFill>
                <a:latin typeface="Courier" charset="0"/>
                <a:ea typeface="Courier" charset="0"/>
                <a:cs typeface="Courier" charset="0"/>
              </a:rPr>
              <a:t>xmlns</a:t>
            </a:r>
            <a:r>
              <a:rPr lang="en-US" sz="1100" b="1" dirty="0">
                <a:solidFill>
                  <a:schemeClr val="accent1"/>
                </a:solidFill>
                <a:latin typeface="Courier" charset="0"/>
                <a:ea typeface="Courier" charset="0"/>
                <a:cs typeface="Courier" charset="0"/>
              </a:rPr>
              <a:t>="urn:ietf:params:xml:ns:netconf:base:1.0"&gt;</a:t>
            </a:r>
          </a:p>
          <a:p>
            <a:pPr marL="1785" indent="0">
              <a:spcBef>
                <a:spcPts val="400"/>
              </a:spcBef>
              <a:buNone/>
            </a:pPr>
            <a:r>
              <a:rPr lang="en-US" sz="1100" b="1" dirty="0">
                <a:solidFill>
                  <a:schemeClr val="accent1"/>
                </a:solidFill>
                <a:latin typeface="Courier" charset="0"/>
                <a:ea typeface="Courier" charset="0"/>
                <a:cs typeface="Courier" charset="0"/>
              </a:rPr>
              <a:t>&lt;capabilities&gt;</a:t>
            </a:r>
          </a:p>
          <a:p>
            <a:pPr marL="1785" indent="0">
              <a:spcBef>
                <a:spcPts val="400"/>
              </a:spcBef>
              <a:buNone/>
            </a:pPr>
            <a:r>
              <a:rPr lang="en-US" sz="1100" b="1" dirty="0">
                <a:solidFill>
                  <a:schemeClr val="accent1"/>
                </a:solidFill>
                <a:latin typeface="Courier" charset="0"/>
                <a:ea typeface="Courier" charset="0"/>
                <a:cs typeface="Courier" charset="0"/>
              </a:rPr>
              <a:t>  &lt;capability&gt;urn:ietf:params:netconf:base:1.1&lt;/capability&gt;</a:t>
            </a:r>
          </a:p>
          <a:p>
            <a:pPr marL="1785" indent="0">
              <a:spcBef>
                <a:spcPts val="400"/>
              </a:spcBef>
              <a:buNone/>
            </a:pPr>
            <a:r>
              <a:rPr lang="en-US" sz="1100" b="1" dirty="0">
                <a:solidFill>
                  <a:schemeClr val="accent1"/>
                </a:solidFill>
                <a:latin typeface="Courier" charset="0"/>
                <a:ea typeface="Courier" charset="0"/>
                <a:cs typeface="Courier" charset="0"/>
              </a:rPr>
              <a:t>  &lt;capability&gt;urn:ietf:params:netconf:capability:candidate:1.0&lt;/capability&gt; </a:t>
            </a:r>
          </a:p>
          <a:p>
            <a:pPr marL="1785" indent="0">
              <a:spcBef>
                <a:spcPts val="400"/>
              </a:spcBef>
              <a:buNone/>
            </a:pPr>
            <a:r>
              <a:rPr lang="en-US" sz="1100" b="1" dirty="0">
                <a:solidFill>
                  <a:schemeClr val="accent1"/>
                </a:solidFill>
                <a:latin typeface="Courier" charset="0"/>
                <a:ea typeface="Courier" charset="0"/>
                <a:cs typeface="Courier" charset="0"/>
              </a:rPr>
              <a:t>  &lt;capability&gt;</a:t>
            </a:r>
            <a:r>
              <a:rPr lang="en-US" sz="1100" b="1" dirty="0" err="1">
                <a:solidFill>
                  <a:schemeClr val="accent1"/>
                </a:solidFill>
                <a:latin typeface="Courier" charset="0"/>
                <a:ea typeface="Courier" charset="0"/>
                <a:cs typeface="Courier" charset="0"/>
              </a:rPr>
              <a:t>urn:ietf:params:xml:ns:yang:ietf-netconf-monitoring</a:t>
            </a:r>
            <a:r>
              <a:rPr lang="en-US" sz="1100" b="1" dirty="0">
                <a:solidFill>
                  <a:schemeClr val="accent1"/>
                </a:solidFill>
                <a:latin typeface="Courier" charset="0"/>
                <a:ea typeface="Courier" charset="0"/>
                <a:cs typeface="Courier" charset="0"/>
              </a:rPr>
              <a:t>&lt;/capability&gt; </a:t>
            </a:r>
          </a:p>
          <a:p>
            <a:pPr marL="1785" indent="0">
              <a:spcBef>
                <a:spcPts val="400"/>
              </a:spcBef>
              <a:buNone/>
            </a:pPr>
            <a:r>
              <a:rPr lang="en-US" sz="1100" b="1" dirty="0">
                <a:solidFill>
                  <a:schemeClr val="accent1"/>
                </a:solidFill>
                <a:latin typeface="Courier" charset="0"/>
                <a:ea typeface="Courier" charset="0"/>
                <a:cs typeface="Courier" charset="0"/>
              </a:rPr>
              <a:t>  &lt;capability&gt;</a:t>
            </a:r>
            <a:r>
              <a:rPr lang="en-US" sz="1100" b="1" dirty="0" err="1">
                <a:solidFill>
                  <a:schemeClr val="accent1"/>
                </a:solidFill>
                <a:latin typeface="Courier" charset="0"/>
                <a:ea typeface="Courier" charset="0"/>
                <a:cs typeface="Courier" charset="0"/>
              </a:rPr>
              <a:t>urn:ietf:params:xml:ns:yang:ietf-interfaces</a:t>
            </a:r>
            <a:r>
              <a:rPr lang="en-US" sz="1100" b="1" dirty="0">
                <a:solidFill>
                  <a:schemeClr val="accent1"/>
                </a:solidFill>
                <a:latin typeface="Courier" charset="0"/>
                <a:ea typeface="Courier" charset="0"/>
                <a:cs typeface="Courier" charset="0"/>
              </a:rPr>
              <a:t>&lt;/capability&gt;</a:t>
            </a:r>
          </a:p>
          <a:p>
            <a:pPr marL="1785" indent="0">
              <a:spcBef>
                <a:spcPts val="400"/>
              </a:spcBef>
              <a:buNone/>
            </a:pPr>
            <a:r>
              <a:rPr lang="en-US" sz="1100" b="1" dirty="0">
                <a:solidFill>
                  <a:schemeClr val="accent1"/>
                </a:solidFill>
                <a:latin typeface="Courier" charset="0"/>
                <a:ea typeface="Courier" charset="0"/>
                <a:cs typeface="Courier" charset="0"/>
              </a:rPr>
              <a:t>  [output omitted and edited for clarity]</a:t>
            </a:r>
          </a:p>
          <a:p>
            <a:pPr marL="1785" indent="0">
              <a:spcBef>
                <a:spcPts val="400"/>
              </a:spcBef>
              <a:buNone/>
            </a:pPr>
            <a:r>
              <a:rPr lang="en-US" sz="1100" b="1" dirty="0">
                <a:solidFill>
                  <a:schemeClr val="accent1"/>
                </a:solidFill>
                <a:latin typeface="Courier" charset="0"/>
                <a:ea typeface="Courier" charset="0"/>
                <a:cs typeface="Courier" charset="0"/>
              </a:rPr>
              <a:t>&lt;/capabilities&gt;</a:t>
            </a:r>
          </a:p>
          <a:p>
            <a:pPr marL="1785" indent="0">
              <a:spcBef>
                <a:spcPts val="400"/>
              </a:spcBef>
              <a:buNone/>
            </a:pPr>
            <a:r>
              <a:rPr lang="en-US" sz="1100" b="1" dirty="0">
                <a:solidFill>
                  <a:schemeClr val="accent1"/>
                </a:solidFill>
                <a:latin typeface="Courier" charset="0"/>
                <a:ea typeface="Courier" charset="0"/>
                <a:cs typeface="Courier" charset="0"/>
              </a:rPr>
              <a:t>&lt;session-id&gt;19150&lt;/session-id&gt;&lt;/hello&gt;]]&gt;]]&gt;</a:t>
            </a:r>
          </a:p>
          <a:p>
            <a:pPr marL="1785" indent="0">
              <a:spcBef>
                <a:spcPts val="400"/>
              </a:spcBef>
              <a:buNone/>
            </a:pPr>
            <a:endParaRPr lang="en-US" sz="1100" dirty="0">
              <a:latin typeface="Courier" charset="0"/>
              <a:ea typeface="Courier" charset="0"/>
              <a:cs typeface="Courier" charset="0"/>
            </a:endParaRPr>
          </a:p>
          <a:p>
            <a:pPr marL="1785" indent="0">
              <a:spcBef>
                <a:spcPts val="400"/>
              </a:spcBef>
              <a:buNone/>
            </a:pPr>
            <a:r>
              <a:rPr lang="en-US" sz="1100" b="1" dirty="0">
                <a:solidFill>
                  <a:schemeClr val="accent4"/>
                </a:solidFill>
                <a:latin typeface="Courier" charset="0"/>
                <a:ea typeface="Courier" charset="0"/>
                <a:cs typeface="Courier" charset="0"/>
              </a:rPr>
              <a:t>&lt;?xml version="1.0" encoding="UTF-8"?&gt;</a:t>
            </a:r>
          </a:p>
          <a:p>
            <a:pPr marL="1785" indent="0">
              <a:spcBef>
                <a:spcPts val="400"/>
              </a:spcBef>
              <a:buNone/>
            </a:pPr>
            <a:r>
              <a:rPr lang="en-US" sz="1100" b="1" dirty="0">
                <a:solidFill>
                  <a:schemeClr val="accent4"/>
                </a:solidFill>
                <a:latin typeface="Courier" charset="0"/>
                <a:ea typeface="Courier" charset="0"/>
                <a:cs typeface="Courier" charset="0"/>
              </a:rPr>
              <a:t>&lt;hello </a:t>
            </a:r>
            <a:r>
              <a:rPr lang="en-US" sz="1100" b="1" dirty="0" err="1">
                <a:solidFill>
                  <a:schemeClr val="accent4"/>
                </a:solidFill>
                <a:latin typeface="Courier" charset="0"/>
                <a:ea typeface="Courier" charset="0"/>
                <a:cs typeface="Courier" charset="0"/>
              </a:rPr>
              <a:t>xmlns</a:t>
            </a:r>
            <a:r>
              <a:rPr lang="en-US" sz="1100" b="1" dirty="0">
                <a:solidFill>
                  <a:schemeClr val="accent4"/>
                </a:solidFill>
                <a:latin typeface="Courier" charset="0"/>
                <a:ea typeface="Courier" charset="0"/>
                <a:cs typeface="Courier" charset="0"/>
              </a:rPr>
              <a:t>="urn:ietf:params:xml:ns:netconf:base:1.0"&gt;</a:t>
            </a:r>
          </a:p>
          <a:p>
            <a:pPr marL="1785" indent="0">
              <a:spcBef>
                <a:spcPts val="400"/>
              </a:spcBef>
              <a:buNone/>
            </a:pPr>
            <a:r>
              <a:rPr lang="en-US" sz="1100" b="1" dirty="0">
                <a:solidFill>
                  <a:schemeClr val="accent4"/>
                </a:solidFill>
                <a:latin typeface="Courier" charset="0"/>
                <a:ea typeface="Courier" charset="0"/>
                <a:cs typeface="Courier" charset="0"/>
              </a:rPr>
              <a:t>&lt;capabilities&gt;</a:t>
            </a:r>
          </a:p>
          <a:p>
            <a:pPr marL="1785" indent="0">
              <a:spcBef>
                <a:spcPts val="400"/>
              </a:spcBef>
              <a:buNone/>
            </a:pPr>
            <a:r>
              <a:rPr lang="en-US" sz="1100" b="1" dirty="0">
                <a:solidFill>
                  <a:schemeClr val="accent4"/>
                </a:solidFill>
                <a:latin typeface="Courier" charset="0"/>
                <a:ea typeface="Courier" charset="0"/>
                <a:cs typeface="Courier" charset="0"/>
              </a:rPr>
              <a:t>  &lt;capability&gt;urn:ietf:params:netconf:base:1.0&lt;/capability&gt;</a:t>
            </a:r>
          </a:p>
          <a:p>
            <a:pPr marL="1785" indent="0">
              <a:spcBef>
                <a:spcPts val="400"/>
              </a:spcBef>
              <a:buNone/>
            </a:pPr>
            <a:r>
              <a:rPr lang="en-US" sz="1100" b="1" dirty="0">
                <a:solidFill>
                  <a:schemeClr val="accent4"/>
                </a:solidFill>
                <a:latin typeface="Courier" charset="0"/>
                <a:ea typeface="Courier" charset="0"/>
                <a:cs typeface="Courier" charset="0"/>
              </a:rPr>
              <a:t>&lt;/capabilities&gt;</a:t>
            </a:r>
          </a:p>
          <a:p>
            <a:pPr marL="1785" indent="0">
              <a:spcBef>
                <a:spcPts val="400"/>
              </a:spcBef>
              <a:buNone/>
            </a:pPr>
            <a:r>
              <a:rPr lang="en-US" sz="1100" b="1" dirty="0">
                <a:solidFill>
                  <a:schemeClr val="accent4"/>
                </a:solidFill>
                <a:latin typeface="Courier" charset="0"/>
                <a:ea typeface="Courier" charset="0"/>
                <a:cs typeface="Courier" charset="0"/>
              </a:rPr>
              <a:t>  &lt;/hello&gt;]]&gt;]]&gt;</a:t>
            </a:r>
          </a:p>
        </p:txBody>
      </p:sp>
      <p:sp>
        <p:nvSpPr>
          <p:cNvPr id="2" name="TextBox 1"/>
          <p:cNvSpPr txBox="1"/>
          <p:nvPr/>
        </p:nvSpPr>
        <p:spPr>
          <a:xfrm>
            <a:off x="6991766" y="4742907"/>
            <a:ext cx="2023311" cy="215444"/>
          </a:xfrm>
          <a:prstGeom prst="rect">
            <a:avLst/>
          </a:prstGeom>
          <a:noFill/>
        </p:spPr>
        <p:txBody>
          <a:bodyPr wrap="none"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282828"/>
                </a:solidFill>
                <a:effectLst/>
                <a:uLnTx/>
                <a:uFillTx/>
                <a:latin typeface="Arial" charset="0"/>
                <a:ea typeface="ＭＳ Ｐゴシック" charset="0"/>
              </a:rPr>
              <a:t>Example edited for simplicity and brevity</a:t>
            </a:r>
          </a:p>
        </p:txBody>
      </p:sp>
      <p:grpSp>
        <p:nvGrpSpPr>
          <p:cNvPr id="12" name="Group 11"/>
          <p:cNvGrpSpPr/>
          <p:nvPr/>
        </p:nvGrpSpPr>
        <p:grpSpPr>
          <a:xfrm>
            <a:off x="341377" y="849904"/>
            <a:ext cx="5204962" cy="498881"/>
            <a:chOff x="437766" y="999507"/>
            <a:chExt cx="5204962" cy="498880"/>
          </a:xfrm>
        </p:grpSpPr>
        <p:sp>
          <p:nvSpPr>
            <p:cNvPr id="5" name="Rectangle 4"/>
            <p:cNvSpPr/>
            <p:nvPr/>
          </p:nvSpPr>
          <p:spPr>
            <a:xfrm>
              <a:off x="437766" y="999507"/>
              <a:ext cx="3826873" cy="498880"/>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9" name="TextBox 8"/>
            <p:cNvSpPr txBox="1"/>
            <p:nvPr/>
          </p:nvSpPr>
          <p:spPr>
            <a:xfrm>
              <a:off x="4291076" y="1064281"/>
              <a:ext cx="1351652" cy="369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282828"/>
                  </a:solidFill>
                  <a:effectLst/>
                  <a:uLnTx/>
                  <a:uFillTx/>
                  <a:latin typeface="Arial" charset="0"/>
                  <a:ea typeface="ＭＳ Ｐゴシック" charset="0"/>
                </a:rPr>
                <a:t>SSH Login</a:t>
              </a:r>
            </a:p>
          </p:txBody>
        </p:sp>
      </p:grpSp>
      <p:grpSp>
        <p:nvGrpSpPr>
          <p:cNvPr id="13" name="Group 12"/>
          <p:cNvGrpSpPr/>
          <p:nvPr/>
        </p:nvGrpSpPr>
        <p:grpSpPr>
          <a:xfrm>
            <a:off x="341377" y="1428475"/>
            <a:ext cx="8774671" cy="1921706"/>
            <a:chOff x="437765" y="1589897"/>
            <a:chExt cx="8774671" cy="1921706"/>
          </a:xfrm>
        </p:grpSpPr>
        <p:sp>
          <p:nvSpPr>
            <p:cNvPr id="6" name="Rectangle 5"/>
            <p:cNvSpPr/>
            <p:nvPr/>
          </p:nvSpPr>
          <p:spPr>
            <a:xfrm>
              <a:off x="437765" y="1589897"/>
              <a:ext cx="6650389" cy="1921706"/>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10" name="TextBox 9"/>
            <p:cNvSpPr txBox="1"/>
            <p:nvPr/>
          </p:nvSpPr>
          <p:spPr>
            <a:xfrm>
              <a:off x="7088153" y="1844254"/>
              <a:ext cx="2124283" cy="861774"/>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282828"/>
                  </a:solidFill>
                  <a:effectLst/>
                  <a:uLnTx/>
                  <a:uFillTx/>
                  <a:latin typeface="Arial" charset="0"/>
                  <a:ea typeface="ＭＳ Ｐゴシック" charset="0"/>
                </a:rPr>
                <a:t>Server </a:t>
              </a:r>
              <a:r>
                <a:rPr kumimoji="0" lang="en-US" sz="1400" b="1" i="0" u="none" strike="noStrike" kern="1200" cap="none" spc="0" normalizeH="0" baseline="0" noProof="0" dirty="0">
                  <a:ln>
                    <a:noFill/>
                  </a:ln>
                  <a:solidFill>
                    <a:srgbClr val="282828"/>
                  </a:solidFill>
                  <a:effectLst/>
                  <a:uLnTx/>
                  <a:uFillTx/>
                  <a:ea typeface="ＭＳ Ｐゴシック" charset="0"/>
                </a:rPr>
                <a:t>(Agent – switch, router, firewall, AP,</a:t>
              </a:r>
              <a:r>
                <a:rPr lang="en-US" sz="1400" b="1" dirty="0">
                  <a:solidFill>
                    <a:srgbClr val="282828"/>
                  </a:solidFill>
                  <a:ea typeface="ＭＳ Ｐゴシック" charset="0"/>
                </a:rPr>
                <a:t>…</a:t>
              </a:r>
              <a:r>
                <a:rPr kumimoji="0" lang="en-US" sz="1400" b="1" i="0" u="none" strike="noStrike" kern="1200" cap="none" spc="0" normalizeH="0" baseline="0" noProof="0" dirty="0">
                  <a:ln>
                    <a:noFill/>
                  </a:ln>
                  <a:solidFill>
                    <a:srgbClr val="282828"/>
                  </a:solidFill>
                  <a:effectLst/>
                  <a:uLnTx/>
                  <a:uFillTx/>
                  <a:ea typeface="ＭＳ Ｐゴシック" charset="0"/>
                </a:rPr>
                <a:t>) </a:t>
              </a:r>
              <a:r>
                <a:rPr kumimoji="0" lang="en-US" sz="1800" b="1" i="0" u="none" strike="noStrike" kern="1200" cap="none" spc="0" normalizeH="0" baseline="0" noProof="0" dirty="0">
                  <a:ln>
                    <a:noFill/>
                  </a:ln>
                  <a:solidFill>
                    <a:srgbClr val="282828"/>
                  </a:solidFill>
                  <a:effectLst/>
                  <a:uLnTx/>
                  <a:uFillTx/>
                  <a:latin typeface="Arial" charset="0"/>
                  <a:ea typeface="ＭＳ Ｐゴシック" charset="0"/>
                </a:rPr>
                <a:t>sends hello</a:t>
              </a:r>
            </a:p>
          </p:txBody>
        </p:sp>
      </p:grpSp>
      <p:grpSp>
        <p:nvGrpSpPr>
          <p:cNvPr id="14" name="Group 13"/>
          <p:cNvGrpSpPr/>
          <p:nvPr/>
        </p:nvGrpSpPr>
        <p:grpSpPr>
          <a:xfrm>
            <a:off x="341377" y="3494646"/>
            <a:ext cx="8476118" cy="1306984"/>
            <a:chOff x="437766" y="3603113"/>
            <a:chExt cx="8476118" cy="1306984"/>
          </a:xfrm>
        </p:grpSpPr>
        <p:sp>
          <p:nvSpPr>
            <p:cNvPr id="7" name="Rectangle 6"/>
            <p:cNvSpPr/>
            <p:nvPr/>
          </p:nvSpPr>
          <p:spPr>
            <a:xfrm>
              <a:off x="437766" y="3603113"/>
              <a:ext cx="5140842" cy="130698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11" name="TextBox 10"/>
            <p:cNvSpPr txBox="1"/>
            <p:nvPr/>
          </p:nvSpPr>
          <p:spPr>
            <a:xfrm>
              <a:off x="5600310" y="3713005"/>
              <a:ext cx="3313574"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282828"/>
                  </a:solidFill>
                  <a:effectLst/>
                  <a:uLnTx/>
                  <a:uFillTx/>
                  <a:latin typeface="Arial" charset="0"/>
                  <a:ea typeface="ＭＳ Ｐゴシック" charset="0"/>
                </a:rPr>
                <a:t>Client </a:t>
              </a: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(Manager – </a:t>
              </a:r>
              <a:r>
                <a:rPr kumimoji="0" lang="en-US" sz="1400" b="1" i="0" u="none" strike="noStrike" kern="1200" cap="none" spc="0" normalizeH="0" baseline="0" noProof="0" dirty="0" err="1">
                  <a:ln>
                    <a:noFill/>
                  </a:ln>
                  <a:solidFill>
                    <a:srgbClr val="282828"/>
                  </a:solidFill>
                  <a:effectLst/>
                  <a:uLnTx/>
                  <a:uFillTx/>
                  <a:latin typeface="Arial" charset="0"/>
                  <a:ea typeface="ＭＳ Ｐゴシック" charset="0"/>
                </a:rPr>
                <a:t>ssh</a:t>
              </a:r>
              <a:r>
                <a:rPr kumimoji="0" lang="en-US" sz="1400" b="1" i="0" u="none" strike="noStrike" kern="1200" cap="none" spc="0" normalizeH="0" baseline="0" noProof="0" dirty="0">
                  <a:ln>
                    <a:noFill/>
                  </a:ln>
                  <a:solidFill>
                    <a:srgbClr val="282828"/>
                  </a:solidFill>
                  <a:effectLst/>
                  <a:uLnTx/>
                  <a:uFillTx/>
                  <a:latin typeface="Arial" charset="0"/>
                  <a:ea typeface="ＭＳ Ｐゴシック" charset="0"/>
                </a:rPr>
                <a:t> client, Python script, NMS, …) </a:t>
              </a:r>
              <a:r>
                <a:rPr kumimoji="0" lang="en-US" sz="1800" b="1" i="0" u="none" strike="noStrike" kern="1200" cap="none" spc="0" normalizeH="0" baseline="0" noProof="0" dirty="0">
                  <a:ln>
                    <a:noFill/>
                  </a:ln>
                  <a:solidFill>
                    <a:srgbClr val="282828"/>
                  </a:solidFill>
                  <a:effectLst/>
                  <a:uLnTx/>
                  <a:uFillTx/>
                  <a:latin typeface="Arial" charset="0"/>
                  <a:ea typeface="ＭＳ Ｐゴシック" charset="0"/>
                </a:rPr>
                <a:t>sends its hello too</a:t>
              </a:r>
            </a:p>
          </p:txBody>
        </p:sp>
      </p:grpSp>
    </p:spTree>
    <p:extLst>
      <p:ext uri="{BB962C8B-B14F-4D97-AF65-F5344CB8AC3E}">
        <p14:creationId xmlns:p14="http://schemas.microsoft.com/office/powerpoint/2010/main" val="194387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2.6 LAB – raw NETCONF</a:t>
            </a:r>
          </a:p>
        </p:txBody>
      </p:sp>
    </p:spTree>
    <p:extLst>
      <p:ext uri="{BB962C8B-B14F-4D97-AF65-F5344CB8AC3E}">
        <p14:creationId xmlns:p14="http://schemas.microsoft.com/office/powerpoint/2010/main" val="1301349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Connecting to a NETCONF service on a device</a:t>
            </a:r>
          </a:p>
          <a:p>
            <a:r>
              <a:rPr lang="en-US" dirty="0"/>
              <a:t>Verifying NETCONF is running</a:t>
            </a:r>
          </a:p>
          <a:p>
            <a:r>
              <a:rPr lang="en-US" dirty="0"/>
              <a:t>Exploring the XML data structures</a:t>
            </a:r>
          </a:p>
          <a:p>
            <a:r>
              <a:rPr lang="en-US" dirty="0"/>
              <a:t>Exploring the supported YANG models (capabilities) </a:t>
            </a:r>
          </a:p>
        </p:txBody>
      </p:sp>
      <p:sp>
        <p:nvSpPr>
          <p:cNvPr id="3" name="Title 2"/>
          <p:cNvSpPr>
            <a:spLocks noGrp="1"/>
          </p:cNvSpPr>
          <p:nvPr>
            <p:ph type="title"/>
          </p:nvPr>
        </p:nvSpPr>
        <p:spPr/>
        <p:txBody>
          <a:bodyPr/>
          <a:lstStyle/>
          <a:p>
            <a:r>
              <a:rPr lang="en-US" dirty="0"/>
              <a:t>What’s the lab about?</a:t>
            </a:r>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spTree>
    <p:extLst>
      <p:ext uri="{BB962C8B-B14F-4D97-AF65-F5344CB8AC3E}">
        <p14:creationId xmlns:p14="http://schemas.microsoft.com/office/powerpoint/2010/main" val="39263470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Transport - SSH</a:t>
            </a:r>
          </a:p>
        </p:txBody>
      </p:sp>
      <p:sp>
        <p:nvSpPr>
          <p:cNvPr id="4" name="Content Placeholder 3"/>
          <p:cNvSpPr>
            <a:spLocks noGrp="1"/>
          </p:cNvSpPr>
          <p:nvPr>
            <p:ph idx="4294967295"/>
          </p:nvPr>
        </p:nvSpPr>
        <p:spPr>
          <a:xfrm>
            <a:off x="291840" y="811213"/>
            <a:ext cx="8345488" cy="4008437"/>
          </a:xfrm>
          <a:solidFill>
            <a:schemeClr val="tx2"/>
          </a:solidFill>
        </p:spPr>
        <p:txBody>
          <a:bodyPr/>
          <a:lstStyle/>
          <a:p>
            <a:pPr marL="1785" indent="0">
              <a:spcBef>
                <a:spcPts val="400"/>
              </a:spcBef>
              <a:buNone/>
            </a:pPr>
            <a:r>
              <a:rPr lang="en-US" sz="1100" dirty="0">
                <a:latin typeface="Courier" charset="0"/>
                <a:ea typeface="Courier" charset="0"/>
                <a:cs typeface="Courier" charset="0"/>
              </a:rPr>
              <a:t>$ </a:t>
            </a:r>
            <a:r>
              <a:rPr lang="en-US" sz="1100" dirty="0" err="1">
                <a:latin typeface="Courier" charset="0"/>
                <a:ea typeface="Courier" charset="0"/>
                <a:cs typeface="Courier" charset="0"/>
              </a:rPr>
              <a:t>ssh</a:t>
            </a:r>
            <a:r>
              <a:rPr lang="en-US" sz="1100" dirty="0">
                <a:latin typeface="Courier" charset="0"/>
                <a:ea typeface="Courier" charset="0"/>
                <a:cs typeface="Courier" charset="0"/>
              </a:rPr>
              <a:t> admin@192.168.0.1 -p 830 -s </a:t>
            </a:r>
            <a:r>
              <a:rPr lang="en-US" sz="1100" dirty="0" err="1">
                <a:latin typeface="Courier" charset="0"/>
                <a:ea typeface="Courier" charset="0"/>
                <a:cs typeface="Courier" charset="0"/>
              </a:rPr>
              <a:t>netconf</a:t>
            </a:r>
            <a:endParaRPr lang="en-US" sz="1100" dirty="0">
              <a:latin typeface="Courier" charset="0"/>
              <a:ea typeface="Courier" charset="0"/>
              <a:cs typeface="Courier" charset="0"/>
            </a:endParaRPr>
          </a:p>
          <a:p>
            <a:pPr marL="1785" indent="0">
              <a:spcBef>
                <a:spcPts val="400"/>
              </a:spcBef>
              <a:buNone/>
            </a:pPr>
            <a:r>
              <a:rPr lang="en-US" sz="1100" dirty="0">
                <a:latin typeface="Courier" charset="0"/>
                <a:ea typeface="Courier" charset="0"/>
                <a:cs typeface="Courier" charset="0"/>
              </a:rPr>
              <a:t>admin@192.168.0.1's password:</a:t>
            </a:r>
          </a:p>
          <a:p>
            <a:pPr marL="1785" indent="0">
              <a:spcBef>
                <a:spcPts val="400"/>
              </a:spcBef>
              <a:buNone/>
            </a:pPr>
            <a:endParaRPr lang="en-US" sz="1100" dirty="0">
              <a:latin typeface="Courier" charset="0"/>
              <a:ea typeface="Courier" charset="0"/>
              <a:cs typeface="Courier" charset="0"/>
            </a:endParaRPr>
          </a:p>
          <a:p>
            <a:pPr marL="1785" indent="0">
              <a:spcBef>
                <a:spcPts val="400"/>
              </a:spcBef>
              <a:buNone/>
            </a:pPr>
            <a:r>
              <a:rPr lang="en-US" sz="1100" b="1" dirty="0">
                <a:solidFill>
                  <a:schemeClr val="accent1"/>
                </a:solidFill>
                <a:latin typeface="Courier" charset="0"/>
                <a:ea typeface="Courier" charset="0"/>
                <a:cs typeface="Courier" charset="0"/>
              </a:rPr>
              <a:t>&lt;hello </a:t>
            </a:r>
            <a:r>
              <a:rPr lang="en-US" sz="1100" b="1" dirty="0" err="1">
                <a:solidFill>
                  <a:schemeClr val="accent1"/>
                </a:solidFill>
                <a:latin typeface="Courier" charset="0"/>
                <a:ea typeface="Courier" charset="0"/>
                <a:cs typeface="Courier" charset="0"/>
              </a:rPr>
              <a:t>xmlns</a:t>
            </a:r>
            <a:r>
              <a:rPr lang="en-US" sz="1100" b="1" dirty="0">
                <a:solidFill>
                  <a:schemeClr val="accent1"/>
                </a:solidFill>
                <a:latin typeface="Courier" charset="0"/>
                <a:ea typeface="Courier" charset="0"/>
                <a:cs typeface="Courier" charset="0"/>
              </a:rPr>
              <a:t>="urn:ietf:params:xml:ns:netconf:base:1.0"&gt;</a:t>
            </a:r>
          </a:p>
          <a:p>
            <a:pPr marL="1785" indent="0">
              <a:spcBef>
                <a:spcPts val="400"/>
              </a:spcBef>
              <a:buNone/>
            </a:pPr>
            <a:r>
              <a:rPr lang="en-US" sz="1100" b="1" dirty="0">
                <a:solidFill>
                  <a:schemeClr val="accent1"/>
                </a:solidFill>
                <a:latin typeface="Courier" charset="0"/>
                <a:ea typeface="Courier" charset="0"/>
                <a:cs typeface="Courier" charset="0"/>
              </a:rPr>
              <a:t>&lt;capabilities&gt;</a:t>
            </a:r>
          </a:p>
          <a:p>
            <a:pPr marL="1785" indent="0">
              <a:spcBef>
                <a:spcPts val="400"/>
              </a:spcBef>
              <a:buNone/>
            </a:pPr>
            <a:r>
              <a:rPr lang="en-US" sz="1100" b="1" dirty="0">
                <a:solidFill>
                  <a:schemeClr val="accent1"/>
                </a:solidFill>
                <a:latin typeface="Courier" charset="0"/>
                <a:ea typeface="Courier" charset="0"/>
                <a:cs typeface="Courier" charset="0"/>
              </a:rPr>
              <a:t>  &lt;capability&gt;urn:ietf:params:netconf:base:1.1&lt;/capability&gt;</a:t>
            </a:r>
          </a:p>
          <a:p>
            <a:pPr marL="1785" indent="0">
              <a:spcBef>
                <a:spcPts val="400"/>
              </a:spcBef>
              <a:buNone/>
            </a:pPr>
            <a:r>
              <a:rPr lang="en-US" sz="1100" b="1" dirty="0">
                <a:solidFill>
                  <a:schemeClr val="accent1"/>
                </a:solidFill>
                <a:latin typeface="Courier" charset="0"/>
                <a:ea typeface="Courier" charset="0"/>
                <a:cs typeface="Courier" charset="0"/>
              </a:rPr>
              <a:t>  &lt;capability&gt;urn:ietf:params:netconf:capability:candidate:1.0&lt;/capability&gt; </a:t>
            </a:r>
          </a:p>
          <a:p>
            <a:pPr marL="1785" indent="0">
              <a:spcBef>
                <a:spcPts val="400"/>
              </a:spcBef>
              <a:buNone/>
            </a:pPr>
            <a:r>
              <a:rPr lang="en-US" sz="1100" b="1" dirty="0">
                <a:solidFill>
                  <a:schemeClr val="accent1"/>
                </a:solidFill>
                <a:latin typeface="Courier" charset="0"/>
                <a:ea typeface="Courier" charset="0"/>
                <a:cs typeface="Courier" charset="0"/>
              </a:rPr>
              <a:t>  &lt;capability&gt;</a:t>
            </a:r>
            <a:r>
              <a:rPr lang="en-US" sz="1100" b="1" dirty="0" err="1">
                <a:solidFill>
                  <a:schemeClr val="accent1"/>
                </a:solidFill>
                <a:latin typeface="Courier" charset="0"/>
                <a:ea typeface="Courier" charset="0"/>
                <a:cs typeface="Courier" charset="0"/>
              </a:rPr>
              <a:t>urn:ietf:params:xml:ns:yang:ietf-netconf-monitoring</a:t>
            </a:r>
            <a:r>
              <a:rPr lang="en-US" sz="1100" b="1" dirty="0">
                <a:solidFill>
                  <a:schemeClr val="accent1"/>
                </a:solidFill>
                <a:latin typeface="Courier" charset="0"/>
                <a:ea typeface="Courier" charset="0"/>
                <a:cs typeface="Courier" charset="0"/>
              </a:rPr>
              <a:t>&lt;/capability&gt; </a:t>
            </a:r>
          </a:p>
          <a:p>
            <a:pPr marL="1785" indent="0">
              <a:spcBef>
                <a:spcPts val="400"/>
              </a:spcBef>
              <a:buNone/>
            </a:pPr>
            <a:r>
              <a:rPr lang="en-US" sz="1100" b="1" dirty="0">
                <a:solidFill>
                  <a:schemeClr val="accent1"/>
                </a:solidFill>
                <a:latin typeface="Courier" charset="0"/>
                <a:ea typeface="Courier" charset="0"/>
                <a:cs typeface="Courier" charset="0"/>
              </a:rPr>
              <a:t>  &lt;capability&gt;</a:t>
            </a:r>
            <a:r>
              <a:rPr lang="en-US" sz="1100" b="1" dirty="0" err="1">
                <a:solidFill>
                  <a:schemeClr val="accent1"/>
                </a:solidFill>
                <a:latin typeface="Courier" charset="0"/>
                <a:ea typeface="Courier" charset="0"/>
                <a:cs typeface="Courier" charset="0"/>
              </a:rPr>
              <a:t>urn:ietf:params:xml:ns:yang:ietf-interfaces</a:t>
            </a:r>
            <a:r>
              <a:rPr lang="en-US" sz="1100" b="1" dirty="0">
                <a:solidFill>
                  <a:schemeClr val="accent1"/>
                </a:solidFill>
                <a:latin typeface="Courier" charset="0"/>
                <a:ea typeface="Courier" charset="0"/>
                <a:cs typeface="Courier" charset="0"/>
              </a:rPr>
              <a:t>&lt;/capability&gt;</a:t>
            </a:r>
          </a:p>
          <a:p>
            <a:pPr marL="1785" indent="0">
              <a:spcBef>
                <a:spcPts val="400"/>
              </a:spcBef>
              <a:buNone/>
            </a:pPr>
            <a:r>
              <a:rPr lang="en-US" sz="1100" b="1" dirty="0">
                <a:solidFill>
                  <a:schemeClr val="accent1"/>
                </a:solidFill>
                <a:latin typeface="Courier" charset="0"/>
                <a:ea typeface="Courier" charset="0"/>
                <a:cs typeface="Courier" charset="0"/>
              </a:rPr>
              <a:t>  [output omitted and edited for clarity]</a:t>
            </a:r>
          </a:p>
          <a:p>
            <a:pPr marL="1785" indent="0">
              <a:spcBef>
                <a:spcPts val="400"/>
              </a:spcBef>
              <a:buNone/>
            </a:pPr>
            <a:r>
              <a:rPr lang="en-US" sz="1100" b="1" dirty="0">
                <a:solidFill>
                  <a:schemeClr val="accent1"/>
                </a:solidFill>
                <a:latin typeface="Courier" charset="0"/>
                <a:ea typeface="Courier" charset="0"/>
                <a:cs typeface="Courier" charset="0"/>
              </a:rPr>
              <a:t>&lt;/capabilities&gt;</a:t>
            </a:r>
          </a:p>
          <a:p>
            <a:pPr marL="1785" indent="0">
              <a:spcBef>
                <a:spcPts val="400"/>
              </a:spcBef>
              <a:buNone/>
            </a:pPr>
            <a:r>
              <a:rPr lang="en-US" sz="1100" b="1" dirty="0">
                <a:solidFill>
                  <a:schemeClr val="accent1"/>
                </a:solidFill>
                <a:latin typeface="Courier" charset="0"/>
                <a:ea typeface="Courier" charset="0"/>
                <a:cs typeface="Courier" charset="0"/>
              </a:rPr>
              <a:t>&lt;session-id&gt;19150&lt;/session-id&gt;&lt;/hello&gt;]]&gt;]]&gt;</a:t>
            </a:r>
          </a:p>
          <a:p>
            <a:pPr marL="1785" indent="0">
              <a:spcBef>
                <a:spcPts val="400"/>
              </a:spcBef>
              <a:buNone/>
            </a:pPr>
            <a:endParaRPr lang="en-US" sz="1100" dirty="0">
              <a:latin typeface="Courier" charset="0"/>
              <a:ea typeface="Courier" charset="0"/>
              <a:cs typeface="Courier" charset="0"/>
            </a:endParaRPr>
          </a:p>
          <a:p>
            <a:pPr marL="1785" indent="0">
              <a:spcBef>
                <a:spcPts val="400"/>
              </a:spcBef>
              <a:buNone/>
            </a:pPr>
            <a:r>
              <a:rPr lang="en-US" sz="1100" b="1" dirty="0">
                <a:solidFill>
                  <a:schemeClr val="accent4"/>
                </a:solidFill>
                <a:latin typeface="Courier" charset="0"/>
                <a:ea typeface="Courier" charset="0"/>
                <a:cs typeface="Courier" charset="0"/>
              </a:rPr>
              <a:t>&lt;?xml version="1.0" encoding="UTF-8"?&gt;</a:t>
            </a:r>
          </a:p>
          <a:p>
            <a:pPr marL="1785" indent="0">
              <a:spcBef>
                <a:spcPts val="400"/>
              </a:spcBef>
              <a:buNone/>
            </a:pPr>
            <a:r>
              <a:rPr lang="en-US" sz="1100" b="1" dirty="0">
                <a:solidFill>
                  <a:schemeClr val="accent4"/>
                </a:solidFill>
                <a:latin typeface="Courier" charset="0"/>
                <a:ea typeface="Courier" charset="0"/>
                <a:cs typeface="Courier" charset="0"/>
              </a:rPr>
              <a:t>&lt;hello </a:t>
            </a:r>
            <a:r>
              <a:rPr lang="en-US" sz="1100" b="1" dirty="0" err="1">
                <a:solidFill>
                  <a:schemeClr val="accent4"/>
                </a:solidFill>
                <a:latin typeface="Courier" charset="0"/>
                <a:ea typeface="Courier" charset="0"/>
                <a:cs typeface="Courier" charset="0"/>
              </a:rPr>
              <a:t>xmlns</a:t>
            </a:r>
            <a:r>
              <a:rPr lang="en-US" sz="1100" b="1" dirty="0">
                <a:solidFill>
                  <a:schemeClr val="accent4"/>
                </a:solidFill>
                <a:latin typeface="Courier" charset="0"/>
                <a:ea typeface="Courier" charset="0"/>
                <a:cs typeface="Courier" charset="0"/>
              </a:rPr>
              <a:t>="urn:ietf:params:xml:ns:netconf:base:1.0"&gt;</a:t>
            </a:r>
          </a:p>
          <a:p>
            <a:pPr marL="1785" indent="0">
              <a:spcBef>
                <a:spcPts val="400"/>
              </a:spcBef>
              <a:buNone/>
            </a:pPr>
            <a:r>
              <a:rPr lang="en-US" sz="1100" b="1" dirty="0">
                <a:solidFill>
                  <a:schemeClr val="accent4"/>
                </a:solidFill>
                <a:latin typeface="Courier" charset="0"/>
                <a:ea typeface="Courier" charset="0"/>
                <a:cs typeface="Courier" charset="0"/>
              </a:rPr>
              <a:t>&lt;capabilities&gt;</a:t>
            </a:r>
          </a:p>
          <a:p>
            <a:pPr marL="1785" indent="0">
              <a:spcBef>
                <a:spcPts val="400"/>
              </a:spcBef>
              <a:buNone/>
            </a:pPr>
            <a:r>
              <a:rPr lang="en-US" sz="1100" b="1" dirty="0">
                <a:solidFill>
                  <a:schemeClr val="accent4"/>
                </a:solidFill>
                <a:latin typeface="Courier" charset="0"/>
                <a:ea typeface="Courier" charset="0"/>
                <a:cs typeface="Courier" charset="0"/>
              </a:rPr>
              <a:t>  &lt;capability&gt;urn:ietf:params:netconf:base:1.0&lt;/capability&gt;</a:t>
            </a:r>
          </a:p>
          <a:p>
            <a:pPr marL="1785" indent="0">
              <a:spcBef>
                <a:spcPts val="400"/>
              </a:spcBef>
              <a:buNone/>
            </a:pPr>
            <a:r>
              <a:rPr lang="en-US" sz="1100" b="1" dirty="0">
                <a:solidFill>
                  <a:schemeClr val="accent4"/>
                </a:solidFill>
                <a:latin typeface="Courier" charset="0"/>
                <a:ea typeface="Courier" charset="0"/>
                <a:cs typeface="Courier" charset="0"/>
              </a:rPr>
              <a:t>&lt;/capabilities&gt;</a:t>
            </a:r>
          </a:p>
          <a:p>
            <a:pPr marL="1785" indent="0">
              <a:spcBef>
                <a:spcPts val="400"/>
              </a:spcBef>
              <a:buNone/>
            </a:pPr>
            <a:r>
              <a:rPr lang="en-US" sz="1100" b="1" dirty="0">
                <a:solidFill>
                  <a:schemeClr val="accent4"/>
                </a:solidFill>
                <a:latin typeface="Courier" charset="0"/>
                <a:ea typeface="Courier" charset="0"/>
                <a:cs typeface="Courier" charset="0"/>
              </a:rPr>
              <a:t>  &lt;/hello&gt;]]&gt;]]&gt;</a:t>
            </a:r>
          </a:p>
        </p:txBody>
      </p:sp>
      <p:sp>
        <p:nvSpPr>
          <p:cNvPr id="2" name="TextBox 1"/>
          <p:cNvSpPr txBox="1"/>
          <p:nvPr/>
        </p:nvSpPr>
        <p:spPr>
          <a:xfrm>
            <a:off x="5725702" y="4360990"/>
            <a:ext cx="2922596" cy="276999"/>
          </a:xfrm>
          <a:prstGeom prst="rect">
            <a:avLst/>
          </a:prstGeom>
          <a:noFill/>
        </p:spPr>
        <p:txBody>
          <a:bodyPr wrap="none"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82828"/>
                </a:solidFill>
                <a:effectLst/>
                <a:uLnTx/>
                <a:uFillTx/>
                <a:latin typeface="Arial" charset="0"/>
                <a:ea typeface="ＭＳ Ｐゴシック" charset="0"/>
              </a:rPr>
              <a:t>Example edited for simplicity </a:t>
            </a:r>
            <a:r>
              <a:rPr kumimoji="0" lang="en-US" sz="1200" b="0" i="1" u="none" strike="noStrike" kern="1200" cap="none" spc="0" normalizeH="0" baseline="0" noProof="0">
                <a:ln>
                  <a:noFill/>
                </a:ln>
                <a:solidFill>
                  <a:srgbClr val="282828"/>
                </a:solidFill>
                <a:effectLst/>
                <a:uLnTx/>
                <a:uFillTx/>
                <a:latin typeface="Arial" charset="0"/>
                <a:ea typeface="ＭＳ Ｐゴシック" charset="0"/>
              </a:rPr>
              <a:t>and brevity</a:t>
            </a:r>
          </a:p>
        </p:txBody>
      </p:sp>
      <p:grpSp>
        <p:nvGrpSpPr>
          <p:cNvPr id="12" name="Group 11"/>
          <p:cNvGrpSpPr/>
          <p:nvPr/>
        </p:nvGrpSpPr>
        <p:grpSpPr>
          <a:xfrm>
            <a:off x="356617" y="819580"/>
            <a:ext cx="5204962" cy="498881"/>
            <a:chOff x="437766" y="999507"/>
            <a:chExt cx="5204962" cy="498880"/>
          </a:xfrm>
        </p:grpSpPr>
        <p:sp>
          <p:nvSpPr>
            <p:cNvPr id="5" name="Rectangle 4"/>
            <p:cNvSpPr/>
            <p:nvPr/>
          </p:nvSpPr>
          <p:spPr>
            <a:xfrm>
              <a:off x="437766" y="999507"/>
              <a:ext cx="3826873" cy="498880"/>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9" name="TextBox 8"/>
            <p:cNvSpPr txBox="1"/>
            <p:nvPr/>
          </p:nvSpPr>
          <p:spPr>
            <a:xfrm>
              <a:off x="4291076" y="1064281"/>
              <a:ext cx="1351652" cy="369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282828"/>
                  </a:solidFill>
                  <a:effectLst/>
                  <a:uLnTx/>
                  <a:uFillTx/>
                  <a:latin typeface="Arial" charset="0"/>
                  <a:ea typeface="ＭＳ Ｐゴシック" charset="0"/>
                </a:rPr>
                <a:t>SSH Login</a:t>
              </a:r>
            </a:p>
          </p:txBody>
        </p:sp>
      </p:grpSp>
      <p:grpSp>
        <p:nvGrpSpPr>
          <p:cNvPr id="13" name="Group 12"/>
          <p:cNvGrpSpPr/>
          <p:nvPr/>
        </p:nvGrpSpPr>
        <p:grpSpPr>
          <a:xfrm>
            <a:off x="341377" y="1428475"/>
            <a:ext cx="8706235" cy="1921706"/>
            <a:chOff x="437765" y="1589897"/>
            <a:chExt cx="8706235" cy="1921706"/>
          </a:xfrm>
        </p:grpSpPr>
        <p:sp>
          <p:nvSpPr>
            <p:cNvPr id="6" name="Rectangle 5"/>
            <p:cNvSpPr/>
            <p:nvPr/>
          </p:nvSpPr>
          <p:spPr>
            <a:xfrm>
              <a:off x="437765" y="1589897"/>
              <a:ext cx="6900487" cy="1921706"/>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10" name="TextBox 9"/>
            <p:cNvSpPr txBox="1"/>
            <p:nvPr/>
          </p:nvSpPr>
          <p:spPr>
            <a:xfrm>
              <a:off x="7330250" y="2227584"/>
              <a:ext cx="1813750" cy="646331"/>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282828"/>
                  </a:solidFill>
                  <a:effectLst/>
                  <a:uLnTx/>
                  <a:uFillTx/>
                  <a:latin typeface="Arial" charset="0"/>
                  <a:ea typeface="ＭＳ Ｐゴシック" charset="0"/>
                </a:rPr>
                <a:t>Server (Agent) sends hello</a:t>
              </a:r>
            </a:p>
          </p:txBody>
        </p:sp>
      </p:grpSp>
      <p:grpSp>
        <p:nvGrpSpPr>
          <p:cNvPr id="14" name="Group 13"/>
          <p:cNvGrpSpPr/>
          <p:nvPr/>
        </p:nvGrpSpPr>
        <p:grpSpPr>
          <a:xfrm>
            <a:off x="356617" y="3414518"/>
            <a:ext cx="7315424" cy="1306984"/>
            <a:chOff x="437766" y="3603113"/>
            <a:chExt cx="7315424" cy="1306984"/>
          </a:xfrm>
        </p:grpSpPr>
        <p:sp>
          <p:nvSpPr>
            <p:cNvPr id="7" name="Rectangle 6"/>
            <p:cNvSpPr/>
            <p:nvPr/>
          </p:nvSpPr>
          <p:spPr>
            <a:xfrm>
              <a:off x="437766" y="3603113"/>
              <a:ext cx="5140842" cy="130698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11" name="TextBox 10"/>
            <p:cNvSpPr txBox="1"/>
            <p:nvPr/>
          </p:nvSpPr>
          <p:spPr>
            <a:xfrm>
              <a:off x="5651297" y="3839752"/>
              <a:ext cx="2101893" cy="646331"/>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282828"/>
                  </a:solidFill>
                  <a:effectLst/>
                  <a:uLnTx/>
                  <a:uFillTx/>
                  <a:latin typeface="Arial" charset="0"/>
                  <a:ea typeface="ＭＳ Ｐゴシック" charset="0"/>
                </a:rPr>
                <a:t>Client </a:t>
              </a:r>
              <a:r>
                <a:rPr kumimoji="0" lang="en-US" sz="1800" b="1" i="0" u="none" strike="noStrike" kern="1200" cap="none" spc="0" normalizeH="0" baseline="0" noProof="0">
                  <a:ln>
                    <a:noFill/>
                  </a:ln>
                  <a:solidFill>
                    <a:srgbClr val="282828"/>
                  </a:solidFill>
                  <a:effectLst/>
                  <a:uLnTx/>
                  <a:uFillTx/>
                  <a:latin typeface="Arial" charset="0"/>
                  <a:ea typeface="ＭＳ Ｐゴシック" charset="0"/>
                </a:rPr>
                <a:t>(Manager) sends </a:t>
              </a:r>
              <a:r>
                <a:rPr kumimoji="0" lang="en-US" sz="1800" b="1" i="0" u="none" strike="noStrike" kern="1200" cap="none" spc="0" normalizeH="0" baseline="0" noProof="0" dirty="0">
                  <a:ln>
                    <a:noFill/>
                  </a:ln>
                  <a:solidFill>
                    <a:srgbClr val="282828"/>
                  </a:solidFill>
                  <a:effectLst/>
                  <a:uLnTx/>
                  <a:uFillTx/>
                  <a:latin typeface="Arial" charset="0"/>
                  <a:ea typeface="ＭＳ Ｐゴシック" charset="0"/>
                </a:rPr>
                <a:t>hello</a:t>
              </a:r>
            </a:p>
          </p:txBody>
        </p:sp>
      </p:grpSp>
      <p:sp>
        <p:nvSpPr>
          <p:cNvPr id="16" name="Rectangle 15">
            <a:extLst>
              <a:ext uri="{FF2B5EF4-FFF2-40B4-BE49-F238E27FC236}">
                <a16:creationId xmlns:a16="http://schemas.microsoft.com/office/drawing/2014/main" id="{6FEFBDEE-49B1-4245-8666-B461ED503B23}"/>
              </a:ext>
            </a:extLst>
          </p:cNvPr>
          <p:cNvSpPr/>
          <p:nvPr/>
        </p:nvSpPr>
        <p:spPr>
          <a:xfrm>
            <a:off x="0" y="811213"/>
            <a:ext cx="9014923" cy="3986812"/>
          </a:xfrm>
          <a:prstGeom prst="rect">
            <a:avLst/>
          </a:prstGeom>
          <a:solidFill>
            <a:srgbClr val="FFFFFF">
              <a:alpha val="87059"/>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srgbClr val="005073"/>
              </a:solidFill>
              <a:effectLst/>
              <a:uLnTx/>
              <a:uFillTx/>
              <a:latin typeface="CiscoSansTT Light"/>
              <a:ea typeface="+mn-ea"/>
              <a:cs typeface="+mn-cs"/>
            </a:endParaRPr>
          </a:p>
        </p:txBody>
      </p:sp>
      <p:sp>
        <p:nvSpPr>
          <p:cNvPr id="17" name="TextBox 16">
            <a:extLst>
              <a:ext uri="{FF2B5EF4-FFF2-40B4-BE49-F238E27FC236}">
                <a16:creationId xmlns:a16="http://schemas.microsoft.com/office/drawing/2014/main" id="{D9346D79-97B2-3A40-AFDC-AD67B548D464}"/>
              </a:ext>
            </a:extLst>
          </p:cNvPr>
          <p:cNvSpPr txBox="1"/>
          <p:nvPr/>
        </p:nvSpPr>
        <p:spPr>
          <a:xfrm>
            <a:off x="718879" y="1770644"/>
            <a:ext cx="7341562" cy="1754326"/>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5400" dirty="0">
                <a:solidFill>
                  <a:srgbClr val="000000"/>
                </a:solidFill>
                <a:ea typeface="ＭＳ Ｐゴシック" charset="0"/>
              </a:rPr>
              <a:t>You </a:t>
            </a:r>
            <a:r>
              <a:rPr kumimoji="0" lang="en-US" sz="5400" b="0" i="0" u="none" strike="noStrike" kern="1200" cap="none" spc="0" normalizeH="0" baseline="0" noProof="0" dirty="0">
                <a:ln>
                  <a:noFill/>
                </a:ln>
                <a:solidFill>
                  <a:srgbClr val="000000"/>
                </a:solidFill>
                <a:effectLst/>
                <a:uLnTx/>
                <a:uFillTx/>
                <a:latin typeface="Arial" charset="0"/>
                <a:ea typeface="ＭＳ Ｐゴシック" charset="0"/>
              </a:rPr>
              <a:t>Don’t Need To Use</a:t>
            </a:r>
            <a:br>
              <a:rPr kumimoji="0" lang="en-US" sz="5400" b="0" i="0" u="none" strike="noStrike" kern="1200" cap="none" spc="0" normalizeH="0" baseline="0" noProof="0" dirty="0">
                <a:ln>
                  <a:noFill/>
                </a:ln>
                <a:solidFill>
                  <a:srgbClr val="000000"/>
                </a:solidFill>
                <a:effectLst/>
                <a:uLnTx/>
                <a:uFillTx/>
                <a:latin typeface="Arial" charset="0"/>
                <a:ea typeface="ＭＳ Ｐゴシック" charset="0"/>
              </a:rPr>
            </a:br>
            <a:r>
              <a:rPr kumimoji="0" lang="en-US" sz="5400" b="0" i="0" u="none" strike="noStrike" kern="1200" cap="none" spc="0" normalizeH="0" baseline="0" noProof="0" dirty="0">
                <a:ln>
                  <a:noFill/>
                </a:ln>
                <a:solidFill>
                  <a:srgbClr val="000000"/>
                </a:solidFill>
                <a:effectLst/>
                <a:uLnTx/>
                <a:uFillTx/>
                <a:latin typeface="Arial" charset="0"/>
                <a:ea typeface="ＭＳ Ｐゴシック" charset="0"/>
              </a:rPr>
              <a:t>NETCONF Like This!</a:t>
            </a:r>
          </a:p>
        </p:txBody>
      </p:sp>
    </p:spTree>
    <p:extLst>
      <p:ext uri="{BB962C8B-B14F-4D97-AF65-F5344CB8AC3E}">
        <p14:creationId xmlns:p14="http://schemas.microsoft.com/office/powerpoint/2010/main" val="1435487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Messages - Remote Procedure Call (RPC)</a:t>
            </a:r>
          </a:p>
        </p:txBody>
      </p:sp>
      <p:pic>
        <p:nvPicPr>
          <p:cNvPr id="3" name="Content Placeholder 2"/>
          <p:cNvPicPr>
            <a:picLocks noGrp="1" noChangeAspect="1"/>
          </p:cNvPicPr>
          <p:nvPr>
            <p:ph idx="4294967295"/>
          </p:nvPr>
        </p:nvPicPr>
        <p:blipFill>
          <a:blip r:embed="rId2"/>
          <a:stretch>
            <a:fillRect/>
          </a:stretch>
        </p:blipFill>
        <p:spPr>
          <a:xfrm>
            <a:off x="376136" y="1506572"/>
            <a:ext cx="8280400" cy="2465388"/>
          </a:xfrm>
          <a:prstGeom prst="rect">
            <a:avLst/>
          </a:prstGeom>
        </p:spPr>
      </p:pic>
      <p:sp>
        <p:nvSpPr>
          <p:cNvPr id="6" name="TextBox 5"/>
          <p:cNvSpPr txBox="1"/>
          <p:nvPr/>
        </p:nvSpPr>
        <p:spPr>
          <a:xfrm>
            <a:off x="3214772" y="2138967"/>
            <a:ext cx="2695284" cy="369332"/>
          </a:xfrm>
          <a:prstGeom prst="rect">
            <a:avLst/>
          </a:prstGeom>
          <a:noFill/>
        </p:spPr>
        <p:txBody>
          <a:bodyPr wrap="square" rtlCol="0">
            <a:spAutoFit/>
          </a:bodyPr>
          <a:lstStyle/>
          <a:p>
            <a:r>
              <a:rPr lang="en-US" dirty="0">
                <a:solidFill>
                  <a:schemeClr val="bg2"/>
                </a:solidFill>
                <a:latin typeface="+mn-lt"/>
              </a:rPr>
              <a:t>edit-</a:t>
            </a:r>
            <a:r>
              <a:rPr lang="en-US" dirty="0" err="1">
                <a:solidFill>
                  <a:schemeClr val="bg2"/>
                </a:solidFill>
                <a:latin typeface="+mn-lt"/>
              </a:rPr>
              <a:t>config</a:t>
            </a:r>
            <a:r>
              <a:rPr lang="en-US" dirty="0">
                <a:solidFill>
                  <a:schemeClr val="bg2"/>
                </a:solidFill>
                <a:latin typeface="+mn-lt"/>
              </a:rPr>
              <a:t>(yang-data)</a:t>
            </a:r>
          </a:p>
        </p:txBody>
      </p:sp>
      <p:sp>
        <p:nvSpPr>
          <p:cNvPr id="7" name="TextBox 6"/>
          <p:cNvSpPr txBox="1"/>
          <p:nvPr/>
        </p:nvSpPr>
        <p:spPr>
          <a:xfrm>
            <a:off x="3909556" y="3057823"/>
            <a:ext cx="2355878" cy="369332"/>
          </a:xfrm>
          <a:prstGeom prst="rect">
            <a:avLst/>
          </a:prstGeom>
          <a:noFill/>
        </p:spPr>
        <p:txBody>
          <a:bodyPr wrap="square" rtlCol="0">
            <a:spAutoFit/>
          </a:bodyPr>
          <a:lstStyle/>
          <a:p>
            <a:r>
              <a:rPr lang="en-US" dirty="0">
                <a:solidFill>
                  <a:schemeClr val="bg2"/>
                </a:solidFill>
                <a:latin typeface="+mn-lt"/>
              </a:rPr>
              <a:t>OK –</a:t>
            </a:r>
            <a:r>
              <a:rPr lang="en-US" dirty="0" err="1">
                <a:solidFill>
                  <a:schemeClr val="bg2"/>
                </a:solidFill>
                <a:latin typeface="+mn-lt"/>
              </a:rPr>
              <a:t>config</a:t>
            </a:r>
            <a:r>
              <a:rPr lang="en-US" dirty="0">
                <a:solidFill>
                  <a:schemeClr val="bg2"/>
                </a:solidFill>
                <a:latin typeface="+mn-lt"/>
              </a:rPr>
              <a:t> updated</a:t>
            </a:r>
          </a:p>
        </p:txBody>
      </p:sp>
    </p:spTree>
    <p:extLst>
      <p:ext uri="{BB962C8B-B14F-4D97-AF65-F5344CB8AC3E}">
        <p14:creationId xmlns:p14="http://schemas.microsoft.com/office/powerpoint/2010/main" val="187204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p:cNvSpPr/>
          <p:nvPr/>
        </p:nvSpPr>
        <p:spPr>
          <a:xfrm>
            <a:off x="1655627" y="1039953"/>
            <a:ext cx="5601424" cy="2354263"/>
          </a:xfrm>
          <a:prstGeom prst="blockArc">
            <a:avLst>
              <a:gd name="adj1" fmla="val 10710283"/>
              <a:gd name="adj2" fmla="val 153623"/>
              <a:gd name="adj3" fmla="val 25243"/>
            </a:avLst>
          </a:prstGeom>
          <a:gradFill flip="none" rotWithShape="1">
            <a:gsLst>
              <a:gs pos="0">
                <a:schemeClr val="bg1">
                  <a:alpha val="50000"/>
                </a:schemeClr>
              </a:gs>
              <a:gs pos="100000">
                <a:schemeClr val="bg1">
                  <a:alpha val="50000"/>
                </a:schemeClr>
              </a:gs>
              <a:gs pos="38000">
                <a:schemeClr val="tx1">
                  <a:alpha val="1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p>
        </p:txBody>
      </p:sp>
      <p:sp>
        <p:nvSpPr>
          <p:cNvPr id="74757" name="Title 1"/>
          <p:cNvSpPr>
            <a:spLocks noGrp="1"/>
          </p:cNvSpPr>
          <p:nvPr>
            <p:ph type="title"/>
          </p:nvPr>
        </p:nvSpPr>
        <p:spPr>
          <a:xfrm>
            <a:off x="445335" y="74267"/>
            <a:ext cx="8345488" cy="731837"/>
          </a:xfrm>
        </p:spPr>
        <p:txBody>
          <a:bodyPr/>
          <a:lstStyle/>
          <a:p>
            <a:r>
              <a:rPr lang="en-US" altLang="en-US" dirty="0">
                <a:cs typeface="CiscoSans" panose="020B0503020201020303" pitchFamily="34" charset="0"/>
              </a:rPr>
              <a:t>Building an Industry Ecosystem with </a:t>
            </a:r>
            <a:r>
              <a:rPr lang="en-US" altLang="en-US" dirty="0" err="1">
                <a:cs typeface="CiscoSans" panose="020B0503020201020303" pitchFamily="34" charset="0"/>
              </a:rPr>
              <a:t>DevNet</a:t>
            </a:r>
            <a:endParaRPr altLang="en-US" dirty="0">
              <a:cs typeface="CiscoSans" panose="020B0503020201020303" pitchFamily="34" charset="0"/>
            </a:endParaRPr>
          </a:p>
        </p:txBody>
      </p:sp>
      <p:sp>
        <p:nvSpPr>
          <p:cNvPr id="74758" name="Rectangle 9"/>
          <p:cNvSpPr>
            <a:spLocks noChangeArrowheads="1"/>
          </p:cNvSpPr>
          <p:nvPr/>
        </p:nvSpPr>
        <p:spPr bwMode="auto">
          <a:xfrm>
            <a:off x="527828" y="1744308"/>
            <a:ext cx="11652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Developer as the customer</a:t>
            </a:r>
          </a:p>
        </p:txBody>
      </p:sp>
      <p:sp>
        <p:nvSpPr>
          <p:cNvPr id="74759" name="TextBox 10"/>
          <p:cNvSpPr txBox="1">
            <a:spLocks noChangeArrowheads="1"/>
          </p:cNvSpPr>
          <p:nvPr/>
        </p:nvSpPr>
        <p:spPr bwMode="auto">
          <a:xfrm>
            <a:off x="7640490" y="1739639"/>
            <a:ext cx="167163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Catalyze &amp; Accelerate Digitization</a:t>
            </a:r>
          </a:p>
        </p:txBody>
      </p:sp>
      <p:sp>
        <p:nvSpPr>
          <p:cNvPr id="74760" name="TextBox 11"/>
          <p:cNvSpPr txBox="1">
            <a:spLocks noChangeArrowheads="1"/>
          </p:cNvSpPr>
          <p:nvPr/>
        </p:nvSpPr>
        <p:spPr bwMode="auto">
          <a:xfrm>
            <a:off x="6131313" y="863486"/>
            <a:ext cx="16351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Vibrant Developer Ecosystem</a:t>
            </a:r>
          </a:p>
        </p:txBody>
      </p:sp>
      <p:grpSp>
        <p:nvGrpSpPr>
          <p:cNvPr id="74761" name="Group 27"/>
          <p:cNvGrpSpPr>
            <a:grpSpLocks/>
          </p:cNvGrpSpPr>
          <p:nvPr/>
        </p:nvGrpSpPr>
        <p:grpSpPr bwMode="auto">
          <a:xfrm>
            <a:off x="1610949" y="1540153"/>
            <a:ext cx="1279525" cy="1279525"/>
            <a:chOff x="2317654" y="1058841"/>
            <a:chExt cx="1279001" cy="1279000"/>
          </a:xfrm>
        </p:grpSpPr>
        <p:sp>
          <p:nvSpPr>
            <p:cNvPr id="13" name="Oval 12"/>
            <p:cNvSpPr>
              <a:spLocks noChangeArrowheads="1"/>
            </p:cNvSpPr>
            <p:nvPr/>
          </p:nvSpPr>
          <p:spPr bwMode="auto">
            <a:xfrm>
              <a:off x="2317654" y="1058841"/>
              <a:ext cx="1279001" cy="1279000"/>
            </a:xfrm>
            <a:prstGeom prst="ellipse">
              <a:avLst/>
            </a:prstGeom>
            <a:solidFill>
              <a:srgbClr val="0070C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74793" name="Group 14"/>
            <p:cNvGrpSpPr>
              <a:grpSpLocks/>
            </p:cNvGrpSpPr>
            <p:nvPr/>
          </p:nvGrpSpPr>
          <p:grpSpPr bwMode="auto">
            <a:xfrm>
              <a:off x="2597763" y="1293014"/>
              <a:ext cx="684339" cy="767359"/>
              <a:chOff x="1595899" y="1998863"/>
              <a:chExt cx="796345" cy="892951"/>
            </a:xfrm>
          </p:grpSpPr>
          <p:grpSp>
            <p:nvGrpSpPr>
              <p:cNvPr id="16" name="Group 15"/>
              <p:cNvGrpSpPr/>
              <p:nvPr/>
            </p:nvGrpSpPr>
            <p:grpSpPr>
              <a:xfrm>
                <a:off x="1595899" y="2284892"/>
                <a:ext cx="752782" cy="606922"/>
                <a:chOff x="938331" y="2568239"/>
                <a:chExt cx="1181100" cy="952500"/>
              </a:xfrm>
              <a:solidFill>
                <a:schemeClr val="bg2"/>
              </a:solidFill>
            </p:grpSpPr>
            <p:sp>
              <p:nvSpPr>
                <p:cNvPr id="24" name="Freeform 30"/>
                <p:cNvSpPr>
                  <a:spLocks noEditPoints="1"/>
                </p:cNvSpPr>
                <p:nvPr/>
              </p:nvSpPr>
              <p:spPr bwMode="auto">
                <a:xfrm>
                  <a:off x="1292343" y="3411202"/>
                  <a:ext cx="750887" cy="82550"/>
                </a:xfrm>
                <a:custGeom>
                  <a:avLst/>
                  <a:gdLst>
                    <a:gd name="T0" fmla="*/ 1373 w 1594"/>
                    <a:gd name="T1" fmla="*/ 0 h 174"/>
                    <a:gd name="T2" fmla="*/ 66 w 1594"/>
                    <a:gd name="T3" fmla="*/ 0 h 174"/>
                    <a:gd name="T4" fmla="*/ 0 w 1594"/>
                    <a:gd name="T5" fmla="*/ 67 h 174"/>
                    <a:gd name="T6" fmla="*/ 0 w 1594"/>
                    <a:gd name="T7" fmla="*/ 108 h 174"/>
                    <a:gd name="T8" fmla="*/ 66 w 1594"/>
                    <a:gd name="T9" fmla="*/ 174 h 174"/>
                    <a:gd name="T10" fmla="*/ 1594 w 1594"/>
                    <a:gd name="T11" fmla="*/ 174 h 174"/>
                    <a:gd name="T12" fmla="*/ 1594 w 1594"/>
                    <a:gd name="T13" fmla="*/ 0 h 174"/>
                    <a:gd name="T14" fmla="*/ 1373 w 1594"/>
                    <a:gd name="T15" fmla="*/ 0 h 174"/>
                    <a:gd name="T16" fmla="*/ 1373 w 1594"/>
                    <a:gd name="T17" fmla="*/ 0 h 174"/>
                    <a:gd name="T18" fmla="*/ 1373 w 1594"/>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4" h="174">
                      <a:moveTo>
                        <a:pt x="1373" y="0"/>
                      </a:moveTo>
                      <a:cubicBezTo>
                        <a:pt x="66" y="0"/>
                        <a:pt x="66" y="0"/>
                        <a:pt x="66" y="0"/>
                      </a:cubicBezTo>
                      <a:cubicBezTo>
                        <a:pt x="30" y="0"/>
                        <a:pt x="0" y="30"/>
                        <a:pt x="0" y="67"/>
                      </a:cubicBezTo>
                      <a:cubicBezTo>
                        <a:pt x="0" y="108"/>
                        <a:pt x="0" y="108"/>
                        <a:pt x="0" y="108"/>
                      </a:cubicBezTo>
                      <a:cubicBezTo>
                        <a:pt x="0" y="145"/>
                        <a:pt x="30" y="174"/>
                        <a:pt x="66" y="174"/>
                      </a:cubicBezTo>
                      <a:cubicBezTo>
                        <a:pt x="1594" y="174"/>
                        <a:pt x="1594" y="174"/>
                        <a:pt x="1594" y="174"/>
                      </a:cubicBezTo>
                      <a:cubicBezTo>
                        <a:pt x="1594" y="0"/>
                        <a:pt x="1594" y="0"/>
                        <a:pt x="1594" y="0"/>
                      </a:cubicBezTo>
                      <a:lnTo>
                        <a:pt x="1373" y="0"/>
                      </a:lnTo>
                      <a:close/>
                      <a:moveTo>
                        <a:pt x="1373" y="0"/>
                      </a:moveTo>
                      <a:cubicBezTo>
                        <a:pt x="1373" y="0"/>
                        <a:pt x="1373" y="0"/>
                        <a:pt x="1373" y="0"/>
                      </a:cubicBezTo>
                    </a:path>
                  </a:pathLst>
                </a:custGeom>
                <a:solidFill>
                  <a:srgbClr val="FFFFFF"/>
                </a:solidFill>
                <a:ln>
                  <a:noFill/>
                </a:ln>
              </p:spPr>
              <p:txBody>
                <a:bodyPr lIns="121888" tIns="60944" rIns="121888" bIns="60944"/>
                <a:lstStyle/>
                <a:p>
                  <a:pPr>
                    <a:defRPr/>
                  </a:pPr>
                  <a:endParaRPr lang="en-US" dirty="0">
                    <a:latin typeface="Arial" charset="0"/>
                    <a:ea typeface="ＭＳ Ｐゴシック" charset="0"/>
                    <a:cs typeface="ＭＳ Ｐゴシック" charset="0"/>
                  </a:endParaRPr>
                </a:p>
              </p:txBody>
            </p:sp>
            <p:sp>
              <p:nvSpPr>
                <p:cNvPr id="25" name="Freeform 31"/>
                <p:cNvSpPr>
                  <a:spLocks noEditPoints="1"/>
                </p:cNvSpPr>
                <p:nvPr/>
              </p:nvSpPr>
              <p:spPr bwMode="auto">
                <a:xfrm>
                  <a:off x="1084381" y="2568239"/>
                  <a:ext cx="347662" cy="347663"/>
                </a:xfrm>
                <a:custGeom>
                  <a:avLst/>
                  <a:gdLst>
                    <a:gd name="T0" fmla="*/ 737 w 737"/>
                    <a:gd name="T1" fmla="*/ 369 h 737"/>
                    <a:gd name="T2" fmla="*/ 369 w 737"/>
                    <a:gd name="T3" fmla="*/ 737 h 737"/>
                    <a:gd name="T4" fmla="*/ 0 w 737"/>
                    <a:gd name="T5" fmla="*/ 369 h 737"/>
                    <a:gd name="T6" fmla="*/ 369 w 737"/>
                    <a:gd name="T7" fmla="*/ 0 h 737"/>
                    <a:gd name="T8" fmla="*/ 737 w 737"/>
                    <a:gd name="T9" fmla="*/ 369 h 737"/>
                    <a:gd name="T10" fmla="*/ 737 w 737"/>
                    <a:gd name="T11" fmla="*/ 369 h 737"/>
                    <a:gd name="T12" fmla="*/ 737 w 737"/>
                    <a:gd name="T13" fmla="*/ 369 h 737"/>
                  </a:gdLst>
                  <a:ahLst/>
                  <a:cxnLst>
                    <a:cxn ang="0">
                      <a:pos x="T0" y="T1"/>
                    </a:cxn>
                    <a:cxn ang="0">
                      <a:pos x="T2" y="T3"/>
                    </a:cxn>
                    <a:cxn ang="0">
                      <a:pos x="T4" y="T5"/>
                    </a:cxn>
                    <a:cxn ang="0">
                      <a:pos x="T6" y="T7"/>
                    </a:cxn>
                    <a:cxn ang="0">
                      <a:pos x="T8" y="T9"/>
                    </a:cxn>
                    <a:cxn ang="0">
                      <a:pos x="T10" y="T11"/>
                    </a:cxn>
                    <a:cxn ang="0">
                      <a:pos x="T12" y="T13"/>
                    </a:cxn>
                  </a:cxnLst>
                  <a:rect l="0" t="0" r="r" b="b"/>
                  <a:pathLst>
                    <a:path w="737" h="737">
                      <a:moveTo>
                        <a:pt x="737" y="369"/>
                      </a:moveTo>
                      <a:cubicBezTo>
                        <a:pt x="737" y="572"/>
                        <a:pt x="572" y="737"/>
                        <a:pt x="369" y="737"/>
                      </a:cubicBezTo>
                      <a:cubicBezTo>
                        <a:pt x="165" y="737"/>
                        <a:pt x="0" y="572"/>
                        <a:pt x="0" y="369"/>
                      </a:cubicBezTo>
                      <a:cubicBezTo>
                        <a:pt x="0" y="165"/>
                        <a:pt x="165" y="0"/>
                        <a:pt x="369" y="0"/>
                      </a:cubicBezTo>
                      <a:cubicBezTo>
                        <a:pt x="572" y="0"/>
                        <a:pt x="737" y="165"/>
                        <a:pt x="737" y="369"/>
                      </a:cubicBezTo>
                      <a:close/>
                      <a:moveTo>
                        <a:pt x="737" y="369"/>
                      </a:moveTo>
                      <a:cubicBezTo>
                        <a:pt x="737" y="369"/>
                        <a:pt x="737" y="369"/>
                        <a:pt x="737" y="369"/>
                      </a:cubicBezTo>
                    </a:path>
                  </a:pathLst>
                </a:custGeom>
                <a:solidFill>
                  <a:schemeClr val="bg1"/>
                </a:solidFill>
                <a:ln>
                  <a:noFill/>
                </a:ln>
              </p:spPr>
              <p:txBody>
                <a:bodyPr lIns="121888" tIns="60944" rIns="121888" bIns="60944"/>
                <a:lstStyle/>
                <a:p>
                  <a:pPr>
                    <a:defRPr/>
                  </a:pPr>
                  <a:endParaRPr lang="en-US" dirty="0">
                    <a:latin typeface="Arial" charset="0"/>
                    <a:ea typeface="ＭＳ Ｐゴシック" charset="0"/>
                    <a:cs typeface="ＭＳ Ｐゴシック" charset="0"/>
                  </a:endParaRPr>
                </a:p>
              </p:txBody>
            </p:sp>
            <p:sp>
              <p:nvSpPr>
                <p:cNvPr id="26" name="Freeform 32"/>
                <p:cNvSpPr>
                  <a:spLocks noEditPoints="1"/>
                </p:cNvSpPr>
                <p:nvPr/>
              </p:nvSpPr>
              <p:spPr bwMode="auto">
                <a:xfrm>
                  <a:off x="938331" y="2915901"/>
                  <a:ext cx="812800" cy="604838"/>
                </a:xfrm>
                <a:custGeom>
                  <a:avLst/>
                  <a:gdLst>
                    <a:gd name="T0" fmla="*/ 1575 w 1722"/>
                    <a:gd name="T1" fmla="*/ 536 h 1280"/>
                    <a:gd name="T2" fmla="*/ 730 w 1722"/>
                    <a:gd name="T3" fmla="*/ 535 h 1280"/>
                    <a:gd name="T4" fmla="*/ 710 w 1722"/>
                    <a:gd name="T5" fmla="*/ 535 h 1280"/>
                    <a:gd name="T6" fmla="*/ 710 w 1722"/>
                    <a:gd name="T7" fmla="*/ 437 h 1280"/>
                    <a:gd name="T8" fmla="*/ 710 w 1722"/>
                    <a:gd name="T9" fmla="*/ 355 h 1280"/>
                    <a:gd name="T10" fmla="*/ 355 w 1722"/>
                    <a:gd name="T11" fmla="*/ 0 h 1280"/>
                    <a:gd name="T12" fmla="*/ 335 w 1722"/>
                    <a:gd name="T13" fmla="*/ 1 h 1280"/>
                    <a:gd name="T14" fmla="*/ 335 w 1722"/>
                    <a:gd name="T15" fmla="*/ 0 h 1280"/>
                    <a:gd name="T16" fmla="*/ 0 w 1722"/>
                    <a:gd name="T17" fmla="*/ 335 h 1280"/>
                    <a:gd name="T18" fmla="*/ 0 w 1722"/>
                    <a:gd name="T19" fmla="*/ 1280 h 1280"/>
                    <a:gd name="T20" fmla="*/ 710 w 1722"/>
                    <a:gd name="T21" fmla="*/ 1280 h 1280"/>
                    <a:gd name="T22" fmla="*/ 710 w 1722"/>
                    <a:gd name="T23" fmla="*/ 877 h 1280"/>
                    <a:gd name="T24" fmla="*/ 701 w 1722"/>
                    <a:gd name="T25" fmla="*/ 876 h 1280"/>
                    <a:gd name="T26" fmla="*/ 700 w 1722"/>
                    <a:gd name="T27" fmla="*/ 876 h 1280"/>
                    <a:gd name="T28" fmla="*/ 573 w 1722"/>
                    <a:gd name="T29" fmla="*/ 821 h 1280"/>
                    <a:gd name="T30" fmla="*/ 285 w 1722"/>
                    <a:gd name="T31" fmla="*/ 506 h 1280"/>
                    <a:gd name="T32" fmla="*/ 286 w 1722"/>
                    <a:gd name="T33" fmla="*/ 471 h 1280"/>
                    <a:gd name="T34" fmla="*/ 321 w 1722"/>
                    <a:gd name="T35" fmla="*/ 473 h 1280"/>
                    <a:gd name="T36" fmla="*/ 610 w 1722"/>
                    <a:gd name="T37" fmla="*/ 788 h 1280"/>
                    <a:gd name="T38" fmla="*/ 701 w 1722"/>
                    <a:gd name="T39" fmla="*/ 829 h 1280"/>
                    <a:gd name="T40" fmla="*/ 735 w 1722"/>
                    <a:gd name="T41" fmla="*/ 830 h 1280"/>
                    <a:gd name="T42" fmla="*/ 1575 w 1722"/>
                    <a:gd name="T43" fmla="*/ 830 h 1280"/>
                    <a:gd name="T44" fmla="*/ 1722 w 1722"/>
                    <a:gd name="T45" fmla="*/ 683 h 1280"/>
                    <a:gd name="T46" fmla="*/ 1575 w 1722"/>
                    <a:gd name="T47" fmla="*/ 536 h 1280"/>
                    <a:gd name="T48" fmla="*/ 1575 w 1722"/>
                    <a:gd name="T49" fmla="*/ 536 h 1280"/>
                    <a:gd name="T50" fmla="*/ 1575 w 1722"/>
                    <a:gd name="T51" fmla="*/ 536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2" h="1280">
                      <a:moveTo>
                        <a:pt x="1575" y="536"/>
                      </a:moveTo>
                      <a:cubicBezTo>
                        <a:pt x="730" y="535"/>
                        <a:pt x="730" y="535"/>
                        <a:pt x="730" y="535"/>
                      </a:cubicBezTo>
                      <a:cubicBezTo>
                        <a:pt x="710" y="535"/>
                        <a:pt x="710" y="535"/>
                        <a:pt x="710" y="535"/>
                      </a:cubicBezTo>
                      <a:cubicBezTo>
                        <a:pt x="710" y="437"/>
                        <a:pt x="710" y="437"/>
                        <a:pt x="710" y="437"/>
                      </a:cubicBezTo>
                      <a:cubicBezTo>
                        <a:pt x="710" y="355"/>
                        <a:pt x="710" y="355"/>
                        <a:pt x="710" y="355"/>
                      </a:cubicBezTo>
                      <a:cubicBezTo>
                        <a:pt x="710" y="159"/>
                        <a:pt x="551" y="0"/>
                        <a:pt x="355" y="0"/>
                      </a:cubicBezTo>
                      <a:cubicBezTo>
                        <a:pt x="348" y="0"/>
                        <a:pt x="342" y="0"/>
                        <a:pt x="335" y="1"/>
                      </a:cubicBezTo>
                      <a:cubicBezTo>
                        <a:pt x="335" y="0"/>
                        <a:pt x="335" y="0"/>
                        <a:pt x="335" y="0"/>
                      </a:cubicBezTo>
                      <a:cubicBezTo>
                        <a:pt x="150" y="0"/>
                        <a:pt x="0" y="150"/>
                        <a:pt x="0" y="335"/>
                      </a:cubicBezTo>
                      <a:cubicBezTo>
                        <a:pt x="0" y="1280"/>
                        <a:pt x="0" y="1280"/>
                        <a:pt x="0" y="1280"/>
                      </a:cubicBezTo>
                      <a:cubicBezTo>
                        <a:pt x="710" y="1280"/>
                        <a:pt x="710" y="1280"/>
                        <a:pt x="710" y="1280"/>
                      </a:cubicBezTo>
                      <a:cubicBezTo>
                        <a:pt x="710" y="877"/>
                        <a:pt x="710" y="877"/>
                        <a:pt x="710" y="877"/>
                      </a:cubicBezTo>
                      <a:cubicBezTo>
                        <a:pt x="701" y="876"/>
                        <a:pt x="701" y="876"/>
                        <a:pt x="701" y="876"/>
                      </a:cubicBezTo>
                      <a:cubicBezTo>
                        <a:pt x="700" y="876"/>
                        <a:pt x="700" y="876"/>
                        <a:pt x="700" y="876"/>
                      </a:cubicBezTo>
                      <a:cubicBezTo>
                        <a:pt x="652" y="876"/>
                        <a:pt x="606" y="856"/>
                        <a:pt x="573" y="821"/>
                      </a:cubicBezTo>
                      <a:cubicBezTo>
                        <a:pt x="285" y="506"/>
                        <a:pt x="285" y="506"/>
                        <a:pt x="285" y="506"/>
                      </a:cubicBezTo>
                      <a:cubicBezTo>
                        <a:pt x="276" y="496"/>
                        <a:pt x="276" y="480"/>
                        <a:pt x="286" y="471"/>
                      </a:cubicBezTo>
                      <a:cubicBezTo>
                        <a:pt x="296" y="462"/>
                        <a:pt x="312" y="463"/>
                        <a:pt x="321" y="473"/>
                      </a:cubicBezTo>
                      <a:cubicBezTo>
                        <a:pt x="610" y="788"/>
                        <a:pt x="610" y="788"/>
                        <a:pt x="610" y="788"/>
                      </a:cubicBezTo>
                      <a:cubicBezTo>
                        <a:pt x="633" y="813"/>
                        <a:pt x="666" y="829"/>
                        <a:pt x="701" y="829"/>
                      </a:cubicBezTo>
                      <a:cubicBezTo>
                        <a:pt x="703" y="829"/>
                        <a:pt x="735" y="830"/>
                        <a:pt x="735" y="830"/>
                      </a:cubicBezTo>
                      <a:cubicBezTo>
                        <a:pt x="1575" y="830"/>
                        <a:pt x="1575" y="830"/>
                        <a:pt x="1575" y="830"/>
                      </a:cubicBezTo>
                      <a:cubicBezTo>
                        <a:pt x="1656" y="830"/>
                        <a:pt x="1722" y="764"/>
                        <a:pt x="1722" y="683"/>
                      </a:cubicBezTo>
                      <a:cubicBezTo>
                        <a:pt x="1722" y="601"/>
                        <a:pt x="1656" y="536"/>
                        <a:pt x="1575" y="536"/>
                      </a:cubicBezTo>
                      <a:close/>
                      <a:moveTo>
                        <a:pt x="1575" y="536"/>
                      </a:moveTo>
                      <a:cubicBezTo>
                        <a:pt x="1575" y="536"/>
                        <a:pt x="1575" y="536"/>
                        <a:pt x="1575" y="536"/>
                      </a:cubicBezTo>
                    </a:path>
                  </a:pathLst>
                </a:custGeom>
                <a:solidFill>
                  <a:srgbClr val="FFFFFF"/>
                </a:solidFill>
                <a:ln>
                  <a:noFill/>
                </a:ln>
              </p:spPr>
              <p:txBody>
                <a:bodyPr lIns="121888" tIns="60944" rIns="121888" bIns="60944"/>
                <a:lstStyle/>
                <a:p>
                  <a:pPr>
                    <a:defRPr/>
                  </a:pPr>
                  <a:endParaRPr lang="en-US" dirty="0">
                    <a:latin typeface="Arial" charset="0"/>
                    <a:ea typeface="ＭＳ Ｐゴシック" charset="0"/>
                    <a:cs typeface="ＭＳ Ｐゴシック" charset="0"/>
                  </a:endParaRPr>
                </a:p>
              </p:txBody>
            </p:sp>
            <p:sp>
              <p:nvSpPr>
                <p:cNvPr id="27" name="Freeform 33"/>
                <p:cNvSpPr>
                  <a:spLocks noEditPoints="1"/>
                </p:cNvSpPr>
                <p:nvPr/>
              </p:nvSpPr>
              <p:spPr bwMode="auto">
                <a:xfrm>
                  <a:off x="1420931" y="2917489"/>
                  <a:ext cx="698500" cy="471488"/>
                </a:xfrm>
                <a:custGeom>
                  <a:avLst/>
                  <a:gdLst>
                    <a:gd name="T0" fmla="*/ 1427 w 1479"/>
                    <a:gd name="T1" fmla="*/ 12 h 999"/>
                    <a:gd name="T2" fmla="*/ 1343 w 1479"/>
                    <a:gd name="T3" fmla="*/ 53 h 999"/>
                    <a:gd name="T4" fmla="*/ 1064 w 1479"/>
                    <a:gd name="T5" fmla="*/ 868 h 999"/>
                    <a:gd name="T6" fmla="*/ 65 w 1479"/>
                    <a:gd name="T7" fmla="*/ 868 h 999"/>
                    <a:gd name="T8" fmla="*/ 0 w 1479"/>
                    <a:gd name="T9" fmla="*/ 933 h 999"/>
                    <a:gd name="T10" fmla="*/ 65 w 1479"/>
                    <a:gd name="T11" fmla="*/ 999 h 999"/>
                    <a:gd name="T12" fmla="*/ 1110 w 1479"/>
                    <a:gd name="T13" fmla="*/ 999 h 999"/>
                    <a:gd name="T14" fmla="*/ 1164 w 1479"/>
                    <a:gd name="T15" fmla="*/ 971 h 999"/>
                    <a:gd name="T16" fmla="*/ 1174 w 1479"/>
                    <a:gd name="T17" fmla="*/ 953 h 999"/>
                    <a:gd name="T18" fmla="*/ 1468 w 1479"/>
                    <a:gd name="T19" fmla="*/ 96 h 999"/>
                    <a:gd name="T20" fmla="*/ 1427 w 1479"/>
                    <a:gd name="T21" fmla="*/ 12 h 999"/>
                    <a:gd name="T22" fmla="*/ 1427 w 1479"/>
                    <a:gd name="T23" fmla="*/ 12 h 999"/>
                    <a:gd name="T24" fmla="*/ 1427 w 1479"/>
                    <a:gd name="T25" fmla="*/ 1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9" h="999">
                      <a:moveTo>
                        <a:pt x="1427" y="12"/>
                      </a:moveTo>
                      <a:cubicBezTo>
                        <a:pt x="1392" y="0"/>
                        <a:pt x="1355" y="19"/>
                        <a:pt x="1343" y="53"/>
                      </a:cubicBezTo>
                      <a:cubicBezTo>
                        <a:pt x="1064" y="868"/>
                        <a:pt x="1064" y="868"/>
                        <a:pt x="1064" y="868"/>
                      </a:cubicBezTo>
                      <a:cubicBezTo>
                        <a:pt x="65" y="868"/>
                        <a:pt x="65" y="868"/>
                        <a:pt x="65" y="868"/>
                      </a:cubicBezTo>
                      <a:cubicBezTo>
                        <a:pt x="29" y="868"/>
                        <a:pt x="0" y="897"/>
                        <a:pt x="0" y="933"/>
                      </a:cubicBezTo>
                      <a:cubicBezTo>
                        <a:pt x="0" y="970"/>
                        <a:pt x="29" y="999"/>
                        <a:pt x="65" y="999"/>
                      </a:cubicBezTo>
                      <a:cubicBezTo>
                        <a:pt x="1110" y="999"/>
                        <a:pt x="1110" y="999"/>
                        <a:pt x="1110" y="999"/>
                      </a:cubicBezTo>
                      <a:cubicBezTo>
                        <a:pt x="1133" y="999"/>
                        <a:pt x="1152" y="988"/>
                        <a:pt x="1164" y="971"/>
                      </a:cubicBezTo>
                      <a:cubicBezTo>
                        <a:pt x="1168" y="966"/>
                        <a:pt x="1172" y="959"/>
                        <a:pt x="1174" y="953"/>
                      </a:cubicBezTo>
                      <a:cubicBezTo>
                        <a:pt x="1468" y="96"/>
                        <a:pt x="1468" y="96"/>
                        <a:pt x="1468" y="96"/>
                      </a:cubicBezTo>
                      <a:cubicBezTo>
                        <a:pt x="1479" y="61"/>
                        <a:pt x="1461" y="24"/>
                        <a:pt x="1427" y="12"/>
                      </a:cubicBezTo>
                      <a:close/>
                      <a:moveTo>
                        <a:pt x="1427" y="12"/>
                      </a:moveTo>
                      <a:cubicBezTo>
                        <a:pt x="1427" y="12"/>
                        <a:pt x="1427" y="12"/>
                        <a:pt x="1427" y="12"/>
                      </a:cubicBezTo>
                    </a:path>
                  </a:pathLst>
                </a:custGeom>
                <a:solidFill>
                  <a:srgbClr val="FFFFFF"/>
                </a:solidFill>
                <a:ln>
                  <a:noFill/>
                </a:ln>
              </p:spPr>
              <p:txBody>
                <a:bodyPr lIns="121888" tIns="60944" rIns="121888" bIns="60944"/>
                <a:lstStyle/>
                <a:p>
                  <a:pPr>
                    <a:defRPr/>
                  </a:pPr>
                  <a:endParaRPr lang="en-US" dirty="0">
                    <a:latin typeface="Arial" charset="0"/>
                    <a:ea typeface="ＭＳ Ｐゴシック" charset="0"/>
                    <a:cs typeface="ＭＳ Ｐゴシック" charset="0"/>
                  </a:endParaRPr>
                </a:p>
              </p:txBody>
            </p:sp>
          </p:grpSp>
          <p:grpSp>
            <p:nvGrpSpPr>
              <p:cNvPr id="17" name="Group 16"/>
              <p:cNvGrpSpPr/>
              <p:nvPr/>
            </p:nvGrpSpPr>
            <p:grpSpPr>
              <a:xfrm>
                <a:off x="1954500" y="1998863"/>
                <a:ext cx="437744" cy="369723"/>
                <a:chOff x="-41978" y="1149442"/>
                <a:chExt cx="437744" cy="369819"/>
              </a:xfrm>
              <a:solidFill>
                <a:srgbClr val="FFFFFF"/>
              </a:solidFill>
            </p:grpSpPr>
            <p:sp>
              <p:nvSpPr>
                <p:cNvPr id="18" name="Rounded Rectangular Callout 17"/>
                <p:cNvSpPr/>
                <p:nvPr/>
              </p:nvSpPr>
              <p:spPr>
                <a:xfrm>
                  <a:off x="-41978" y="1149442"/>
                  <a:ext cx="437744" cy="369819"/>
                </a:xfrm>
                <a:prstGeom prst="wedgeRoundRectCallout">
                  <a:avLst>
                    <a:gd name="adj1" fmla="val -40264"/>
                    <a:gd name="adj2" fmla="val 92400"/>
                    <a:gd name="adj3" fmla="val 16667"/>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9" name="Group 146"/>
                <p:cNvGrpSpPr/>
                <p:nvPr/>
              </p:nvGrpSpPr>
              <p:grpSpPr>
                <a:xfrm>
                  <a:off x="0" y="1249814"/>
                  <a:ext cx="307695" cy="218666"/>
                  <a:chOff x="9480550" y="5194300"/>
                  <a:chExt cx="395288" cy="280988"/>
                </a:xfrm>
                <a:grpFill/>
                <a:effectLst/>
              </p:grpSpPr>
              <p:sp>
                <p:nvSpPr>
                  <p:cNvPr id="20" name="Freeform 66"/>
                  <p:cNvSpPr>
                    <a:spLocks/>
                  </p:cNvSpPr>
                  <p:nvPr/>
                </p:nvSpPr>
                <p:spPr bwMode="auto">
                  <a:xfrm>
                    <a:off x="9480550" y="5194300"/>
                    <a:ext cx="363538" cy="206375"/>
                  </a:xfrm>
                  <a:custGeom>
                    <a:avLst/>
                    <a:gdLst/>
                    <a:ahLst/>
                    <a:cxnLst>
                      <a:cxn ang="0">
                        <a:pos x="46" y="0"/>
                      </a:cxn>
                      <a:cxn ang="0">
                        <a:pos x="51" y="0"/>
                      </a:cxn>
                      <a:cxn ang="0">
                        <a:pos x="78" y="97"/>
                      </a:cxn>
                      <a:cxn ang="0">
                        <a:pos x="186" y="97"/>
                      </a:cxn>
                      <a:cxn ang="0">
                        <a:pos x="192" y="103"/>
                      </a:cxn>
                      <a:cxn ang="0">
                        <a:pos x="186" y="109"/>
                      </a:cxn>
                      <a:cxn ang="0">
                        <a:pos x="68" y="109"/>
                      </a:cxn>
                      <a:cxn ang="0">
                        <a:pos x="41" y="13"/>
                      </a:cxn>
                      <a:cxn ang="0">
                        <a:pos x="7" y="13"/>
                      </a:cxn>
                      <a:cxn ang="0">
                        <a:pos x="0" y="6"/>
                      </a:cxn>
                      <a:cxn ang="0">
                        <a:pos x="7" y="0"/>
                      </a:cxn>
                      <a:cxn ang="0">
                        <a:pos x="46" y="0"/>
                      </a:cxn>
                    </a:cxnLst>
                    <a:rect l="0" t="0" r="r" b="b"/>
                    <a:pathLst>
                      <a:path w="192" h="109">
                        <a:moveTo>
                          <a:pt x="46" y="0"/>
                        </a:moveTo>
                        <a:cubicBezTo>
                          <a:pt x="51" y="0"/>
                          <a:pt x="51" y="0"/>
                          <a:pt x="51" y="0"/>
                        </a:cubicBezTo>
                        <a:cubicBezTo>
                          <a:pt x="51" y="0"/>
                          <a:pt x="75" y="88"/>
                          <a:pt x="78" y="97"/>
                        </a:cubicBezTo>
                        <a:cubicBezTo>
                          <a:pt x="87" y="97"/>
                          <a:pt x="186" y="97"/>
                          <a:pt x="186" y="97"/>
                        </a:cubicBezTo>
                        <a:cubicBezTo>
                          <a:pt x="189" y="97"/>
                          <a:pt x="192" y="99"/>
                          <a:pt x="192" y="103"/>
                        </a:cubicBezTo>
                        <a:cubicBezTo>
                          <a:pt x="192" y="107"/>
                          <a:pt x="189" y="109"/>
                          <a:pt x="186" y="109"/>
                        </a:cubicBezTo>
                        <a:cubicBezTo>
                          <a:pt x="68" y="109"/>
                          <a:pt x="68" y="109"/>
                          <a:pt x="68" y="109"/>
                        </a:cubicBezTo>
                        <a:cubicBezTo>
                          <a:pt x="68" y="109"/>
                          <a:pt x="43" y="21"/>
                          <a:pt x="41" y="13"/>
                        </a:cubicBezTo>
                        <a:cubicBezTo>
                          <a:pt x="34" y="13"/>
                          <a:pt x="7" y="13"/>
                          <a:pt x="7" y="13"/>
                        </a:cubicBezTo>
                        <a:cubicBezTo>
                          <a:pt x="3" y="13"/>
                          <a:pt x="0" y="10"/>
                          <a:pt x="0" y="6"/>
                        </a:cubicBezTo>
                        <a:cubicBezTo>
                          <a:pt x="0" y="3"/>
                          <a:pt x="3" y="0"/>
                          <a:pt x="7" y="0"/>
                        </a:cubicBezTo>
                        <a:lnTo>
                          <a:pt x="46" y="0"/>
                        </a:lnTo>
                        <a:close/>
                      </a:path>
                    </a:pathLst>
                  </a:custGeom>
                  <a:solidFill>
                    <a:srgbClr val="5E87DB"/>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sp>
                <p:nvSpPr>
                  <p:cNvPr id="21" name="Oval 67"/>
                  <p:cNvSpPr>
                    <a:spLocks noChangeArrowheads="1"/>
                  </p:cNvSpPr>
                  <p:nvPr/>
                </p:nvSpPr>
                <p:spPr bwMode="auto">
                  <a:xfrm>
                    <a:off x="9783763" y="5419725"/>
                    <a:ext cx="55563" cy="55563"/>
                  </a:xfrm>
                  <a:prstGeom prst="ellipse">
                    <a:avLst/>
                  </a:prstGeom>
                  <a:solidFill>
                    <a:srgbClr val="5E87DB"/>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sp>
                <p:nvSpPr>
                  <p:cNvPr id="22" name="Oval 68"/>
                  <p:cNvSpPr>
                    <a:spLocks noChangeArrowheads="1"/>
                  </p:cNvSpPr>
                  <p:nvPr/>
                </p:nvSpPr>
                <p:spPr bwMode="auto">
                  <a:xfrm>
                    <a:off x="9615488" y="5419725"/>
                    <a:ext cx="55563" cy="55563"/>
                  </a:xfrm>
                  <a:prstGeom prst="ellipse">
                    <a:avLst/>
                  </a:prstGeom>
                  <a:solidFill>
                    <a:srgbClr val="5E87DB"/>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sp>
                <p:nvSpPr>
                  <p:cNvPr id="23" name="Freeform 69"/>
                  <p:cNvSpPr>
                    <a:spLocks noEditPoints="1"/>
                  </p:cNvSpPr>
                  <p:nvPr/>
                </p:nvSpPr>
                <p:spPr bwMode="auto">
                  <a:xfrm>
                    <a:off x="9598025" y="5194300"/>
                    <a:ext cx="277813" cy="163513"/>
                  </a:xfrm>
                  <a:custGeom>
                    <a:avLst/>
                    <a:gdLst/>
                    <a:ahLst/>
                    <a:cxnLst>
                      <a:cxn ang="0">
                        <a:pos x="0" y="8"/>
                      </a:cxn>
                      <a:cxn ang="0">
                        <a:pos x="25" y="82"/>
                      </a:cxn>
                      <a:cxn ang="0">
                        <a:pos x="31" y="86"/>
                      </a:cxn>
                      <a:cxn ang="0">
                        <a:pos x="119" y="86"/>
                      </a:cxn>
                      <a:cxn ang="0">
                        <a:pos x="127" y="80"/>
                      </a:cxn>
                      <a:cxn ang="0">
                        <a:pos x="145" y="6"/>
                      </a:cxn>
                      <a:cxn ang="0">
                        <a:pos x="139" y="0"/>
                      </a:cxn>
                      <a:cxn ang="0">
                        <a:pos x="8" y="0"/>
                      </a:cxn>
                      <a:cxn ang="0">
                        <a:pos x="1" y="2"/>
                      </a:cxn>
                      <a:cxn ang="0">
                        <a:pos x="0" y="8"/>
                      </a:cxn>
                      <a:cxn ang="0">
                        <a:pos x="112" y="41"/>
                      </a:cxn>
                      <a:cxn ang="0">
                        <a:pos x="98" y="27"/>
                      </a:cxn>
                      <a:cxn ang="0">
                        <a:pos x="112" y="12"/>
                      </a:cxn>
                      <a:cxn ang="0">
                        <a:pos x="127" y="27"/>
                      </a:cxn>
                      <a:cxn ang="0">
                        <a:pos x="112" y="41"/>
                      </a:cxn>
                      <a:cxn ang="0">
                        <a:pos x="78" y="60"/>
                      </a:cxn>
                      <a:cxn ang="0">
                        <a:pos x="93" y="46"/>
                      </a:cxn>
                      <a:cxn ang="0">
                        <a:pos x="108" y="60"/>
                      </a:cxn>
                      <a:cxn ang="0">
                        <a:pos x="93" y="75"/>
                      </a:cxn>
                      <a:cxn ang="0">
                        <a:pos x="78" y="60"/>
                      </a:cxn>
                      <a:cxn ang="0">
                        <a:pos x="75" y="41"/>
                      </a:cxn>
                      <a:cxn ang="0">
                        <a:pos x="61" y="27"/>
                      </a:cxn>
                      <a:cxn ang="0">
                        <a:pos x="75" y="12"/>
                      </a:cxn>
                      <a:cxn ang="0">
                        <a:pos x="90" y="27"/>
                      </a:cxn>
                      <a:cxn ang="0">
                        <a:pos x="75" y="41"/>
                      </a:cxn>
                      <a:cxn ang="0">
                        <a:pos x="41" y="60"/>
                      </a:cxn>
                      <a:cxn ang="0">
                        <a:pos x="56" y="46"/>
                      </a:cxn>
                      <a:cxn ang="0">
                        <a:pos x="71" y="60"/>
                      </a:cxn>
                      <a:cxn ang="0">
                        <a:pos x="56" y="75"/>
                      </a:cxn>
                      <a:cxn ang="0">
                        <a:pos x="41" y="60"/>
                      </a:cxn>
                      <a:cxn ang="0">
                        <a:pos x="22" y="27"/>
                      </a:cxn>
                      <a:cxn ang="0">
                        <a:pos x="37" y="12"/>
                      </a:cxn>
                      <a:cxn ang="0">
                        <a:pos x="51" y="27"/>
                      </a:cxn>
                      <a:cxn ang="0">
                        <a:pos x="37" y="41"/>
                      </a:cxn>
                      <a:cxn ang="0">
                        <a:pos x="22" y="27"/>
                      </a:cxn>
                    </a:cxnLst>
                    <a:rect l="0" t="0" r="r" b="b"/>
                    <a:pathLst>
                      <a:path w="146" h="86">
                        <a:moveTo>
                          <a:pt x="0" y="8"/>
                        </a:moveTo>
                        <a:cubicBezTo>
                          <a:pt x="25" y="82"/>
                          <a:pt x="25" y="82"/>
                          <a:pt x="25" y="82"/>
                        </a:cubicBezTo>
                        <a:cubicBezTo>
                          <a:pt x="26" y="84"/>
                          <a:pt x="28" y="86"/>
                          <a:pt x="31" y="86"/>
                        </a:cubicBezTo>
                        <a:cubicBezTo>
                          <a:pt x="119" y="86"/>
                          <a:pt x="119" y="86"/>
                          <a:pt x="119" y="86"/>
                        </a:cubicBezTo>
                        <a:cubicBezTo>
                          <a:pt x="123" y="86"/>
                          <a:pt x="127" y="83"/>
                          <a:pt x="127" y="80"/>
                        </a:cubicBezTo>
                        <a:cubicBezTo>
                          <a:pt x="145" y="6"/>
                          <a:pt x="145" y="6"/>
                          <a:pt x="145" y="6"/>
                        </a:cubicBezTo>
                        <a:cubicBezTo>
                          <a:pt x="146" y="3"/>
                          <a:pt x="143" y="0"/>
                          <a:pt x="139" y="0"/>
                        </a:cubicBezTo>
                        <a:cubicBezTo>
                          <a:pt x="8" y="0"/>
                          <a:pt x="8" y="0"/>
                          <a:pt x="8" y="0"/>
                        </a:cubicBezTo>
                        <a:cubicBezTo>
                          <a:pt x="5" y="0"/>
                          <a:pt x="3" y="1"/>
                          <a:pt x="1" y="2"/>
                        </a:cubicBezTo>
                        <a:cubicBezTo>
                          <a:pt x="0" y="4"/>
                          <a:pt x="0" y="6"/>
                          <a:pt x="0" y="8"/>
                        </a:cubicBezTo>
                        <a:close/>
                        <a:moveTo>
                          <a:pt x="112" y="41"/>
                        </a:moveTo>
                        <a:cubicBezTo>
                          <a:pt x="104" y="41"/>
                          <a:pt x="98" y="35"/>
                          <a:pt x="98" y="27"/>
                        </a:cubicBezTo>
                        <a:cubicBezTo>
                          <a:pt x="98" y="19"/>
                          <a:pt x="104" y="12"/>
                          <a:pt x="112" y="12"/>
                        </a:cubicBezTo>
                        <a:cubicBezTo>
                          <a:pt x="120" y="12"/>
                          <a:pt x="127" y="19"/>
                          <a:pt x="127" y="27"/>
                        </a:cubicBezTo>
                        <a:cubicBezTo>
                          <a:pt x="127" y="35"/>
                          <a:pt x="120" y="41"/>
                          <a:pt x="112" y="41"/>
                        </a:cubicBezTo>
                        <a:close/>
                        <a:moveTo>
                          <a:pt x="78" y="60"/>
                        </a:moveTo>
                        <a:cubicBezTo>
                          <a:pt x="78" y="52"/>
                          <a:pt x="85" y="46"/>
                          <a:pt x="93" y="46"/>
                        </a:cubicBezTo>
                        <a:cubicBezTo>
                          <a:pt x="101" y="46"/>
                          <a:pt x="108" y="52"/>
                          <a:pt x="108" y="60"/>
                        </a:cubicBezTo>
                        <a:cubicBezTo>
                          <a:pt x="108" y="68"/>
                          <a:pt x="101" y="75"/>
                          <a:pt x="93" y="75"/>
                        </a:cubicBezTo>
                        <a:cubicBezTo>
                          <a:pt x="85" y="75"/>
                          <a:pt x="78" y="68"/>
                          <a:pt x="78" y="60"/>
                        </a:cubicBezTo>
                        <a:close/>
                        <a:moveTo>
                          <a:pt x="75" y="41"/>
                        </a:moveTo>
                        <a:cubicBezTo>
                          <a:pt x="67" y="41"/>
                          <a:pt x="61" y="35"/>
                          <a:pt x="61" y="27"/>
                        </a:cubicBezTo>
                        <a:cubicBezTo>
                          <a:pt x="61" y="19"/>
                          <a:pt x="67" y="12"/>
                          <a:pt x="75" y="12"/>
                        </a:cubicBezTo>
                        <a:cubicBezTo>
                          <a:pt x="83" y="12"/>
                          <a:pt x="90" y="19"/>
                          <a:pt x="90" y="27"/>
                        </a:cubicBezTo>
                        <a:cubicBezTo>
                          <a:pt x="90" y="35"/>
                          <a:pt x="83" y="41"/>
                          <a:pt x="75" y="41"/>
                        </a:cubicBezTo>
                        <a:close/>
                        <a:moveTo>
                          <a:pt x="41" y="60"/>
                        </a:moveTo>
                        <a:cubicBezTo>
                          <a:pt x="41" y="52"/>
                          <a:pt x="48" y="46"/>
                          <a:pt x="56" y="46"/>
                        </a:cubicBezTo>
                        <a:cubicBezTo>
                          <a:pt x="64" y="46"/>
                          <a:pt x="71" y="52"/>
                          <a:pt x="71" y="60"/>
                        </a:cubicBezTo>
                        <a:cubicBezTo>
                          <a:pt x="71" y="68"/>
                          <a:pt x="64" y="75"/>
                          <a:pt x="56" y="75"/>
                        </a:cubicBezTo>
                        <a:cubicBezTo>
                          <a:pt x="48" y="75"/>
                          <a:pt x="41" y="68"/>
                          <a:pt x="41" y="60"/>
                        </a:cubicBezTo>
                        <a:close/>
                        <a:moveTo>
                          <a:pt x="22" y="27"/>
                        </a:moveTo>
                        <a:cubicBezTo>
                          <a:pt x="22" y="19"/>
                          <a:pt x="29" y="12"/>
                          <a:pt x="37" y="12"/>
                        </a:cubicBezTo>
                        <a:cubicBezTo>
                          <a:pt x="45" y="12"/>
                          <a:pt x="51" y="19"/>
                          <a:pt x="51" y="27"/>
                        </a:cubicBezTo>
                        <a:cubicBezTo>
                          <a:pt x="51" y="35"/>
                          <a:pt x="45" y="41"/>
                          <a:pt x="37" y="41"/>
                        </a:cubicBezTo>
                        <a:cubicBezTo>
                          <a:pt x="29" y="41"/>
                          <a:pt x="22" y="35"/>
                          <a:pt x="22" y="27"/>
                        </a:cubicBezTo>
                        <a:close/>
                      </a:path>
                    </a:pathLst>
                  </a:custGeom>
                  <a:solidFill>
                    <a:schemeClr val="accent6">
                      <a:lumMod val="60000"/>
                      <a:lumOff val="40000"/>
                    </a:schemeClr>
                  </a:solidFill>
                  <a:ln w="12700" cap="flat">
                    <a:noFill/>
                    <a:miter lim="800000"/>
                    <a:headEnd type="none" w="med" len="med"/>
                    <a:tailEnd type="none" w="med" len="med"/>
                  </a:ln>
                </p:spPr>
                <p:txBody>
                  <a:bodyPr lIns="0" tIns="0" rIns="0" bIns="0" anchor="ctr"/>
                  <a:lstStyle/>
                  <a:p>
                    <a:pPr algn="ctr" defTabSz="685172">
                      <a:defRPr/>
                    </a:pPr>
                    <a:endParaRPr lang="en-US" sz="2400" kern="0" dirty="0">
                      <a:solidFill>
                        <a:srgbClr val="FFFFFF"/>
                      </a:solidFill>
                      <a:latin typeface="+mj-lt"/>
                      <a:ea typeface="Arial" pitchFamily="-107" charset="0"/>
                      <a:cs typeface="Arial" panose="020B0604020202020204" pitchFamily="34" charset="0"/>
                    </a:endParaRPr>
                  </a:p>
                </p:txBody>
              </p:sp>
            </p:grpSp>
          </p:grpSp>
        </p:grpSp>
      </p:grpSp>
      <p:grpSp>
        <p:nvGrpSpPr>
          <p:cNvPr id="74762" name="Group 4"/>
          <p:cNvGrpSpPr>
            <a:grpSpLocks/>
          </p:cNvGrpSpPr>
          <p:nvPr/>
        </p:nvGrpSpPr>
        <p:grpSpPr bwMode="auto">
          <a:xfrm>
            <a:off x="4853376" y="702626"/>
            <a:ext cx="1277937" cy="1279525"/>
            <a:chOff x="3950939" y="502157"/>
            <a:chExt cx="1279001" cy="1279000"/>
          </a:xfrm>
        </p:grpSpPr>
        <p:sp>
          <p:nvSpPr>
            <p:cNvPr id="14" name="Oval 13"/>
            <p:cNvSpPr>
              <a:spLocks noChangeArrowheads="1"/>
            </p:cNvSpPr>
            <p:nvPr/>
          </p:nvSpPr>
          <p:spPr bwMode="auto">
            <a:xfrm>
              <a:off x="3950939" y="502157"/>
              <a:ext cx="1279001" cy="1279000"/>
            </a:xfrm>
            <a:prstGeom prst="ellipse">
              <a:avLst/>
            </a:prstGeom>
            <a:solidFill>
              <a:srgbClr val="00B05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39" name="Group 38"/>
            <p:cNvGrpSpPr/>
            <p:nvPr/>
          </p:nvGrpSpPr>
          <p:grpSpPr>
            <a:xfrm>
              <a:off x="4174357" y="759237"/>
              <a:ext cx="832164" cy="764840"/>
              <a:chOff x="10374313" y="2112963"/>
              <a:chExt cx="919162" cy="915987"/>
            </a:xfrm>
            <a:solidFill>
              <a:srgbClr val="FFFFFF"/>
            </a:solidFill>
          </p:grpSpPr>
          <p:sp>
            <p:nvSpPr>
              <p:cNvPr id="44" name="Freeform 33"/>
              <p:cNvSpPr>
                <a:spLocks/>
              </p:cNvSpPr>
              <p:nvPr/>
            </p:nvSpPr>
            <p:spPr bwMode="auto">
              <a:xfrm>
                <a:off x="10922000" y="2260600"/>
                <a:ext cx="228600" cy="228600"/>
              </a:xfrm>
              <a:custGeom>
                <a:avLst/>
                <a:gdLst>
                  <a:gd name="T0" fmla="*/ 58 w 61"/>
                  <a:gd name="T1" fmla="*/ 28 h 61"/>
                  <a:gd name="T2" fmla="*/ 58 w 61"/>
                  <a:gd name="T3" fmla="*/ 14 h 61"/>
                  <a:gd name="T4" fmla="*/ 51 w 61"/>
                  <a:gd name="T5" fmla="*/ 7 h 61"/>
                  <a:gd name="T6" fmla="*/ 50 w 61"/>
                  <a:gd name="T7" fmla="*/ 7 h 61"/>
                  <a:gd name="T8" fmla="*/ 47 w 61"/>
                  <a:gd name="T9" fmla="*/ 4 h 61"/>
                  <a:gd name="T10" fmla="*/ 33 w 61"/>
                  <a:gd name="T11" fmla="*/ 4 h 61"/>
                  <a:gd name="T12" fmla="*/ 33 w 61"/>
                  <a:gd name="T13" fmla="*/ 4 h 61"/>
                  <a:gd name="T14" fmla="*/ 20 w 61"/>
                  <a:gd name="T15" fmla="*/ 18 h 61"/>
                  <a:gd name="T16" fmla="*/ 20 w 61"/>
                  <a:gd name="T17" fmla="*/ 22 h 61"/>
                  <a:gd name="T18" fmla="*/ 24 w 61"/>
                  <a:gd name="T19" fmla="*/ 22 h 61"/>
                  <a:gd name="T20" fmla="*/ 32 w 61"/>
                  <a:gd name="T21" fmla="*/ 14 h 61"/>
                  <a:gd name="T22" fmla="*/ 37 w 61"/>
                  <a:gd name="T23" fmla="*/ 10 h 61"/>
                  <a:gd name="T24" fmla="*/ 38 w 61"/>
                  <a:gd name="T25" fmla="*/ 11 h 61"/>
                  <a:gd name="T26" fmla="*/ 33 w 61"/>
                  <a:gd name="T27" fmla="*/ 15 h 61"/>
                  <a:gd name="T28" fmla="*/ 24 w 61"/>
                  <a:gd name="T29" fmla="*/ 24 h 61"/>
                  <a:gd name="T30" fmla="*/ 23 w 61"/>
                  <a:gd name="T31" fmla="*/ 25 h 61"/>
                  <a:gd name="T32" fmla="*/ 2 w 61"/>
                  <a:gd name="T33" fmla="*/ 47 h 61"/>
                  <a:gd name="T34" fmla="*/ 2 w 61"/>
                  <a:gd name="T35" fmla="*/ 53 h 61"/>
                  <a:gd name="T36" fmla="*/ 8 w 61"/>
                  <a:gd name="T37" fmla="*/ 53 h 61"/>
                  <a:gd name="T38" fmla="*/ 29 w 61"/>
                  <a:gd name="T39" fmla="*/ 31 h 61"/>
                  <a:gd name="T40" fmla="*/ 30 w 61"/>
                  <a:gd name="T41" fmla="*/ 33 h 61"/>
                  <a:gd name="T42" fmla="*/ 9 w 61"/>
                  <a:gd name="T43" fmla="*/ 54 h 61"/>
                  <a:gd name="T44" fmla="*/ 9 w 61"/>
                  <a:gd name="T45" fmla="*/ 60 h 61"/>
                  <a:gd name="T46" fmla="*/ 15 w 61"/>
                  <a:gd name="T47" fmla="*/ 60 h 61"/>
                  <a:gd name="T48" fmla="*/ 36 w 61"/>
                  <a:gd name="T49" fmla="*/ 39 h 61"/>
                  <a:gd name="T50" fmla="*/ 37 w 61"/>
                  <a:gd name="T51" fmla="*/ 37 h 61"/>
                  <a:gd name="T52" fmla="*/ 46 w 61"/>
                  <a:gd name="T53" fmla="*/ 29 h 61"/>
                  <a:gd name="T54" fmla="*/ 51 w 61"/>
                  <a:gd name="T55" fmla="*/ 24 h 61"/>
                  <a:gd name="T56" fmla="*/ 52 w 61"/>
                  <a:gd name="T57" fmla="*/ 25 h 61"/>
                  <a:gd name="T58" fmla="*/ 48 w 61"/>
                  <a:gd name="T59" fmla="*/ 29 h 61"/>
                  <a:gd name="T60" fmla="*/ 39 w 61"/>
                  <a:gd name="T61" fmla="*/ 37 h 61"/>
                  <a:gd name="T62" fmla="*/ 39 w 61"/>
                  <a:gd name="T63" fmla="*/ 42 h 61"/>
                  <a:gd name="T64" fmla="*/ 44 w 61"/>
                  <a:gd name="T65" fmla="*/ 42 h 61"/>
                  <a:gd name="T66" fmla="*/ 58 w 61"/>
                  <a:gd name="T67" fmla="*/ 28 h 61"/>
                  <a:gd name="T68" fmla="*/ 58 w 61"/>
                  <a:gd name="T69"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58" y="28"/>
                    </a:moveTo>
                    <a:cubicBezTo>
                      <a:pt x="61" y="24"/>
                      <a:pt x="61" y="18"/>
                      <a:pt x="58" y="14"/>
                    </a:cubicBezTo>
                    <a:cubicBezTo>
                      <a:pt x="51" y="7"/>
                      <a:pt x="51" y="7"/>
                      <a:pt x="51" y="7"/>
                    </a:cubicBezTo>
                    <a:cubicBezTo>
                      <a:pt x="50" y="7"/>
                      <a:pt x="50" y="7"/>
                      <a:pt x="50" y="7"/>
                    </a:cubicBezTo>
                    <a:cubicBezTo>
                      <a:pt x="47" y="4"/>
                      <a:pt x="47" y="4"/>
                      <a:pt x="47" y="4"/>
                    </a:cubicBezTo>
                    <a:cubicBezTo>
                      <a:pt x="44" y="0"/>
                      <a:pt x="37" y="0"/>
                      <a:pt x="33" y="4"/>
                    </a:cubicBezTo>
                    <a:cubicBezTo>
                      <a:pt x="33" y="4"/>
                      <a:pt x="33" y="4"/>
                      <a:pt x="33" y="4"/>
                    </a:cubicBezTo>
                    <a:cubicBezTo>
                      <a:pt x="20" y="18"/>
                      <a:pt x="20" y="18"/>
                      <a:pt x="20" y="18"/>
                    </a:cubicBezTo>
                    <a:cubicBezTo>
                      <a:pt x="19" y="19"/>
                      <a:pt x="19" y="21"/>
                      <a:pt x="20" y="22"/>
                    </a:cubicBezTo>
                    <a:cubicBezTo>
                      <a:pt x="21" y="23"/>
                      <a:pt x="23" y="23"/>
                      <a:pt x="24" y="22"/>
                    </a:cubicBezTo>
                    <a:cubicBezTo>
                      <a:pt x="32" y="14"/>
                      <a:pt x="32" y="14"/>
                      <a:pt x="32" y="14"/>
                    </a:cubicBezTo>
                    <a:cubicBezTo>
                      <a:pt x="37" y="10"/>
                      <a:pt x="37" y="10"/>
                      <a:pt x="37" y="10"/>
                    </a:cubicBezTo>
                    <a:cubicBezTo>
                      <a:pt x="38" y="11"/>
                      <a:pt x="38" y="11"/>
                      <a:pt x="38" y="11"/>
                    </a:cubicBezTo>
                    <a:cubicBezTo>
                      <a:pt x="33" y="15"/>
                      <a:pt x="33" y="15"/>
                      <a:pt x="33" y="15"/>
                    </a:cubicBezTo>
                    <a:cubicBezTo>
                      <a:pt x="24" y="24"/>
                      <a:pt x="24" y="24"/>
                      <a:pt x="24" y="24"/>
                    </a:cubicBezTo>
                    <a:cubicBezTo>
                      <a:pt x="23" y="25"/>
                      <a:pt x="23" y="25"/>
                      <a:pt x="23" y="25"/>
                    </a:cubicBezTo>
                    <a:cubicBezTo>
                      <a:pt x="2" y="47"/>
                      <a:pt x="2" y="47"/>
                      <a:pt x="2" y="47"/>
                    </a:cubicBezTo>
                    <a:cubicBezTo>
                      <a:pt x="0" y="48"/>
                      <a:pt x="0" y="51"/>
                      <a:pt x="2" y="53"/>
                    </a:cubicBezTo>
                    <a:cubicBezTo>
                      <a:pt x="4" y="54"/>
                      <a:pt x="6" y="54"/>
                      <a:pt x="8" y="53"/>
                    </a:cubicBezTo>
                    <a:cubicBezTo>
                      <a:pt x="29" y="31"/>
                      <a:pt x="29" y="31"/>
                      <a:pt x="29" y="31"/>
                    </a:cubicBezTo>
                    <a:cubicBezTo>
                      <a:pt x="30" y="33"/>
                      <a:pt x="30" y="33"/>
                      <a:pt x="30" y="33"/>
                    </a:cubicBezTo>
                    <a:cubicBezTo>
                      <a:pt x="9" y="54"/>
                      <a:pt x="9" y="54"/>
                      <a:pt x="9" y="54"/>
                    </a:cubicBezTo>
                    <a:cubicBezTo>
                      <a:pt x="7" y="55"/>
                      <a:pt x="7" y="58"/>
                      <a:pt x="9" y="60"/>
                    </a:cubicBezTo>
                    <a:cubicBezTo>
                      <a:pt x="11" y="61"/>
                      <a:pt x="13" y="61"/>
                      <a:pt x="15" y="60"/>
                    </a:cubicBezTo>
                    <a:cubicBezTo>
                      <a:pt x="36" y="39"/>
                      <a:pt x="36" y="39"/>
                      <a:pt x="36" y="39"/>
                    </a:cubicBezTo>
                    <a:cubicBezTo>
                      <a:pt x="37" y="37"/>
                      <a:pt x="37" y="37"/>
                      <a:pt x="37" y="37"/>
                    </a:cubicBezTo>
                    <a:cubicBezTo>
                      <a:pt x="46" y="29"/>
                      <a:pt x="46" y="29"/>
                      <a:pt x="46" y="29"/>
                    </a:cubicBezTo>
                    <a:cubicBezTo>
                      <a:pt x="51" y="24"/>
                      <a:pt x="51" y="24"/>
                      <a:pt x="51" y="24"/>
                    </a:cubicBezTo>
                    <a:cubicBezTo>
                      <a:pt x="52" y="25"/>
                      <a:pt x="52" y="25"/>
                      <a:pt x="52" y="25"/>
                    </a:cubicBezTo>
                    <a:cubicBezTo>
                      <a:pt x="48" y="29"/>
                      <a:pt x="48" y="29"/>
                      <a:pt x="48" y="29"/>
                    </a:cubicBezTo>
                    <a:cubicBezTo>
                      <a:pt x="39" y="37"/>
                      <a:pt x="39" y="37"/>
                      <a:pt x="39" y="37"/>
                    </a:cubicBezTo>
                    <a:cubicBezTo>
                      <a:pt x="38" y="39"/>
                      <a:pt x="38" y="41"/>
                      <a:pt x="39" y="42"/>
                    </a:cubicBezTo>
                    <a:cubicBezTo>
                      <a:pt x="41" y="43"/>
                      <a:pt x="43" y="43"/>
                      <a:pt x="44" y="42"/>
                    </a:cubicBezTo>
                    <a:cubicBezTo>
                      <a:pt x="58" y="28"/>
                      <a:pt x="58" y="28"/>
                      <a:pt x="58" y="28"/>
                    </a:cubicBezTo>
                    <a:cubicBezTo>
                      <a:pt x="58" y="28"/>
                      <a:pt x="58" y="28"/>
                      <a:pt x="58" y="28"/>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0" name="Freeform 29"/>
              <p:cNvSpPr>
                <a:spLocks noEditPoints="1"/>
              </p:cNvSpPr>
              <p:nvPr/>
            </p:nvSpPr>
            <p:spPr bwMode="auto">
              <a:xfrm>
                <a:off x="10709275" y="2447925"/>
                <a:ext cx="250825" cy="250825"/>
              </a:xfrm>
              <a:custGeom>
                <a:avLst/>
                <a:gdLst>
                  <a:gd name="T0" fmla="*/ 32 w 67"/>
                  <a:gd name="T1" fmla="*/ 19 h 67"/>
                  <a:gd name="T2" fmla="*/ 18 w 67"/>
                  <a:gd name="T3" fmla="*/ 32 h 67"/>
                  <a:gd name="T4" fmla="*/ 20 w 67"/>
                  <a:gd name="T5" fmla="*/ 47 h 67"/>
                  <a:gd name="T6" fmla="*/ 32 w 67"/>
                  <a:gd name="T7" fmla="*/ 35 h 67"/>
                  <a:gd name="T8" fmla="*/ 20 w 67"/>
                  <a:gd name="T9" fmla="*/ 47 h 67"/>
                  <a:gd name="T10" fmla="*/ 32 w 67"/>
                  <a:gd name="T11" fmla="*/ 0 h 67"/>
                  <a:gd name="T12" fmla="*/ 32 w 67"/>
                  <a:gd name="T13" fmla="*/ 16 h 67"/>
                  <a:gd name="T14" fmla="*/ 64 w 67"/>
                  <a:gd name="T15" fmla="*/ 47 h 67"/>
                  <a:gd name="T16" fmla="*/ 51 w 67"/>
                  <a:gd name="T17" fmla="*/ 35 h 67"/>
                  <a:gd name="T18" fmla="*/ 50 w 67"/>
                  <a:gd name="T19" fmla="*/ 19 h 67"/>
                  <a:gd name="T20" fmla="*/ 67 w 67"/>
                  <a:gd name="T21" fmla="*/ 32 h 67"/>
                  <a:gd name="T22" fmla="*/ 50 w 67"/>
                  <a:gd name="T23" fmla="*/ 19 h 67"/>
                  <a:gd name="T24" fmla="*/ 62 w 67"/>
                  <a:gd name="T25" fmla="*/ 16 h 67"/>
                  <a:gd name="T26" fmla="*/ 49 w 67"/>
                  <a:gd name="T27" fmla="*/ 16 h 67"/>
                  <a:gd name="T28" fmla="*/ 32 w 67"/>
                  <a:gd name="T29" fmla="*/ 50 h 67"/>
                  <a:gd name="T30" fmla="*/ 32 w 67"/>
                  <a:gd name="T31" fmla="*/ 67 h 67"/>
                  <a:gd name="T32" fmla="*/ 35 w 67"/>
                  <a:gd name="T33" fmla="*/ 0 h 67"/>
                  <a:gd name="T34" fmla="*/ 47 w 67"/>
                  <a:gd name="T35" fmla="*/ 16 h 67"/>
                  <a:gd name="T36" fmla="*/ 35 w 67"/>
                  <a:gd name="T37" fmla="*/ 35 h 67"/>
                  <a:gd name="T38" fmla="*/ 47 w 67"/>
                  <a:gd name="T39" fmla="*/ 47 h 67"/>
                  <a:gd name="T40" fmla="*/ 0 w 67"/>
                  <a:gd name="T41" fmla="*/ 35 h 67"/>
                  <a:gd name="T42" fmla="*/ 17 w 67"/>
                  <a:gd name="T43" fmla="*/ 47 h 67"/>
                  <a:gd name="T44" fmla="*/ 0 w 67"/>
                  <a:gd name="T45" fmla="*/ 35 h 67"/>
                  <a:gd name="T46" fmla="*/ 4 w 67"/>
                  <a:gd name="T47" fmla="*/ 50 h 67"/>
                  <a:gd name="T48" fmla="*/ 17 w 67"/>
                  <a:gd name="T49" fmla="*/ 50 h 67"/>
                  <a:gd name="T50" fmla="*/ 42 w 67"/>
                  <a:gd name="T51" fmla="*/ 66 h 67"/>
                  <a:gd name="T52" fmla="*/ 49 w 67"/>
                  <a:gd name="T53" fmla="*/ 50 h 67"/>
                  <a:gd name="T54" fmla="*/ 25 w 67"/>
                  <a:gd name="T55" fmla="*/ 1 h 67"/>
                  <a:gd name="T56" fmla="*/ 17 w 67"/>
                  <a:gd name="T57" fmla="*/ 16 h 67"/>
                  <a:gd name="T58" fmla="*/ 35 w 67"/>
                  <a:gd name="T59" fmla="*/ 19 h 67"/>
                  <a:gd name="T60" fmla="*/ 49 w 67"/>
                  <a:gd name="T61" fmla="*/ 32 h 67"/>
                  <a:gd name="T62" fmla="*/ 3 w 67"/>
                  <a:gd name="T63" fmla="*/ 19 h 67"/>
                  <a:gd name="T64" fmla="*/ 15 w 67"/>
                  <a:gd name="T65" fmla="*/ 32 h 67"/>
                  <a:gd name="T66" fmla="*/ 3 w 67"/>
                  <a:gd name="T67" fmla="*/ 19 h 67"/>
                  <a:gd name="T68" fmla="*/ 35 w 67"/>
                  <a:gd name="T69" fmla="*/ 67 h 67"/>
                  <a:gd name="T70" fmla="*/ 35 w 67"/>
                  <a:gd name="T71" fmla="*/ 50 h 67"/>
                  <a:gd name="T72" fmla="*/ 35 w 67"/>
                  <a:gd name="T73"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67">
                    <a:moveTo>
                      <a:pt x="20" y="19"/>
                    </a:moveTo>
                    <a:cubicBezTo>
                      <a:pt x="32" y="19"/>
                      <a:pt x="32" y="19"/>
                      <a:pt x="32" y="19"/>
                    </a:cubicBezTo>
                    <a:cubicBezTo>
                      <a:pt x="32" y="32"/>
                      <a:pt x="32" y="32"/>
                      <a:pt x="32" y="32"/>
                    </a:cubicBezTo>
                    <a:cubicBezTo>
                      <a:pt x="18" y="32"/>
                      <a:pt x="18" y="32"/>
                      <a:pt x="18" y="32"/>
                    </a:cubicBezTo>
                    <a:cubicBezTo>
                      <a:pt x="18" y="27"/>
                      <a:pt x="19" y="23"/>
                      <a:pt x="20" y="19"/>
                    </a:cubicBezTo>
                    <a:close/>
                    <a:moveTo>
                      <a:pt x="20" y="47"/>
                    </a:moveTo>
                    <a:cubicBezTo>
                      <a:pt x="32" y="47"/>
                      <a:pt x="32" y="47"/>
                      <a:pt x="32" y="47"/>
                    </a:cubicBezTo>
                    <a:cubicBezTo>
                      <a:pt x="32" y="35"/>
                      <a:pt x="32" y="35"/>
                      <a:pt x="32" y="35"/>
                    </a:cubicBezTo>
                    <a:cubicBezTo>
                      <a:pt x="18" y="35"/>
                      <a:pt x="18" y="35"/>
                      <a:pt x="18" y="35"/>
                    </a:cubicBezTo>
                    <a:cubicBezTo>
                      <a:pt x="18" y="39"/>
                      <a:pt x="19" y="43"/>
                      <a:pt x="20" y="47"/>
                    </a:cubicBezTo>
                    <a:close/>
                    <a:moveTo>
                      <a:pt x="32" y="16"/>
                    </a:moveTo>
                    <a:cubicBezTo>
                      <a:pt x="32" y="0"/>
                      <a:pt x="32" y="0"/>
                      <a:pt x="32" y="0"/>
                    </a:cubicBezTo>
                    <a:cubicBezTo>
                      <a:pt x="27" y="1"/>
                      <a:pt x="23" y="7"/>
                      <a:pt x="20" y="16"/>
                    </a:cubicBezTo>
                    <a:lnTo>
                      <a:pt x="32" y="16"/>
                    </a:lnTo>
                    <a:close/>
                    <a:moveTo>
                      <a:pt x="50" y="47"/>
                    </a:moveTo>
                    <a:cubicBezTo>
                      <a:pt x="64" y="47"/>
                      <a:pt x="64" y="47"/>
                      <a:pt x="64" y="47"/>
                    </a:cubicBezTo>
                    <a:cubicBezTo>
                      <a:pt x="66" y="43"/>
                      <a:pt x="67" y="39"/>
                      <a:pt x="67" y="35"/>
                    </a:cubicBezTo>
                    <a:cubicBezTo>
                      <a:pt x="51" y="35"/>
                      <a:pt x="51" y="35"/>
                      <a:pt x="51" y="35"/>
                    </a:cubicBezTo>
                    <a:cubicBezTo>
                      <a:pt x="51" y="39"/>
                      <a:pt x="51" y="43"/>
                      <a:pt x="50" y="47"/>
                    </a:cubicBezTo>
                    <a:close/>
                    <a:moveTo>
                      <a:pt x="50" y="19"/>
                    </a:moveTo>
                    <a:cubicBezTo>
                      <a:pt x="51" y="23"/>
                      <a:pt x="51" y="27"/>
                      <a:pt x="51" y="32"/>
                    </a:cubicBezTo>
                    <a:cubicBezTo>
                      <a:pt x="67" y="32"/>
                      <a:pt x="67" y="32"/>
                      <a:pt x="67" y="32"/>
                    </a:cubicBezTo>
                    <a:cubicBezTo>
                      <a:pt x="67" y="27"/>
                      <a:pt x="66" y="23"/>
                      <a:pt x="64" y="19"/>
                    </a:cubicBezTo>
                    <a:lnTo>
                      <a:pt x="50" y="19"/>
                    </a:lnTo>
                    <a:close/>
                    <a:moveTo>
                      <a:pt x="49" y="16"/>
                    </a:moveTo>
                    <a:cubicBezTo>
                      <a:pt x="62" y="16"/>
                      <a:pt x="62" y="16"/>
                      <a:pt x="62" y="16"/>
                    </a:cubicBezTo>
                    <a:cubicBezTo>
                      <a:pt x="58" y="9"/>
                      <a:pt x="50" y="3"/>
                      <a:pt x="42" y="1"/>
                    </a:cubicBezTo>
                    <a:cubicBezTo>
                      <a:pt x="45" y="4"/>
                      <a:pt x="48" y="9"/>
                      <a:pt x="49" y="16"/>
                    </a:cubicBezTo>
                    <a:close/>
                    <a:moveTo>
                      <a:pt x="32" y="67"/>
                    </a:moveTo>
                    <a:cubicBezTo>
                      <a:pt x="32" y="50"/>
                      <a:pt x="32" y="50"/>
                      <a:pt x="32" y="50"/>
                    </a:cubicBezTo>
                    <a:cubicBezTo>
                      <a:pt x="20" y="50"/>
                      <a:pt x="20" y="50"/>
                      <a:pt x="20" y="50"/>
                    </a:cubicBezTo>
                    <a:cubicBezTo>
                      <a:pt x="23" y="59"/>
                      <a:pt x="27" y="66"/>
                      <a:pt x="32" y="67"/>
                    </a:cubicBezTo>
                    <a:close/>
                    <a:moveTo>
                      <a:pt x="47" y="16"/>
                    </a:moveTo>
                    <a:cubicBezTo>
                      <a:pt x="44" y="7"/>
                      <a:pt x="40" y="1"/>
                      <a:pt x="35" y="0"/>
                    </a:cubicBezTo>
                    <a:cubicBezTo>
                      <a:pt x="35" y="16"/>
                      <a:pt x="35" y="16"/>
                      <a:pt x="35" y="16"/>
                    </a:cubicBezTo>
                    <a:lnTo>
                      <a:pt x="47" y="16"/>
                    </a:lnTo>
                    <a:close/>
                    <a:moveTo>
                      <a:pt x="49" y="35"/>
                    </a:moveTo>
                    <a:cubicBezTo>
                      <a:pt x="35" y="35"/>
                      <a:pt x="35" y="35"/>
                      <a:pt x="35" y="35"/>
                    </a:cubicBezTo>
                    <a:cubicBezTo>
                      <a:pt x="35" y="47"/>
                      <a:pt x="35" y="47"/>
                      <a:pt x="35" y="47"/>
                    </a:cubicBezTo>
                    <a:cubicBezTo>
                      <a:pt x="47" y="47"/>
                      <a:pt x="47" y="47"/>
                      <a:pt x="47" y="47"/>
                    </a:cubicBezTo>
                    <a:cubicBezTo>
                      <a:pt x="48" y="43"/>
                      <a:pt x="49" y="39"/>
                      <a:pt x="49" y="35"/>
                    </a:cubicBezTo>
                    <a:close/>
                    <a:moveTo>
                      <a:pt x="0" y="35"/>
                    </a:moveTo>
                    <a:cubicBezTo>
                      <a:pt x="0" y="39"/>
                      <a:pt x="1" y="43"/>
                      <a:pt x="3" y="47"/>
                    </a:cubicBezTo>
                    <a:cubicBezTo>
                      <a:pt x="17" y="47"/>
                      <a:pt x="17" y="47"/>
                      <a:pt x="17" y="47"/>
                    </a:cubicBezTo>
                    <a:cubicBezTo>
                      <a:pt x="16" y="43"/>
                      <a:pt x="16" y="39"/>
                      <a:pt x="15" y="35"/>
                    </a:cubicBezTo>
                    <a:lnTo>
                      <a:pt x="0" y="35"/>
                    </a:lnTo>
                    <a:close/>
                    <a:moveTo>
                      <a:pt x="17" y="50"/>
                    </a:moveTo>
                    <a:cubicBezTo>
                      <a:pt x="4" y="50"/>
                      <a:pt x="4" y="50"/>
                      <a:pt x="4" y="50"/>
                    </a:cubicBezTo>
                    <a:cubicBezTo>
                      <a:pt x="9" y="58"/>
                      <a:pt x="16" y="63"/>
                      <a:pt x="25" y="66"/>
                    </a:cubicBezTo>
                    <a:cubicBezTo>
                      <a:pt x="22" y="62"/>
                      <a:pt x="19" y="57"/>
                      <a:pt x="17" y="50"/>
                    </a:cubicBezTo>
                    <a:close/>
                    <a:moveTo>
                      <a:pt x="49" y="50"/>
                    </a:moveTo>
                    <a:cubicBezTo>
                      <a:pt x="48" y="57"/>
                      <a:pt x="45" y="62"/>
                      <a:pt x="42" y="66"/>
                    </a:cubicBezTo>
                    <a:cubicBezTo>
                      <a:pt x="50" y="63"/>
                      <a:pt x="58" y="58"/>
                      <a:pt x="62" y="50"/>
                    </a:cubicBezTo>
                    <a:lnTo>
                      <a:pt x="49" y="50"/>
                    </a:lnTo>
                    <a:close/>
                    <a:moveTo>
                      <a:pt x="17" y="16"/>
                    </a:moveTo>
                    <a:cubicBezTo>
                      <a:pt x="19" y="9"/>
                      <a:pt x="22" y="4"/>
                      <a:pt x="25" y="1"/>
                    </a:cubicBezTo>
                    <a:cubicBezTo>
                      <a:pt x="16" y="3"/>
                      <a:pt x="9" y="9"/>
                      <a:pt x="4" y="16"/>
                    </a:cubicBezTo>
                    <a:lnTo>
                      <a:pt x="17" y="16"/>
                    </a:lnTo>
                    <a:close/>
                    <a:moveTo>
                      <a:pt x="47" y="19"/>
                    </a:moveTo>
                    <a:cubicBezTo>
                      <a:pt x="35" y="19"/>
                      <a:pt x="35" y="19"/>
                      <a:pt x="35" y="19"/>
                    </a:cubicBezTo>
                    <a:cubicBezTo>
                      <a:pt x="35" y="32"/>
                      <a:pt x="35" y="32"/>
                      <a:pt x="35" y="32"/>
                    </a:cubicBezTo>
                    <a:cubicBezTo>
                      <a:pt x="49" y="32"/>
                      <a:pt x="49" y="32"/>
                      <a:pt x="49" y="32"/>
                    </a:cubicBezTo>
                    <a:cubicBezTo>
                      <a:pt x="49" y="27"/>
                      <a:pt x="48" y="23"/>
                      <a:pt x="47" y="19"/>
                    </a:cubicBezTo>
                    <a:close/>
                    <a:moveTo>
                      <a:pt x="3" y="19"/>
                    </a:moveTo>
                    <a:cubicBezTo>
                      <a:pt x="1" y="23"/>
                      <a:pt x="0" y="27"/>
                      <a:pt x="0" y="32"/>
                    </a:cubicBezTo>
                    <a:cubicBezTo>
                      <a:pt x="15" y="32"/>
                      <a:pt x="15" y="32"/>
                      <a:pt x="15" y="32"/>
                    </a:cubicBezTo>
                    <a:cubicBezTo>
                      <a:pt x="16" y="27"/>
                      <a:pt x="16" y="23"/>
                      <a:pt x="17" y="19"/>
                    </a:cubicBezTo>
                    <a:lnTo>
                      <a:pt x="3" y="19"/>
                    </a:lnTo>
                    <a:close/>
                    <a:moveTo>
                      <a:pt x="35" y="50"/>
                    </a:moveTo>
                    <a:cubicBezTo>
                      <a:pt x="35" y="67"/>
                      <a:pt x="35" y="67"/>
                      <a:pt x="35" y="67"/>
                    </a:cubicBezTo>
                    <a:cubicBezTo>
                      <a:pt x="40" y="66"/>
                      <a:pt x="44" y="59"/>
                      <a:pt x="47" y="50"/>
                    </a:cubicBezTo>
                    <a:lnTo>
                      <a:pt x="35" y="50"/>
                    </a:lnTo>
                    <a:close/>
                    <a:moveTo>
                      <a:pt x="35" y="50"/>
                    </a:moveTo>
                    <a:cubicBezTo>
                      <a:pt x="35" y="50"/>
                      <a:pt x="35" y="50"/>
                      <a:pt x="35" y="50"/>
                    </a:cubicBezTo>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1" name="Oval 30"/>
              <p:cNvSpPr>
                <a:spLocks noChangeArrowheads="1"/>
              </p:cNvSpPr>
              <p:nvPr/>
            </p:nvSpPr>
            <p:spPr bwMode="auto">
              <a:xfrm>
                <a:off x="10814050" y="2112963"/>
                <a:ext cx="52387" cy="53975"/>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2" name="Freeform 31"/>
              <p:cNvSpPr>
                <a:spLocks/>
              </p:cNvSpPr>
              <p:nvPr/>
            </p:nvSpPr>
            <p:spPr bwMode="auto">
              <a:xfrm>
                <a:off x="10775950" y="2173288"/>
                <a:ext cx="127000" cy="24765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3" name="Freeform 32"/>
              <p:cNvSpPr>
                <a:spLocks/>
              </p:cNvSpPr>
              <p:nvPr/>
            </p:nvSpPr>
            <p:spPr bwMode="auto">
              <a:xfrm>
                <a:off x="11114088" y="2241550"/>
                <a:ext cx="58737" cy="60325"/>
              </a:xfrm>
              <a:custGeom>
                <a:avLst/>
                <a:gdLst>
                  <a:gd name="T0" fmla="*/ 3 w 16"/>
                  <a:gd name="T1" fmla="*/ 13 h 16"/>
                  <a:gd name="T2" fmla="*/ 13 w 16"/>
                  <a:gd name="T3" fmla="*/ 13 h 16"/>
                  <a:gd name="T4" fmla="*/ 13 w 16"/>
                  <a:gd name="T5" fmla="*/ 3 h 16"/>
                  <a:gd name="T6" fmla="*/ 3 w 16"/>
                  <a:gd name="T7" fmla="*/ 3 h 16"/>
                  <a:gd name="T8" fmla="*/ 3 w 16"/>
                  <a:gd name="T9" fmla="*/ 13 h 16"/>
                </a:gdLst>
                <a:ahLst/>
                <a:cxnLst>
                  <a:cxn ang="0">
                    <a:pos x="T0" y="T1"/>
                  </a:cxn>
                  <a:cxn ang="0">
                    <a:pos x="T2" y="T3"/>
                  </a:cxn>
                  <a:cxn ang="0">
                    <a:pos x="T4" y="T5"/>
                  </a:cxn>
                  <a:cxn ang="0">
                    <a:pos x="T6" y="T7"/>
                  </a:cxn>
                  <a:cxn ang="0">
                    <a:pos x="T8" y="T9"/>
                  </a:cxn>
                </a:cxnLst>
                <a:rect l="0" t="0" r="r" b="b"/>
                <a:pathLst>
                  <a:path w="16" h="16">
                    <a:moveTo>
                      <a:pt x="3" y="13"/>
                    </a:moveTo>
                    <a:cubicBezTo>
                      <a:pt x="5" y="16"/>
                      <a:pt x="10" y="16"/>
                      <a:pt x="13" y="13"/>
                    </a:cubicBezTo>
                    <a:cubicBezTo>
                      <a:pt x="16" y="10"/>
                      <a:pt x="16" y="6"/>
                      <a:pt x="13" y="3"/>
                    </a:cubicBezTo>
                    <a:cubicBezTo>
                      <a:pt x="10" y="0"/>
                      <a:pt x="5" y="0"/>
                      <a:pt x="3" y="3"/>
                    </a:cubicBezTo>
                    <a:cubicBezTo>
                      <a:pt x="0" y="6"/>
                      <a:pt x="0" y="10"/>
                      <a:pt x="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5" name="Oval 34"/>
              <p:cNvSpPr>
                <a:spLocks noChangeArrowheads="1"/>
              </p:cNvSpPr>
              <p:nvPr/>
            </p:nvSpPr>
            <p:spPr bwMode="auto">
              <a:xfrm>
                <a:off x="11237913" y="2547938"/>
                <a:ext cx="55562"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6" name="Freeform 35"/>
              <p:cNvSpPr>
                <a:spLocks/>
              </p:cNvSpPr>
              <p:nvPr/>
            </p:nvSpPr>
            <p:spPr bwMode="auto">
              <a:xfrm>
                <a:off x="10982325" y="2514600"/>
                <a:ext cx="247650" cy="127000"/>
              </a:xfrm>
              <a:custGeom>
                <a:avLst/>
                <a:gdLst>
                  <a:gd name="T0" fmla="*/ 57 w 66"/>
                  <a:gd name="T1" fmla="*/ 34 h 34"/>
                  <a:gd name="T2" fmla="*/ 66 w 66"/>
                  <a:gd name="T3" fmla="*/ 24 h 34"/>
                  <a:gd name="T4" fmla="*/ 66 w 66"/>
                  <a:gd name="T5" fmla="*/ 14 h 34"/>
                  <a:gd name="T6" fmla="*/ 66 w 66"/>
                  <a:gd name="T7" fmla="*/ 13 h 34"/>
                  <a:gd name="T8" fmla="*/ 66 w 66"/>
                  <a:gd name="T9" fmla="*/ 9 h 34"/>
                  <a:gd name="T10" fmla="*/ 57 w 66"/>
                  <a:gd name="T11" fmla="*/ 0 h 34"/>
                  <a:gd name="T12" fmla="*/ 57 w 66"/>
                  <a:gd name="T13" fmla="*/ 0 h 34"/>
                  <a:gd name="T14" fmla="*/ 37 w 66"/>
                  <a:gd name="T15" fmla="*/ 0 h 34"/>
                  <a:gd name="T16" fmla="*/ 34 w 66"/>
                  <a:gd name="T17" fmla="*/ 3 h 34"/>
                  <a:gd name="T18" fmla="*/ 37 w 66"/>
                  <a:gd name="T19" fmla="*/ 6 h 34"/>
                  <a:gd name="T20" fmla="*/ 49 w 66"/>
                  <a:gd name="T21" fmla="*/ 6 h 34"/>
                  <a:gd name="T22" fmla="*/ 55 w 66"/>
                  <a:gd name="T23" fmla="*/ 6 h 34"/>
                  <a:gd name="T24" fmla="*/ 55 w 66"/>
                  <a:gd name="T25" fmla="*/ 7 h 34"/>
                  <a:gd name="T26" fmla="*/ 48 w 66"/>
                  <a:gd name="T27" fmla="*/ 7 h 34"/>
                  <a:gd name="T28" fmla="*/ 36 w 66"/>
                  <a:gd name="T29" fmla="*/ 7 h 34"/>
                  <a:gd name="T30" fmla="*/ 34 w 66"/>
                  <a:gd name="T31" fmla="*/ 7 h 34"/>
                  <a:gd name="T32" fmla="*/ 4 w 66"/>
                  <a:gd name="T33" fmla="*/ 7 h 34"/>
                  <a:gd name="T34" fmla="*/ 0 w 66"/>
                  <a:gd name="T35" fmla="*/ 12 h 34"/>
                  <a:gd name="T36" fmla="*/ 4 w 66"/>
                  <a:gd name="T37" fmla="*/ 16 h 34"/>
                  <a:gd name="T38" fmla="*/ 34 w 66"/>
                  <a:gd name="T39" fmla="*/ 16 h 34"/>
                  <a:gd name="T40" fmla="*/ 34 w 66"/>
                  <a:gd name="T41" fmla="*/ 17 h 34"/>
                  <a:gd name="T42" fmla="*/ 4 w 66"/>
                  <a:gd name="T43" fmla="*/ 17 h 34"/>
                  <a:gd name="T44" fmla="*/ 0 w 66"/>
                  <a:gd name="T45" fmla="*/ 22 h 34"/>
                  <a:gd name="T46" fmla="*/ 4 w 66"/>
                  <a:gd name="T47" fmla="*/ 26 h 34"/>
                  <a:gd name="T48" fmla="*/ 34 w 66"/>
                  <a:gd name="T49" fmla="*/ 26 h 34"/>
                  <a:gd name="T50" fmla="*/ 36 w 66"/>
                  <a:gd name="T51" fmla="*/ 26 h 34"/>
                  <a:gd name="T52" fmla="*/ 48 w 66"/>
                  <a:gd name="T53" fmla="*/ 26 h 34"/>
                  <a:gd name="T54" fmla="*/ 55 w 66"/>
                  <a:gd name="T55" fmla="*/ 26 h 34"/>
                  <a:gd name="T56" fmla="*/ 55 w 66"/>
                  <a:gd name="T57" fmla="*/ 27 h 34"/>
                  <a:gd name="T58" fmla="*/ 49 w 66"/>
                  <a:gd name="T59" fmla="*/ 27 h 34"/>
                  <a:gd name="T60" fmla="*/ 37 w 66"/>
                  <a:gd name="T61" fmla="*/ 27 h 34"/>
                  <a:gd name="T62" fmla="*/ 34 w 66"/>
                  <a:gd name="T63" fmla="*/ 31 h 34"/>
                  <a:gd name="T64" fmla="*/ 37 w 66"/>
                  <a:gd name="T65" fmla="*/ 34 h 34"/>
                  <a:gd name="T66" fmla="*/ 57 w 66"/>
                  <a:gd name="T67" fmla="*/ 34 h 34"/>
                  <a:gd name="T68" fmla="*/ 57 w 66"/>
                  <a:gd name="T6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4">
                    <a:moveTo>
                      <a:pt x="57" y="34"/>
                    </a:moveTo>
                    <a:cubicBezTo>
                      <a:pt x="62" y="34"/>
                      <a:pt x="66" y="29"/>
                      <a:pt x="66" y="24"/>
                    </a:cubicBezTo>
                    <a:cubicBezTo>
                      <a:pt x="66" y="14"/>
                      <a:pt x="66" y="14"/>
                      <a:pt x="66" y="14"/>
                    </a:cubicBezTo>
                    <a:cubicBezTo>
                      <a:pt x="66" y="13"/>
                      <a:pt x="66" y="13"/>
                      <a:pt x="66" y="13"/>
                    </a:cubicBezTo>
                    <a:cubicBezTo>
                      <a:pt x="66" y="9"/>
                      <a:pt x="66" y="9"/>
                      <a:pt x="66" y="9"/>
                    </a:cubicBezTo>
                    <a:cubicBezTo>
                      <a:pt x="66" y="4"/>
                      <a:pt x="62" y="0"/>
                      <a:pt x="57" y="0"/>
                    </a:cubicBezTo>
                    <a:cubicBezTo>
                      <a:pt x="57" y="0"/>
                      <a:pt x="57" y="0"/>
                      <a:pt x="57" y="0"/>
                    </a:cubicBezTo>
                    <a:cubicBezTo>
                      <a:pt x="37" y="0"/>
                      <a:pt x="37" y="0"/>
                      <a:pt x="37" y="0"/>
                    </a:cubicBezTo>
                    <a:cubicBezTo>
                      <a:pt x="36" y="0"/>
                      <a:pt x="34" y="1"/>
                      <a:pt x="34" y="3"/>
                    </a:cubicBezTo>
                    <a:cubicBezTo>
                      <a:pt x="34" y="4"/>
                      <a:pt x="36" y="6"/>
                      <a:pt x="37" y="6"/>
                    </a:cubicBezTo>
                    <a:cubicBezTo>
                      <a:pt x="49" y="6"/>
                      <a:pt x="49" y="6"/>
                      <a:pt x="49" y="6"/>
                    </a:cubicBezTo>
                    <a:cubicBezTo>
                      <a:pt x="55" y="6"/>
                      <a:pt x="55" y="6"/>
                      <a:pt x="55" y="6"/>
                    </a:cubicBezTo>
                    <a:cubicBezTo>
                      <a:pt x="55" y="7"/>
                      <a:pt x="55" y="7"/>
                      <a:pt x="55" y="7"/>
                    </a:cubicBezTo>
                    <a:cubicBezTo>
                      <a:pt x="48" y="7"/>
                      <a:pt x="48" y="7"/>
                      <a:pt x="48" y="7"/>
                    </a:cubicBezTo>
                    <a:cubicBezTo>
                      <a:pt x="36" y="7"/>
                      <a:pt x="36" y="7"/>
                      <a:pt x="36" y="7"/>
                    </a:cubicBezTo>
                    <a:cubicBezTo>
                      <a:pt x="34" y="7"/>
                      <a:pt x="34" y="7"/>
                      <a:pt x="34" y="7"/>
                    </a:cubicBezTo>
                    <a:cubicBezTo>
                      <a:pt x="4" y="7"/>
                      <a:pt x="4" y="7"/>
                      <a:pt x="4" y="7"/>
                    </a:cubicBezTo>
                    <a:cubicBezTo>
                      <a:pt x="2" y="7"/>
                      <a:pt x="0" y="9"/>
                      <a:pt x="0" y="12"/>
                    </a:cubicBezTo>
                    <a:cubicBezTo>
                      <a:pt x="0" y="14"/>
                      <a:pt x="2" y="16"/>
                      <a:pt x="4" y="16"/>
                    </a:cubicBezTo>
                    <a:cubicBezTo>
                      <a:pt x="34" y="16"/>
                      <a:pt x="34" y="16"/>
                      <a:pt x="34" y="16"/>
                    </a:cubicBezTo>
                    <a:cubicBezTo>
                      <a:pt x="34" y="17"/>
                      <a:pt x="34" y="17"/>
                      <a:pt x="34" y="17"/>
                    </a:cubicBezTo>
                    <a:cubicBezTo>
                      <a:pt x="4" y="17"/>
                      <a:pt x="4" y="17"/>
                      <a:pt x="4" y="17"/>
                    </a:cubicBezTo>
                    <a:cubicBezTo>
                      <a:pt x="2" y="17"/>
                      <a:pt x="0" y="19"/>
                      <a:pt x="0" y="22"/>
                    </a:cubicBezTo>
                    <a:cubicBezTo>
                      <a:pt x="0" y="24"/>
                      <a:pt x="2" y="26"/>
                      <a:pt x="4" y="26"/>
                    </a:cubicBezTo>
                    <a:cubicBezTo>
                      <a:pt x="34" y="26"/>
                      <a:pt x="34" y="26"/>
                      <a:pt x="34" y="26"/>
                    </a:cubicBezTo>
                    <a:cubicBezTo>
                      <a:pt x="36" y="26"/>
                      <a:pt x="36" y="26"/>
                      <a:pt x="36" y="26"/>
                    </a:cubicBezTo>
                    <a:cubicBezTo>
                      <a:pt x="48" y="26"/>
                      <a:pt x="48" y="26"/>
                      <a:pt x="48" y="26"/>
                    </a:cubicBezTo>
                    <a:cubicBezTo>
                      <a:pt x="55" y="26"/>
                      <a:pt x="55" y="26"/>
                      <a:pt x="55" y="26"/>
                    </a:cubicBezTo>
                    <a:cubicBezTo>
                      <a:pt x="55" y="27"/>
                      <a:pt x="55" y="27"/>
                      <a:pt x="55" y="27"/>
                    </a:cubicBezTo>
                    <a:cubicBezTo>
                      <a:pt x="49" y="27"/>
                      <a:pt x="49" y="27"/>
                      <a:pt x="49" y="27"/>
                    </a:cubicBezTo>
                    <a:cubicBezTo>
                      <a:pt x="37" y="27"/>
                      <a:pt x="37" y="27"/>
                      <a:pt x="37" y="27"/>
                    </a:cubicBezTo>
                    <a:cubicBezTo>
                      <a:pt x="36" y="27"/>
                      <a:pt x="34" y="29"/>
                      <a:pt x="34" y="31"/>
                    </a:cubicBezTo>
                    <a:cubicBezTo>
                      <a:pt x="34" y="32"/>
                      <a:pt x="36" y="34"/>
                      <a:pt x="37" y="34"/>
                    </a:cubicBezTo>
                    <a:cubicBezTo>
                      <a:pt x="57" y="34"/>
                      <a:pt x="57" y="34"/>
                      <a:pt x="57" y="34"/>
                    </a:cubicBezTo>
                    <a:cubicBezTo>
                      <a:pt x="57" y="34"/>
                      <a:pt x="57" y="34"/>
                      <a:pt x="57" y="3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7" name="Freeform 36"/>
              <p:cNvSpPr>
                <a:spLocks/>
              </p:cNvSpPr>
              <p:nvPr/>
            </p:nvSpPr>
            <p:spPr bwMode="auto">
              <a:xfrm>
                <a:off x="11102975" y="2847975"/>
                <a:ext cx="58737" cy="60325"/>
              </a:xfrm>
              <a:custGeom>
                <a:avLst/>
                <a:gdLst>
                  <a:gd name="T0" fmla="*/ 3 w 16"/>
                  <a:gd name="T1" fmla="*/ 3 h 16"/>
                  <a:gd name="T2" fmla="*/ 3 w 16"/>
                  <a:gd name="T3" fmla="*/ 14 h 16"/>
                  <a:gd name="T4" fmla="*/ 14 w 16"/>
                  <a:gd name="T5" fmla="*/ 14 h 16"/>
                  <a:gd name="T6" fmla="*/ 14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1"/>
                      <a:pt x="3" y="14"/>
                    </a:cubicBezTo>
                    <a:cubicBezTo>
                      <a:pt x="6" y="16"/>
                      <a:pt x="11" y="16"/>
                      <a:pt x="14" y="14"/>
                    </a:cubicBezTo>
                    <a:cubicBezTo>
                      <a:pt x="16" y="11"/>
                      <a:pt x="16" y="6"/>
                      <a:pt x="14" y="3"/>
                    </a:cubicBezTo>
                    <a:cubicBezTo>
                      <a:pt x="11" y="0"/>
                      <a:pt x="6" y="0"/>
                      <a:pt x="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8" name="Freeform 37"/>
              <p:cNvSpPr>
                <a:spLocks/>
              </p:cNvSpPr>
              <p:nvPr/>
            </p:nvSpPr>
            <p:spPr bwMode="auto">
              <a:xfrm>
                <a:off x="10914063" y="2660650"/>
                <a:ext cx="230187" cy="228600"/>
              </a:xfrm>
              <a:custGeom>
                <a:avLst/>
                <a:gdLst>
                  <a:gd name="T0" fmla="*/ 33 w 61"/>
                  <a:gd name="T1" fmla="*/ 57 h 61"/>
                  <a:gd name="T2" fmla="*/ 47 w 61"/>
                  <a:gd name="T3" fmla="*/ 57 h 61"/>
                  <a:gd name="T4" fmla="*/ 54 w 61"/>
                  <a:gd name="T5" fmla="*/ 50 h 61"/>
                  <a:gd name="T6" fmla="*/ 55 w 61"/>
                  <a:gd name="T7" fmla="*/ 50 h 61"/>
                  <a:gd name="T8" fmla="*/ 57 w 61"/>
                  <a:gd name="T9" fmla="*/ 47 h 61"/>
                  <a:gd name="T10" fmla="*/ 57 w 61"/>
                  <a:gd name="T11" fmla="*/ 33 h 61"/>
                  <a:gd name="T12" fmla="*/ 57 w 61"/>
                  <a:gd name="T13" fmla="*/ 33 h 61"/>
                  <a:gd name="T14" fmla="*/ 44 w 61"/>
                  <a:gd name="T15" fmla="*/ 20 h 61"/>
                  <a:gd name="T16" fmla="*/ 39 w 61"/>
                  <a:gd name="T17" fmla="*/ 20 h 61"/>
                  <a:gd name="T18" fmla="*/ 39 w 61"/>
                  <a:gd name="T19" fmla="*/ 24 h 61"/>
                  <a:gd name="T20" fmla="*/ 47 w 61"/>
                  <a:gd name="T21" fmla="*/ 32 h 61"/>
                  <a:gd name="T22" fmla="*/ 52 w 61"/>
                  <a:gd name="T23" fmla="*/ 37 h 61"/>
                  <a:gd name="T24" fmla="*/ 51 w 61"/>
                  <a:gd name="T25" fmla="*/ 38 h 61"/>
                  <a:gd name="T26" fmla="*/ 46 w 61"/>
                  <a:gd name="T27" fmla="*/ 33 h 61"/>
                  <a:gd name="T28" fmla="*/ 37 w 61"/>
                  <a:gd name="T29" fmla="*/ 24 h 61"/>
                  <a:gd name="T30" fmla="*/ 36 w 61"/>
                  <a:gd name="T31" fmla="*/ 23 h 61"/>
                  <a:gd name="T32" fmla="*/ 15 w 61"/>
                  <a:gd name="T33" fmla="*/ 2 h 61"/>
                  <a:gd name="T34" fmla="*/ 9 w 61"/>
                  <a:gd name="T35" fmla="*/ 2 h 61"/>
                  <a:gd name="T36" fmla="*/ 9 w 61"/>
                  <a:gd name="T37" fmla="*/ 8 h 61"/>
                  <a:gd name="T38" fmla="*/ 30 w 61"/>
                  <a:gd name="T39" fmla="*/ 29 h 61"/>
                  <a:gd name="T40" fmla="*/ 29 w 61"/>
                  <a:gd name="T41" fmla="*/ 30 h 61"/>
                  <a:gd name="T42" fmla="*/ 8 w 61"/>
                  <a:gd name="T43" fmla="*/ 9 h 61"/>
                  <a:gd name="T44" fmla="*/ 2 w 61"/>
                  <a:gd name="T45" fmla="*/ 9 h 61"/>
                  <a:gd name="T46" fmla="*/ 2 w 61"/>
                  <a:gd name="T47" fmla="*/ 15 h 61"/>
                  <a:gd name="T48" fmla="*/ 23 w 61"/>
                  <a:gd name="T49" fmla="*/ 36 h 61"/>
                  <a:gd name="T50" fmla="*/ 24 w 61"/>
                  <a:gd name="T51" fmla="*/ 37 h 61"/>
                  <a:gd name="T52" fmla="*/ 33 w 61"/>
                  <a:gd name="T53" fmla="*/ 46 h 61"/>
                  <a:gd name="T54" fmla="*/ 38 w 61"/>
                  <a:gd name="T55" fmla="*/ 51 h 61"/>
                  <a:gd name="T56" fmla="*/ 37 w 61"/>
                  <a:gd name="T57" fmla="*/ 52 h 61"/>
                  <a:gd name="T58" fmla="*/ 32 w 61"/>
                  <a:gd name="T59" fmla="*/ 47 h 61"/>
                  <a:gd name="T60" fmla="*/ 24 w 61"/>
                  <a:gd name="T61" fmla="*/ 39 h 61"/>
                  <a:gd name="T62" fmla="*/ 20 w 61"/>
                  <a:gd name="T63" fmla="*/ 39 h 61"/>
                  <a:gd name="T64" fmla="*/ 20 w 61"/>
                  <a:gd name="T65" fmla="*/ 44 h 61"/>
                  <a:gd name="T66" fmla="*/ 33 w 61"/>
                  <a:gd name="T67" fmla="*/ 57 h 61"/>
                  <a:gd name="T68" fmla="*/ 33 w 61"/>
                  <a:gd name="T69"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33" y="57"/>
                    </a:moveTo>
                    <a:cubicBezTo>
                      <a:pt x="37" y="61"/>
                      <a:pt x="43" y="61"/>
                      <a:pt x="47" y="57"/>
                    </a:cubicBezTo>
                    <a:cubicBezTo>
                      <a:pt x="54" y="50"/>
                      <a:pt x="54" y="50"/>
                      <a:pt x="54" y="50"/>
                    </a:cubicBezTo>
                    <a:cubicBezTo>
                      <a:pt x="55" y="50"/>
                      <a:pt x="55" y="50"/>
                      <a:pt x="55" y="50"/>
                    </a:cubicBezTo>
                    <a:cubicBezTo>
                      <a:pt x="57" y="47"/>
                      <a:pt x="57" y="47"/>
                      <a:pt x="57" y="47"/>
                    </a:cubicBezTo>
                    <a:cubicBezTo>
                      <a:pt x="61" y="43"/>
                      <a:pt x="61" y="37"/>
                      <a:pt x="57" y="33"/>
                    </a:cubicBezTo>
                    <a:cubicBezTo>
                      <a:pt x="57" y="33"/>
                      <a:pt x="57" y="33"/>
                      <a:pt x="57" y="33"/>
                    </a:cubicBezTo>
                    <a:cubicBezTo>
                      <a:pt x="44" y="20"/>
                      <a:pt x="44" y="20"/>
                      <a:pt x="44" y="20"/>
                    </a:cubicBezTo>
                    <a:cubicBezTo>
                      <a:pt x="42" y="18"/>
                      <a:pt x="40" y="18"/>
                      <a:pt x="39" y="20"/>
                    </a:cubicBezTo>
                    <a:cubicBezTo>
                      <a:pt x="38" y="21"/>
                      <a:pt x="38" y="23"/>
                      <a:pt x="39" y="24"/>
                    </a:cubicBezTo>
                    <a:cubicBezTo>
                      <a:pt x="47" y="32"/>
                      <a:pt x="47" y="32"/>
                      <a:pt x="47" y="32"/>
                    </a:cubicBezTo>
                    <a:cubicBezTo>
                      <a:pt x="52" y="37"/>
                      <a:pt x="52" y="37"/>
                      <a:pt x="52" y="37"/>
                    </a:cubicBezTo>
                    <a:cubicBezTo>
                      <a:pt x="51" y="38"/>
                      <a:pt x="51" y="38"/>
                      <a:pt x="51" y="38"/>
                    </a:cubicBezTo>
                    <a:cubicBezTo>
                      <a:pt x="46" y="33"/>
                      <a:pt x="46" y="33"/>
                      <a:pt x="46" y="33"/>
                    </a:cubicBezTo>
                    <a:cubicBezTo>
                      <a:pt x="37" y="24"/>
                      <a:pt x="37" y="24"/>
                      <a:pt x="37" y="24"/>
                    </a:cubicBezTo>
                    <a:cubicBezTo>
                      <a:pt x="36" y="23"/>
                      <a:pt x="36" y="23"/>
                      <a:pt x="36" y="23"/>
                    </a:cubicBezTo>
                    <a:cubicBezTo>
                      <a:pt x="15" y="2"/>
                      <a:pt x="15" y="2"/>
                      <a:pt x="15" y="2"/>
                    </a:cubicBezTo>
                    <a:cubicBezTo>
                      <a:pt x="13" y="0"/>
                      <a:pt x="10" y="0"/>
                      <a:pt x="9" y="2"/>
                    </a:cubicBezTo>
                    <a:cubicBezTo>
                      <a:pt x="7" y="3"/>
                      <a:pt x="7" y="6"/>
                      <a:pt x="9" y="8"/>
                    </a:cubicBezTo>
                    <a:cubicBezTo>
                      <a:pt x="30" y="29"/>
                      <a:pt x="30" y="29"/>
                      <a:pt x="30" y="29"/>
                    </a:cubicBezTo>
                    <a:cubicBezTo>
                      <a:pt x="29" y="30"/>
                      <a:pt x="29" y="30"/>
                      <a:pt x="29" y="30"/>
                    </a:cubicBezTo>
                    <a:cubicBezTo>
                      <a:pt x="8" y="9"/>
                      <a:pt x="8" y="9"/>
                      <a:pt x="8" y="9"/>
                    </a:cubicBezTo>
                    <a:cubicBezTo>
                      <a:pt x="6" y="7"/>
                      <a:pt x="3" y="7"/>
                      <a:pt x="2" y="9"/>
                    </a:cubicBezTo>
                    <a:cubicBezTo>
                      <a:pt x="0" y="10"/>
                      <a:pt x="0" y="13"/>
                      <a:pt x="2" y="15"/>
                    </a:cubicBezTo>
                    <a:cubicBezTo>
                      <a:pt x="23" y="36"/>
                      <a:pt x="23" y="36"/>
                      <a:pt x="23" y="36"/>
                    </a:cubicBezTo>
                    <a:cubicBezTo>
                      <a:pt x="24" y="37"/>
                      <a:pt x="24" y="37"/>
                      <a:pt x="24" y="37"/>
                    </a:cubicBezTo>
                    <a:cubicBezTo>
                      <a:pt x="33" y="46"/>
                      <a:pt x="33" y="46"/>
                      <a:pt x="33" y="46"/>
                    </a:cubicBezTo>
                    <a:cubicBezTo>
                      <a:pt x="38" y="51"/>
                      <a:pt x="38" y="51"/>
                      <a:pt x="38" y="51"/>
                    </a:cubicBezTo>
                    <a:cubicBezTo>
                      <a:pt x="37" y="52"/>
                      <a:pt x="37" y="52"/>
                      <a:pt x="37" y="52"/>
                    </a:cubicBezTo>
                    <a:cubicBezTo>
                      <a:pt x="32" y="47"/>
                      <a:pt x="32" y="47"/>
                      <a:pt x="32" y="47"/>
                    </a:cubicBezTo>
                    <a:cubicBezTo>
                      <a:pt x="24" y="39"/>
                      <a:pt x="24" y="39"/>
                      <a:pt x="24" y="39"/>
                    </a:cubicBezTo>
                    <a:cubicBezTo>
                      <a:pt x="23" y="38"/>
                      <a:pt x="21" y="38"/>
                      <a:pt x="20" y="39"/>
                    </a:cubicBezTo>
                    <a:cubicBezTo>
                      <a:pt x="18" y="40"/>
                      <a:pt x="18" y="42"/>
                      <a:pt x="20" y="44"/>
                    </a:cubicBezTo>
                    <a:cubicBezTo>
                      <a:pt x="33" y="57"/>
                      <a:pt x="33" y="57"/>
                      <a:pt x="33" y="57"/>
                    </a:cubicBezTo>
                    <a:cubicBezTo>
                      <a:pt x="33" y="57"/>
                      <a:pt x="33" y="57"/>
                      <a:pt x="33" y="57"/>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49" name="Oval 38"/>
              <p:cNvSpPr>
                <a:spLocks noChangeArrowheads="1"/>
              </p:cNvSpPr>
              <p:nvPr/>
            </p:nvSpPr>
            <p:spPr bwMode="auto">
              <a:xfrm>
                <a:off x="10798175" y="2976563"/>
                <a:ext cx="57150" cy="52387"/>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0" name="Freeform 39"/>
              <p:cNvSpPr>
                <a:spLocks/>
              </p:cNvSpPr>
              <p:nvPr/>
            </p:nvSpPr>
            <p:spPr bwMode="auto">
              <a:xfrm>
                <a:off x="10764838" y="2720975"/>
                <a:ext cx="127000" cy="247650"/>
              </a:xfrm>
              <a:custGeom>
                <a:avLst/>
                <a:gdLst>
                  <a:gd name="T0" fmla="*/ 0 w 34"/>
                  <a:gd name="T1" fmla="*/ 56 h 66"/>
                  <a:gd name="T2" fmla="*/ 10 w 34"/>
                  <a:gd name="T3" fmla="*/ 66 h 66"/>
                  <a:gd name="T4" fmla="*/ 19 w 34"/>
                  <a:gd name="T5" fmla="*/ 66 h 66"/>
                  <a:gd name="T6" fmla="*/ 20 w 34"/>
                  <a:gd name="T7" fmla="*/ 66 h 66"/>
                  <a:gd name="T8" fmla="*/ 24 w 34"/>
                  <a:gd name="T9" fmla="*/ 66 h 66"/>
                  <a:gd name="T10" fmla="*/ 34 w 34"/>
                  <a:gd name="T11" fmla="*/ 56 h 66"/>
                  <a:gd name="T12" fmla="*/ 34 w 34"/>
                  <a:gd name="T13" fmla="*/ 56 h 66"/>
                  <a:gd name="T14" fmla="*/ 34 w 34"/>
                  <a:gd name="T15" fmla="*/ 37 h 66"/>
                  <a:gd name="T16" fmla="*/ 31 w 34"/>
                  <a:gd name="T17" fmla="*/ 34 h 66"/>
                  <a:gd name="T18" fmla="*/ 28 w 34"/>
                  <a:gd name="T19" fmla="*/ 37 h 66"/>
                  <a:gd name="T20" fmla="*/ 28 w 34"/>
                  <a:gd name="T21" fmla="*/ 49 h 66"/>
                  <a:gd name="T22" fmla="*/ 28 w 34"/>
                  <a:gd name="T23" fmla="*/ 55 h 66"/>
                  <a:gd name="T24" fmla="*/ 26 w 34"/>
                  <a:gd name="T25" fmla="*/ 55 h 66"/>
                  <a:gd name="T26" fmla="*/ 26 w 34"/>
                  <a:gd name="T27" fmla="*/ 48 h 66"/>
                  <a:gd name="T28" fmla="*/ 26 w 34"/>
                  <a:gd name="T29" fmla="*/ 36 h 66"/>
                  <a:gd name="T30" fmla="*/ 26 w 34"/>
                  <a:gd name="T31" fmla="*/ 34 h 66"/>
                  <a:gd name="T32" fmla="*/ 26 w 34"/>
                  <a:gd name="T33" fmla="*/ 4 h 66"/>
                  <a:gd name="T34" fmla="*/ 22 w 34"/>
                  <a:gd name="T35" fmla="*/ 0 h 66"/>
                  <a:gd name="T36" fmla="*/ 18 w 34"/>
                  <a:gd name="T37" fmla="*/ 4 h 66"/>
                  <a:gd name="T38" fmla="*/ 18 w 34"/>
                  <a:gd name="T39" fmla="*/ 34 h 66"/>
                  <a:gd name="T40" fmla="*/ 16 w 34"/>
                  <a:gd name="T41" fmla="*/ 34 h 66"/>
                  <a:gd name="T42" fmla="*/ 16 w 34"/>
                  <a:gd name="T43" fmla="*/ 4 h 66"/>
                  <a:gd name="T44" fmla="*/ 12 w 34"/>
                  <a:gd name="T45" fmla="*/ 0 h 66"/>
                  <a:gd name="T46" fmla="*/ 8 w 34"/>
                  <a:gd name="T47" fmla="*/ 4 h 66"/>
                  <a:gd name="T48" fmla="*/ 8 w 34"/>
                  <a:gd name="T49" fmla="*/ 34 h 66"/>
                  <a:gd name="T50" fmla="*/ 8 w 34"/>
                  <a:gd name="T51" fmla="*/ 36 h 66"/>
                  <a:gd name="T52" fmla="*/ 8 w 34"/>
                  <a:gd name="T53" fmla="*/ 48 h 66"/>
                  <a:gd name="T54" fmla="*/ 8 w 34"/>
                  <a:gd name="T55" fmla="*/ 55 h 66"/>
                  <a:gd name="T56" fmla="*/ 6 w 34"/>
                  <a:gd name="T57" fmla="*/ 55 h 66"/>
                  <a:gd name="T58" fmla="*/ 6 w 34"/>
                  <a:gd name="T59" fmla="*/ 49 h 66"/>
                  <a:gd name="T60" fmla="*/ 6 w 34"/>
                  <a:gd name="T61" fmla="*/ 37 h 66"/>
                  <a:gd name="T62" fmla="*/ 3 w 34"/>
                  <a:gd name="T63" fmla="*/ 34 h 66"/>
                  <a:gd name="T64" fmla="*/ 0 w 34"/>
                  <a:gd name="T65" fmla="*/ 37 h 66"/>
                  <a:gd name="T66" fmla="*/ 0 w 34"/>
                  <a:gd name="T67" fmla="*/ 56 h 66"/>
                  <a:gd name="T68" fmla="*/ 0 w 34"/>
                  <a:gd name="T6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0" y="56"/>
                    </a:moveTo>
                    <a:cubicBezTo>
                      <a:pt x="0" y="62"/>
                      <a:pt x="4" y="66"/>
                      <a:pt x="10" y="66"/>
                    </a:cubicBezTo>
                    <a:cubicBezTo>
                      <a:pt x="19" y="66"/>
                      <a:pt x="19" y="66"/>
                      <a:pt x="19" y="66"/>
                    </a:cubicBezTo>
                    <a:cubicBezTo>
                      <a:pt x="20" y="66"/>
                      <a:pt x="20" y="66"/>
                      <a:pt x="20" y="66"/>
                    </a:cubicBezTo>
                    <a:cubicBezTo>
                      <a:pt x="24" y="66"/>
                      <a:pt x="24" y="66"/>
                      <a:pt x="24" y="66"/>
                    </a:cubicBezTo>
                    <a:cubicBezTo>
                      <a:pt x="29" y="66"/>
                      <a:pt x="34" y="62"/>
                      <a:pt x="34" y="56"/>
                    </a:cubicBezTo>
                    <a:cubicBezTo>
                      <a:pt x="34" y="56"/>
                      <a:pt x="34" y="56"/>
                      <a:pt x="34" y="56"/>
                    </a:cubicBezTo>
                    <a:cubicBezTo>
                      <a:pt x="34" y="37"/>
                      <a:pt x="34" y="37"/>
                      <a:pt x="34" y="37"/>
                    </a:cubicBezTo>
                    <a:cubicBezTo>
                      <a:pt x="34" y="35"/>
                      <a:pt x="32" y="34"/>
                      <a:pt x="31" y="34"/>
                    </a:cubicBezTo>
                    <a:cubicBezTo>
                      <a:pt x="29" y="34"/>
                      <a:pt x="28" y="35"/>
                      <a:pt x="28" y="37"/>
                    </a:cubicBezTo>
                    <a:cubicBezTo>
                      <a:pt x="28" y="49"/>
                      <a:pt x="28" y="49"/>
                      <a:pt x="28" y="49"/>
                    </a:cubicBezTo>
                    <a:cubicBezTo>
                      <a:pt x="28" y="55"/>
                      <a:pt x="28" y="55"/>
                      <a:pt x="28" y="55"/>
                    </a:cubicBezTo>
                    <a:cubicBezTo>
                      <a:pt x="26" y="55"/>
                      <a:pt x="26" y="55"/>
                      <a:pt x="26" y="55"/>
                    </a:cubicBezTo>
                    <a:cubicBezTo>
                      <a:pt x="26" y="48"/>
                      <a:pt x="26" y="48"/>
                      <a:pt x="26" y="48"/>
                    </a:cubicBezTo>
                    <a:cubicBezTo>
                      <a:pt x="26" y="36"/>
                      <a:pt x="26" y="36"/>
                      <a:pt x="26" y="36"/>
                    </a:cubicBezTo>
                    <a:cubicBezTo>
                      <a:pt x="26" y="34"/>
                      <a:pt x="26" y="34"/>
                      <a:pt x="26" y="34"/>
                    </a:cubicBezTo>
                    <a:cubicBezTo>
                      <a:pt x="26" y="4"/>
                      <a:pt x="26" y="4"/>
                      <a:pt x="26" y="4"/>
                    </a:cubicBezTo>
                    <a:cubicBezTo>
                      <a:pt x="26" y="2"/>
                      <a:pt x="24" y="0"/>
                      <a:pt x="22" y="0"/>
                    </a:cubicBezTo>
                    <a:cubicBezTo>
                      <a:pt x="19" y="0"/>
                      <a:pt x="18" y="2"/>
                      <a:pt x="18" y="4"/>
                    </a:cubicBezTo>
                    <a:cubicBezTo>
                      <a:pt x="18" y="34"/>
                      <a:pt x="18" y="34"/>
                      <a:pt x="18" y="34"/>
                    </a:cubicBezTo>
                    <a:cubicBezTo>
                      <a:pt x="16" y="34"/>
                      <a:pt x="16" y="34"/>
                      <a:pt x="16" y="34"/>
                    </a:cubicBezTo>
                    <a:cubicBezTo>
                      <a:pt x="16" y="4"/>
                      <a:pt x="16" y="4"/>
                      <a:pt x="16" y="4"/>
                    </a:cubicBezTo>
                    <a:cubicBezTo>
                      <a:pt x="16" y="2"/>
                      <a:pt x="14" y="0"/>
                      <a:pt x="12" y="0"/>
                    </a:cubicBezTo>
                    <a:cubicBezTo>
                      <a:pt x="9" y="0"/>
                      <a:pt x="8" y="2"/>
                      <a:pt x="8" y="4"/>
                    </a:cubicBezTo>
                    <a:cubicBezTo>
                      <a:pt x="8" y="34"/>
                      <a:pt x="8" y="34"/>
                      <a:pt x="8" y="34"/>
                    </a:cubicBezTo>
                    <a:cubicBezTo>
                      <a:pt x="8" y="36"/>
                      <a:pt x="8" y="36"/>
                      <a:pt x="8" y="36"/>
                    </a:cubicBezTo>
                    <a:cubicBezTo>
                      <a:pt x="8" y="48"/>
                      <a:pt x="8" y="48"/>
                      <a:pt x="8" y="48"/>
                    </a:cubicBezTo>
                    <a:cubicBezTo>
                      <a:pt x="8" y="55"/>
                      <a:pt x="8" y="55"/>
                      <a:pt x="8" y="55"/>
                    </a:cubicBezTo>
                    <a:cubicBezTo>
                      <a:pt x="6" y="55"/>
                      <a:pt x="6" y="55"/>
                      <a:pt x="6" y="55"/>
                    </a:cubicBezTo>
                    <a:cubicBezTo>
                      <a:pt x="6" y="49"/>
                      <a:pt x="6" y="49"/>
                      <a:pt x="6" y="49"/>
                    </a:cubicBezTo>
                    <a:cubicBezTo>
                      <a:pt x="6" y="37"/>
                      <a:pt x="6" y="37"/>
                      <a:pt x="6" y="37"/>
                    </a:cubicBezTo>
                    <a:cubicBezTo>
                      <a:pt x="6" y="35"/>
                      <a:pt x="5" y="34"/>
                      <a:pt x="3" y="34"/>
                    </a:cubicBezTo>
                    <a:cubicBezTo>
                      <a:pt x="1" y="34"/>
                      <a:pt x="0" y="35"/>
                      <a:pt x="0" y="37"/>
                    </a:cubicBezTo>
                    <a:cubicBezTo>
                      <a:pt x="0" y="56"/>
                      <a:pt x="0" y="56"/>
                      <a:pt x="0" y="56"/>
                    </a:cubicBezTo>
                    <a:cubicBezTo>
                      <a:pt x="0" y="56"/>
                      <a:pt x="0" y="56"/>
                      <a:pt x="0" y="56"/>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1" name="Freeform 40"/>
              <p:cNvSpPr>
                <a:spLocks/>
              </p:cNvSpPr>
              <p:nvPr/>
            </p:nvSpPr>
            <p:spPr bwMode="auto">
              <a:xfrm>
                <a:off x="10494963" y="2841625"/>
                <a:ext cx="60325" cy="58737"/>
              </a:xfrm>
              <a:custGeom>
                <a:avLst/>
                <a:gdLst>
                  <a:gd name="T0" fmla="*/ 13 w 16"/>
                  <a:gd name="T1" fmla="*/ 3 h 16"/>
                  <a:gd name="T2" fmla="*/ 3 w 16"/>
                  <a:gd name="T3" fmla="*/ 3 h 16"/>
                  <a:gd name="T4" fmla="*/ 3 w 16"/>
                  <a:gd name="T5" fmla="*/ 13 h 16"/>
                  <a:gd name="T6" fmla="*/ 13 w 16"/>
                  <a:gd name="T7" fmla="*/ 13 h 16"/>
                  <a:gd name="T8" fmla="*/ 13 w 16"/>
                  <a:gd name="T9" fmla="*/ 3 h 16"/>
                </a:gdLst>
                <a:ahLst/>
                <a:cxnLst>
                  <a:cxn ang="0">
                    <a:pos x="T0" y="T1"/>
                  </a:cxn>
                  <a:cxn ang="0">
                    <a:pos x="T2" y="T3"/>
                  </a:cxn>
                  <a:cxn ang="0">
                    <a:pos x="T4" y="T5"/>
                  </a:cxn>
                  <a:cxn ang="0">
                    <a:pos x="T6" y="T7"/>
                  </a:cxn>
                  <a:cxn ang="0">
                    <a:pos x="T8" y="T9"/>
                  </a:cxn>
                </a:cxnLst>
                <a:rect l="0" t="0" r="r" b="b"/>
                <a:pathLst>
                  <a:path w="16" h="16">
                    <a:moveTo>
                      <a:pt x="13" y="3"/>
                    </a:moveTo>
                    <a:cubicBezTo>
                      <a:pt x="10" y="0"/>
                      <a:pt x="6" y="0"/>
                      <a:pt x="3" y="3"/>
                    </a:cubicBezTo>
                    <a:cubicBezTo>
                      <a:pt x="0" y="6"/>
                      <a:pt x="0" y="11"/>
                      <a:pt x="3" y="13"/>
                    </a:cubicBezTo>
                    <a:cubicBezTo>
                      <a:pt x="6" y="16"/>
                      <a:pt x="10" y="16"/>
                      <a:pt x="13" y="13"/>
                    </a:cubicBezTo>
                    <a:cubicBezTo>
                      <a:pt x="16" y="11"/>
                      <a:pt x="16" y="6"/>
                      <a:pt x="1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2" name="Freeform 41"/>
              <p:cNvSpPr>
                <a:spLocks/>
              </p:cNvSpPr>
              <p:nvPr/>
            </p:nvSpPr>
            <p:spPr bwMode="auto">
              <a:xfrm>
                <a:off x="10514013" y="2652713"/>
                <a:ext cx="228600" cy="230187"/>
              </a:xfrm>
              <a:custGeom>
                <a:avLst/>
                <a:gdLst>
                  <a:gd name="T0" fmla="*/ 4 w 61"/>
                  <a:gd name="T1" fmla="*/ 33 h 61"/>
                  <a:gd name="T2" fmla="*/ 4 w 61"/>
                  <a:gd name="T3" fmla="*/ 47 h 61"/>
                  <a:gd name="T4" fmla="*/ 11 w 61"/>
                  <a:gd name="T5" fmla="*/ 54 h 61"/>
                  <a:gd name="T6" fmla="*/ 11 w 61"/>
                  <a:gd name="T7" fmla="*/ 54 h 61"/>
                  <a:gd name="T8" fmla="*/ 14 w 61"/>
                  <a:gd name="T9" fmla="*/ 57 h 61"/>
                  <a:gd name="T10" fmla="*/ 28 w 61"/>
                  <a:gd name="T11" fmla="*/ 57 h 61"/>
                  <a:gd name="T12" fmla="*/ 28 w 61"/>
                  <a:gd name="T13" fmla="*/ 57 h 61"/>
                  <a:gd name="T14" fmla="*/ 42 w 61"/>
                  <a:gd name="T15" fmla="*/ 43 h 61"/>
                  <a:gd name="T16" fmla="*/ 42 w 61"/>
                  <a:gd name="T17" fmla="*/ 39 h 61"/>
                  <a:gd name="T18" fmla="*/ 37 w 61"/>
                  <a:gd name="T19" fmla="*/ 39 h 61"/>
                  <a:gd name="T20" fmla="*/ 29 w 61"/>
                  <a:gd name="T21" fmla="*/ 47 h 61"/>
                  <a:gd name="T22" fmla="*/ 25 w 61"/>
                  <a:gd name="T23" fmla="*/ 52 h 61"/>
                  <a:gd name="T24" fmla="*/ 24 w 61"/>
                  <a:gd name="T25" fmla="*/ 51 h 61"/>
                  <a:gd name="T26" fmla="*/ 29 w 61"/>
                  <a:gd name="T27" fmla="*/ 46 h 61"/>
                  <a:gd name="T28" fmla="*/ 37 w 61"/>
                  <a:gd name="T29" fmla="*/ 37 h 61"/>
                  <a:gd name="T30" fmla="*/ 39 w 61"/>
                  <a:gd name="T31" fmla="*/ 36 h 61"/>
                  <a:gd name="T32" fmla="*/ 60 w 61"/>
                  <a:gd name="T33" fmla="*/ 15 h 61"/>
                  <a:gd name="T34" fmla="*/ 60 w 61"/>
                  <a:gd name="T35" fmla="*/ 9 h 61"/>
                  <a:gd name="T36" fmla="*/ 54 w 61"/>
                  <a:gd name="T37" fmla="*/ 9 h 61"/>
                  <a:gd name="T38" fmla="*/ 33 w 61"/>
                  <a:gd name="T39" fmla="*/ 30 h 61"/>
                  <a:gd name="T40" fmla="*/ 31 w 61"/>
                  <a:gd name="T41" fmla="*/ 29 h 61"/>
                  <a:gd name="T42" fmla="*/ 53 w 61"/>
                  <a:gd name="T43" fmla="*/ 7 h 61"/>
                  <a:gd name="T44" fmla="*/ 53 w 61"/>
                  <a:gd name="T45" fmla="*/ 1 h 61"/>
                  <a:gd name="T46" fmla="*/ 47 w 61"/>
                  <a:gd name="T47" fmla="*/ 1 h 61"/>
                  <a:gd name="T48" fmla="*/ 25 w 61"/>
                  <a:gd name="T49" fmla="*/ 23 h 61"/>
                  <a:gd name="T50" fmla="*/ 24 w 61"/>
                  <a:gd name="T51" fmla="*/ 24 h 61"/>
                  <a:gd name="T52" fmla="*/ 15 w 61"/>
                  <a:gd name="T53" fmla="*/ 33 h 61"/>
                  <a:gd name="T54" fmla="*/ 11 w 61"/>
                  <a:gd name="T55" fmla="*/ 38 h 61"/>
                  <a:gd name="T56" fmla="*/ 10 w 61"/>
                  <a:gd name="T57" fmla="*/ 36 h 61"/>
                  <a:gd name="T58" fmla="*/ 14 w 61"/>
                  <a:gd name="T59" fmla="*/ 32 h 61"/>
                  <a:gd name="T60" fmla="*/ 22 w 61"/>
                  <a:gd name="T61" fmla="*/ 24 h 61"/>
                  <a:gd name="T62" fmla="*/ 22 w 61"/>
                  <a:gd name="T63" fmla="*/ 19 h 61"/>
                  <a:gd name="T64" fmla="*/ 18 w 61"/>
                  <a:gd name="T65" fmla="*/ 19 h 61"/>
                  <a:gd name="T66" fmla="*/ 4 w 61"/>
                  <a:gd name="T67" fmla="*/ 33 h 61"/>
                  <a:gd name="T68" fmla="*/ 4 w 61"/>
                  <a:gd name="T69" fmla="*/ 3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4" y="33"/>
                    </a:moveTo>
                    <a:cubicBezTo>
                      <a:pt x="0" y="37"/>
                      <a:pt x="0" y="43"/>
                      <a:pt x="4" y="47"/>
                    </a:cubicBezTo>
                    <a:cubicBezTo>
                      <a:pt x="11" y="54"/>
                      <a:pt x="11" y="54"/>
                      <a:pt x="11" y="54"/>
                    </a:cubicBezTo>
                    <a:cubicBezTo>
                      <a:pt x="11" y="54"/>
                      <a:pt x="11" y="54"/>
                      <a:pt x="11" y="54"/>
                    </a:cubicBezTo>
                    <a:cubicBezTo>
                      <a:pt x="14" y="57"/>
                      <a:pt x="14" y="57"/>
                      <a:pt x="14" y="57"/>
                    </a:cubicBezTo>
                    <a:cubicBezTo>
                      <a:pt x="18" y="61"/>
                      <a:pt x="24" y="61"/>
                      <a:pt x="28" y="57"/>
                    </a:cubicBezTo>
                    <a:cubicBezTo>
                      <a:pt x="28" y="57"/>
                      <a:pt x="28" y="57"/>
                      <a:pt x="28" y="57"/>
                    </a:cubicBezTo>
                    <a:cubicBezTo>
                      <a:pt x="42" y="43"/>
                      <a:pt x="42" y="43"/>
                      <a:pt x="42" y="43"/>
                    </a:cubicBezTo>
                    <a:cubicBezTo>
                      <a:pt x="43" y="42"/>
                      <a:pt x="43" y="40"/>
                      <a:pt x="42" y="39"/>
                    </a:cubicBezTo>
                    <a:cubicBezTo>
                      <a:pt x="41" y="38"/>
                      <a:pt x="39" y="38"/>
                      <a:pt x="37" y="39"/>
                    </a:cubicBezTo>
                    <a:cubicBezTo>
                      <a:pt x="29" y="47"/>
                      <a:pt x="29" y="47"/>
                      <a:pt x="29" y="47"/>
                    </a:cubicBezTo>
                    <a:cubicBezTo>
                      <a:pt x="25" y="52"/>
                      <a:pt x="25" y="52"/>
                      <a:pt x="25" y="52"/>
                    </a:cubicBezTo>
                    <a:cubicBezTo>
                      <a:pt x="24" y="51"/>
                      <a:pt x="24" y="51"/>
                      <a:pt x="24" y="51"/>
                    </a:cubicBezTo>
                    <a:cubicBezTo>
                      <a:pt x="29" y="46"/>
                      <a:pt x="29" y="46"/>
                      <a:pt x="29" y="46"/>
                    </a:cubicBezTo>
                    <a:cubicBezTo>
                      <a:pt x="37" y="37"/>
                      <a:pt x="37" y="37"/>
                      <a:pt x="37" y="37"/>
                    </a:cubicBezTo>
                    <a:cubicBezTo>
                      <a:pt x="39" y="36"/>
                      <a:pt x="39" y="36"/>
                      <a:pt x="39" y="36"/>
                    </a:cubicBezTo>
                    <a:cubicBezTo>
                      <a:pt x="60" y="15"/>
                      <a:pt x="60" y="15"/>
                      <a:pt x="60" y="15"/>
                    </a:cubicBezTo>
                    <a:cubicBezTo>
                      <a:pt x="61" y="13"/>
                      <a:pt x="61" y="10"/>
                      <a:pt x="60" y="9"/>
                    </a:cubicBezTo>
                    <a:cubicBezTo>
                      <a:pt x="58" y="7"/>
                      <a:pt x="55" y="7"/>
                      <a:pt x="54" y="9"/>
                    </a:cubicBezTo>
                    <a:cubicBezTo>
                      <a:pt x="33" y="30"/>
                      <a:pt x="33" y="30"/>
                      <a:pt x="33" y="30"/>
                    </a:cubicBezTo>
                    <a:cubicBezTo>
                      <a:pt x="31" y="29"/>
                      <a:pt x="31" y="29"/>
                      <a:pt x="31" y="29"/>
                    </a:cubicBezTo>
                    <a:cubicBezTo>
                      <a:pt x="53" y="7"/>
                      <a:pt x="53" y="7"/>
                      <a:pt x="53" y="7"/>
                    </a:cubicBezTo>
                    <a:cubicBezTo>
                      <a:pt x="54" y="6"/>
                      <a:pt x="54" y="3"/>
                      <a:pt x="53" y="1"/>
                    </a:cubicBezTo>
                    <a:cubicBezTo>
                      <a:pt x="51" y="0"/>
                      <a:pt x="48" y="0"/>
                      <a:pt x="47" y="1"/>
                    </a:cubicBezTo>
                    <a:cubicBezTo>
                      <a:pt x="25" y="23"/>
                      <a:pt x="25" y="23"/>
                      <a:pt x="25" y="23"/>
                    </a:cubicBezTo>
                    <a:cubicBezTo>
                      <a:pt x="24" y="24"/>
                      <a:pt x="24" y="24"/>
                      <a:pt x="24" y="24"/>
                    </a:cubicBezTo>
                    <a:cubicBezTo>
                      <a:pt x="15" y="33"/>
                      <a:pt x="15" y="33"/>
                      <a:pt x="15" y="33"/>
                    </a:cubicBezTo>
                    <a:cubicBezTo>
                      <a:pt x="11" y="38"/>
                      <a:pt x="11" y="38"/>
                      <a:pt x="11" y="38"/>
                    </a:cubicBezTo>
                    <a:cubicBezTo>
                      <a:pt x="10" y="36"/>
                      <a:pt x="10" y="36"/>
                      <a:pt x="10" y="36"/>
                    </a:cubicBezTo>
                    <a:cubicBezTo>
                      <a:pt x="14" y="32"/>
                      <a:pt x="14" y="32"/>
                      <a:pt x="14" y="32"/>
                    </a:cubicBezTo>
                    <a:cubicBezTo>
                      <a:pt x="22" y="24"/>
                      <a:pt x="22" y="24"/>
                      <a:pt x="22" y="24"/>
                    </a:cubicBezTo>
                    <a:cubicBezTo>
                      <a:pt x="23" y="23"/>
                      <a:pt x="23" y="21"/>
                      <a:pt x="22" y="19"/>
                    </a:cubicBezTo>
                    <a:cubicBezTo>
                      <a:pt x="21" y="18"/>
                      <a:pt x="19" y="18"/>
                      <a:pt x="18" y="19"/>
                    </a:cubicBezTo>
                    <a:cubicBezTo>
                      <a:pt x="4" y="33"/>
                      <a:pt x="4" y="33"/>
                      <a:pt x="4" y="33"/>
                    </a:cubicBezTo>
                    <a:cubicBezTo>
                      <a:pt x="4" y="33"/>
                      <a:pt x="4" y="33"/>
                      <a:pt x="4" y="3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3" name="Oval 42"/>
              <p:cNvSpPr>
                <a:spLocks noChangeArrowheads="1"/>
              </p:cNvSpPr>
              <p:nvPr/>
            </p:nvSpPr>
            <p:spPr bwMode="auto">
              <a:xfrm>
                <a:off x="10374313" y="2536825"/>
                <a:ext cx="57150"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4" name="Freeform 43"/>
              <p:cNvSpPr>
                <a:spLocks/>
              </p:cNvSpPr>
              <p:nvPr/>
            </p:nvSpPr>
            <p:spPr bwMode="auto">
              <a:xfrm>
                <a:off x="10434638" y="2500313"/>
                <a:ext cx="250825" cy="130175"/>
              </a:xfrm>
              <a:custGeom>
                <a:avLst/>
                <a:gdLst>
                  <a:gd name="T0" fmla="*/ 10 w 67"/>
                  <a:gd name="T1" fmla="*/ 0 h 35"/>
                  <a:gd name="T2" fmla="*/ 0 w 67"/>
                  <a:gd name="T3" fmla="*/ 10 h 35"/>
                  <a:gd name="T4" fmla="*/ 0 w 67"/>
                  <a:gd name="T5" fmla="*/ 20 h 35"/>
                  <a:gd name="T6" fmla="*/ 0 w 67"/>
                  <a:gd name="T7" fmla="*/ 21 h 35"/>
                  <a:gd name="T8" fmla="*/ 0 w 67"/>
                  <a:gd name="T9" fmla="*/ 25 h 35"/>
                  <a:gd name="T10" fmla="*/ 10 w 67"/>
                  <a:gd name="T11" fmla="*/ 35 h 35"/>
                  <a:gd name="T12" fmla="*/ 10 w 67"/>
                  <a:gd name="T13" fmla="*/ 35 h 35"/>
                  <a:gd name="T14" fmla="*/ 29 w 67"/>
                  <a:gd name="T15" fmla="*/ 35 h 35"/>
                  <a:gd name="T16" fmla="*/ 32 w 67"/>
                  <a:gd name="T17" fmla="*/ 31 h 35"/>
                  <a:gd name="T18" fmla="*/ 29 w 67"/>
                  <a:gd name="T19" fmla="*/ 28 h 35"/>
                  <a:gd name="T20" fmla="*/ 18 w 67"/>
                  <a:gd name="T21" fmla="*/ 28 h 35"/>
                  <a:gd name="T22" fmla="*/ 11 w 67"/>
                  <a:gd name="T23" fmla="*/ 28 h 35"/>
                  <a:gd name="T24" fmla="*/ 11 w 67"/>
                  <a:gd name="T25" fmla="*/ 27 h 35"/>
                  <a:gd name="T26" fmla="*/ 18 w 67"/>
                  <a:gd name="T27" fmla="*/ 27 h 35"/>
                  <a:gd name="T28" fmla="*/ 31 w 67"/>
                  <a:gd name="T29" fmla="*/ 27 h 35"/>
                  <a:gd name="T30" fmla="*/ 32 w 67"/>
                  <a:gd name="T31" fmla="*/ 27 h 35"/>
                  <a:gd name="T32" fmla="*/ 62 w 67"/>
                  <a:gd name="T33" fmla="*/ 27 h 35"/>
                  <a:gd name="T34" fmla="*/ 67 w 67"/>
                  <a:gd name="T35" fmla="*/ 23 h 35"/>
                  <a:gd name="T36" fmla="*/ 62 w 67"/>
                  <a:gd name="T37" fmla="*/ 18 h 35"/>
                  <a:gd name="T38" fmla="*/ 32 w 67"/>
                  <a:gd name="T39" fmla="*/ 18 h 35"/>
                  <a:gd name="T40" fmla="*/ 32 w 67"/>
                  <a:gd name="T41" fmla="*/ 17 h 35"/>
                  <a:gd name="T42" fmla="*/ 62 w 67"/>
                  <a:gd name="T43" fmla="*/ 17 h 35"/>
                  <a:gd name="T44" fmla="*/ 67 w 67"/>
                  <a:gd name="T45" fmla="*/ 13 h 35"/>
                  <a:gd name="T46" fmla="*/ 62 w 67"/>
                  <a:gd name="T47" fmla="*/ 8 h 35"/>
                  <a:gd name="T48" fmla="*/ 32 w 67"/>
                  <a:gd name="T49" fmla="*/ 8 h 35"/>
                  <a:gd name="T50" fmla="*/ 31 w 67"/>
                  <a:gd name="T51" fmla="*/ 8 h 35"/>
                  <a:gd name="T52" fmla="*/ 18 w 67"/>
                  <a:gd name="T53" fmla="*/ 8 h 35"/>
                  <a:gd name="T54" fmla="*/ 11 w 67"/>
                  <a:gd name="T55" fmla="*/ 8 h 35"/>
                  <a:gd name="T56" fmla="*/ 11 w 67"/>
                  <a:gd name="T57" fmla="*/ 7 h 35"/>
                  <a:gd name="T58" fmla="*/ 18 w 67"/>
                  <a:gd name="T59" fmla="*/ 7 h 35"/>
                  <a:gd name="T60" fmla="*/ 29 w 67"/>
                  <a:gd name="T61" fmla="*/ 7 h 35"/>
                  <a:gd name="T62" fmla="*/ 32 w 67"/>
                  <a:gd name="T63" fmla="*/ 4 h 35"/>
                  <a:gd name="T64" fmla="*/ 29 w 67"/>
                  <a:gd name="T65" fmla="*/ 0 h 35"/>
                  <a:gd name="T66" fmla="*/ 10 w 67"/>
                  <a:gd name="T67" fmla="*/ 0 h 35"/>
                  <a:gd name="T68" fmla="*/ 10 w 67"/>
                  <a:gd name="T6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35">
                    <a:moveTo>
                      <a:pt x="10" y="0"/>
                    </a:moveTo>
                    <a:cubicBezTo>
                      <a:pt x="5" y="1"/>
                      <a:pt x="0" y="5"/>
                      <a:pt x="0" y="10"/>
                    </a:cubicBezTo>
                    <a:cubicBezTo>
                      <a:pt x="0" y="20"/>
                      <a:pt x="0" y="20"/>
                      <a:pt x="0" y="20"/>
                    </a:cubicBezTo>
                    <a:cubicBezTo>
                      <a:pt x="0" y="21"/>
                      <a:pt x="0" y="21"/>
                      <a:pt x="0" y="21"/>
                    </a:cubicBezTo>
                    <a:cubicBezTo>
                      <a:pt x="0" y="25"/>
                      <a:pt x="0" y="25"/>
                      <a:pt x="0" y="25"/>
                    </a:cubicBezTo>
                    <a:cubicBezTo>
                      <a:pt x="0" y="30"/>
                      <a:pt x="5" y="35"/>
                      <a:pt x="10" y="35"/>
                    </a:cubicBezTo>
                    <a:cubicBezTo>
                      <a:pt x="10" y="35"/>
                      <a:pt x="10" y="35"/>
                      <a:pt x="10" y="35"/>
                    </a:cubicBezTo>
                    <a:cubicBezTo>
                      <a:pt x="29" y="35"/>
                      <a:pt x="29" y="35"/>
                      <a:pt x="29" y="35"/>
                    </a:cubicBezTo>
                    <a:cubicBezTo>
                      <a:pt x="31" y="35"/>
                      <a:pt x="32" y="33"/>
                      <a:pt x="32" y="31"/>
                    </a:cubicBezTo>
                    <a:cubicBezTo>
                      <a:pt x="32" y="30"/>
                      <a:pt x="31" y="28"/>
                      <a:pt x="29" y="28"/>
                    </a:cubicBezTo>
                    <a:cubicBezTo>
                      <a:pt x="18" y="28"/>
                      <a:pt x="18" y="28"/>
                      <a:pt x="18" y="28"/>
                    </a:cubicBezTo>
                    <a:cubicBezTo>
                      <a:pt x="11" y="28"/>
                      <a:pt x="11" y="28"/>
                      <a:pt x="11" y="28"/>
                    </a:cubicBezTo>
                    <a:cubicBezTo>
                      <a:pt x="11" y="27"/>
                      <a:pt x="11" y="27"/>
                      <a:pt x="11" y="27"/>
                    </a:cubicBezTo>
                    <a:cubicBezTo>
                      <a:pt x="18" y="27"/>
                      <a:pt x="18" y="27"/>
                      <a:pt x="18" y="27"/>
                    </a:cubicBezTo>
                    <a:cubicBezTo>
                      <a:pt x="31" y="27"/>
                      <a:pt x="31" y="27"/>
                      <a:pt x="31" y="27"/>
                    </a:cubicBezTo>
                    <a:cubicBezTo>
                      <a:pt x="32" y="27"/>
                      <a:pt x="32" y="27"/>
                      <a:pt x="32" y="27"/>
                    </a:cubicBezTo>
                    <a:cubicBezTo>
                      <a:pt x="62" y="27"/>
                      <a:pt x="62" y="27"/>
                      <a:pt x="62" y="27"/>
                    </a:cubicBezTo>
                    <a:cubicBezTo>
                      <a:pt x="65" y="27"/>
                      <a:pt x="67" y="25"/>
                      <a:pt x="67" y="23"/>
                    </a:cubicBezTo>
                    <a:cubicBezTo>
                      <a:pt x="67" y="20"/>
                      <a:pt x="65" y="18"/>
                      <a:pt x="62" y="18"/>
                    </a:cubicBezTo>
                    <a:cubicBezTo>
                      <a:pt x="32" y="18"/>
                      <a:pt x="32" y="18"/>
                      <a:pt x="32" y="18"/>
                    </a:cubicBezTo>
                    <a:cubicBezTo>
                      <a:pt x="32" y="17"/>
                      <a:pt x="32" y="17"/>
                      <a:pt x="32" y="17"/>
                    </a:cubicBezTo>
                    <a:cubicBezTo>
                      <a:pt x="62" y="17"/>
                      <a:pt x="62" y="17"/>
                      <a:pt x="62" y="17"/>
                    </a:cubicBezTo>
                    <a:cubicBezTo>
                      <a:pt x="65" y="17"/>
                      <a:pt x="67" y="15"/>
                      <a:pt x="67" y="13"/>
                    </a:cubicBezTo>
                    <a:cubicBezTo>
                      <a:pt x="67" y="10"/>
                      <a:pt x="65" y="8"/>
                      <a:pt x="62" y="8"/>
                    </a:cubicBezTo>
                    <a:cubicBezTo>
                      <a:pt x="32" y="8"/>
                      <a:pt x="32" y="8"/>
                      <a:pt x="32" y="8"/>
                    </a:cubicBezTo>
                    <a:cubicBezTo>
                      <a:pt x="31" y="8"/>
                      <a:pt x="31" y="8"/>
                      <a:pt x="31" y="8"/>
                    </a:cubicBezTo>
                    <a:cubicBezTo>
                      <a:pt x="18" y="8"/>
                      <a:pt x="18" y="8"/>
                      <a:pt x="18" y="8"/>
                    </a:cubicBezTo>
                    <a:cubicBezTo>
                      <a:pt x="11" y="8"/>
                      <a:pt x="11" y="8"/>
                      <a:pt x="11" y="8"/>
                    </a:cubicBezTo>
                    <a:cubicBezTo>
                      <a:pt x="11" y="7"/>
                      <a:pt x="11" y="7"/>
                      <a:pt x="11" y="7"/>
                    </a:cubicBezTo>
                    <a:cubicBezTo>
                      <a:pt x="18" y="7"/>
                      <a:pt x="18" y="7"/>
                      <a:pt x="18" y="7"/>
                    </a:cubicBezTo>
                    <a:cubicBezTo>
                      <a:pt x="29" y="7"/>
                      <a:pt x="29" y="7"/>
                      <a:pt x="29" y="7"/>
                    </a:cubicBezTo>
                    <a:cubicBezTo>
                      <a:pt x="31" y="7"/>
                      <a:pt x="32" y="5"/>
                      <a:pt x="32" y="4"/>
                    </a:cubicBezTo>
                    <a:cubicBezTo>
                      <a:pt x="32" y="2"/>
                      <a:pt x="31" y="1"/>
                      <a:pt x="29" y="0"/>
                    </a:cubicBezTo>
                    <a:cubicBezTo>
                      <a:pt x="10" y="0"/>
                      <a:pt x="10" y="0"/>
                      <a:pt x="10" y="0"/>
                    </a:cubicBezTo>
                    <a:cubicBezTo>
                      <a:pt x="10" y="1"/>
                      <a:pt x="10" y="0"/>
                      <a:pt x="10" y="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5" name="Freeform 44"/>
              <p:cNvSpPr>
                <a:spLocks/>
              </p:cNvSpPr>
              <p:nvPr/>
            </p:nvSpPr>
            <p:spPr bwMode="auto">
              <a:xfrm>
                <a:off x="10502900" y="2233613"/>
                <a:ext cx="60325" cy="60325"/>
              </a:xfrm>
              <a:custGeom>
                <a:avLst/>
                <a:gdLst>
                  <a:gd name="T0" fmla="*/ 13 w 16"/>
                  <a:gd name="T1" fmla="*/ 13 h 16"/>
                  <a:gd name="T2" fmla="*/ 13 w 16"/>
                  <a:gd name="T3" fmla="*/ 3 h 16"/>
                  <a:gd name="T4" fmla="*/ 3 w 16"/>
                  <a:gd name="T5" fmla="*/ 3 h 16"/>
                  <a:gd name="T6" fmla="*/ 3 w 16"/>
                  <a:gd name="T7" fmla="*/ 13 h 16"/>
                  <a:gd name="T8" fmla="*/ 13 w 16"/>
                  <a:gd name="T9" fmla="*/ 13 h 16"/>
                </a:gdLst>
                <a:ahLst/>
                <a:cxnLst>
                  <a:cxn ang="0">
                    <a:pos x="T0" y="T1"/>
                  </a:cxn>
                  <a:cxn ang="0">
                    <a:pos x="T2" y="T3"/>
                  </a:cxn>
                  <a:cxn ang="0">
                    <a:pos x="T4" y="T5"/>
                  </a:cxn>
                  <a:cxn ang="0">
                    <a:pos x="T6" y="T7"/>
                  </a:cxn>
                  <a:cxn ang="0">
                    <a:pos x="T8" y="T9"/>
                  </a:cxn>
                </a:cxnLst>
                <a:rect l="0" t="0" r="r" b="b"/>
                <a:pathLst>
                  <a:path w="16" h="16">
                    <a:moveTo>
                      <a:pt x="13" y="13"/>
                    </a:moveTo>
                    <a:cubicBezTo>
                      <a:pt x="16" y="10"/>
                      <a:pt x="16" y="5"/>
                      <a:pt x="13" y="3"/>
                    </a:cubicBezTo>
                    <a:cubicBezTo>
                      <a:pt x="10" y="0"/>
                      <a:pt x="6" y="0"/>
                      <a:pt x="3" y="3"/>
                    </a:cubicBezTo>
                    <a:cubicBezTo>
                      <a:pt x="0" y="5"/>
                      <a:pt x="0" y="10"/>
                      <a:pt x="3" y="13"/>
                    </a:cubicBezTo>
                    <a:cubicBezTo>
                      <a:pt x="6" y="16"/>
                      <a:pt x="10" y="16"/>
                      <a:pt x="1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56" name="Freeform 45"/>
              <p:cNvSpPr>
                <a:spLocks/>
              </p:cNvSpPr>
              <p:nvPr/>
            </p:nvSpPr>
            <p:spPr bwMode="auto">
              <a:xfrm>
                <a:off x="10521950" y="2252663"/>
                <a:ext cx="231775" cy="228600"/>
              </a:xfrm>
              <a:custGeom>
                <a:avLst/>
                <a:gdLst>
                  <a:gd name="T0" fmla="*/ 28 w 62"/>
                  <a:gd name="T1" fmla="*/ 4 h 61"/>
                  <a:gd name="T2" fmla="*/ 14 w 62"/>
                  <a:gd name="T3" fmla="*/ 4 h 61"/>
                  <a:gd name="T4" fmla="*/ 8 w 62"/>
                  <a:gd name="T5" fmla="*/ 11 h 61"/>
                  <a:gd name="T6" fmla="*/ 7 w 62"/>
                  <a:gd name="T7" fmla="*/ 11 h 61"/>
                  <a:gd name="T8" fmla="*/ 4 w 62"/>
                  <a:gd name="T9" fmla="*/ 14 h 61"/>
                  <a:gd name="T10" fmla="*/ 4 w 62"/>
                  <a:gd name="T11" fmla="*/ 28 h 61"/>
                  <a:gd name="T12" fmla="*/ 4 w 62"/>
                  <a:gd name="T13" fmla="*/ 28 h 61"/>
                  <a:gd name="T14" fmla="*/ 18 w 62"/>
                  <a:gd name="T15" fmla="*/ 42 h 61"/>
                  <a:gd name="T16" fmla="*/ 22 w 62"/>
                  <a:gd name="T17" fmla="*/ 42 h 61"/>
                  <a:gd name="T18" fmla="*/ 22 w 62"/>
                  <a:gd name="T19" fmla="*/ 37 h 61"/>
                  <a:gd name="T20" fmla="*/ 14 w 62"/>
                  <a:gd name="T21" fmla="*/ 29 h 61"/>
                  <a:gd name="T22" fmla="*/ 10 w 62"/>
                  <a:gd name="T23" fmla="*/ 25 h 61"/>
                  <a:gd name="T24" fmla="*/ 11 w 62"/>
                  <a:gd name="T25" fmla="*/ 23 h 61"/>
                  <a:gd name="T26" fmla="*/ 16 w 62"/>
                  <a:gd name="T27" fmla="*/ 28 h 61"/>
                  <a:gd name="T28" fmla="*/ 24 w 62"/>
                  <a:gd name="T29" fmla="*/ 37 h 61"/>
                  <a:gd name="T30" fmla="*/ 26 w 62"/>
                  <a:gd name="T31" fmla="*/ 38 h 61"/>
                  <a:gd name="T32" fmla="*/ 47 w 62"/>
                  <a:gd name="T33" fmla="*/ 60 h 61"/>
                  <a:gd name="T34" fmla="*/ 53 w 62"/>
                  <a:gd name="T35" fmla="*/ 60 h 61"/>
                  <a:gd name="T36" fmla="*/ 53 w 62"/>
                  <a:gd name="T37" fmla="*/ 54 h 61"/>
                  <a:gd name="T38" fmla="*/ 32 w 62"/>
                  <a:gd name="T39" fmla="*/ 32 h 61"/>
                  <a:gd name="T40" fmla="*/ 33 w 62"/>
                  <a:gd name="T41" fmla="*/ 31 h 61"/>
                  <a:gd name="T42" fmla="*/ 54 w 62"/>
                  <a:gd name="T43" fmla="*/ 52 h 61"/>
                  <a:gd name="T44" fmla="*/ 60 w 62"/>
                  <a:gd name="T45" fmla="*/ 52 h 61"/>
                  <a:gd name="T46" fmla="*/ 60 w 62"/>
                  <a:gd name="T47" fmla="*/ 46 h 61"/>
                  <a:gd name="T48" fmla="*/ 39 w 62"/>
                  <a:gd name="T49" fmla="*/ 25 h 61"/>
                  <a:gd name="T50" fmla="*/ 37 w 62"/>
                  <a:gd name="T51" fmla="*/ 24 h 61"/>
                  <a:gd name="T52" fmla="*/ 29 w 62"/>
                  <a:gd name="T53" fmla="*/ 15 h 61"/>
                  <a:gd name="T54" fmla="*/ 24 w 62"/>
                  <a:gd name="T55" fmla="*/ 10 h 61"/>
                  <a:gd name="T56" fmla="*/ 25 w 62"/>
                  <a:gd name="T57" fmla="*/ 9 h 61"/>
                  <a:gd name="T58" fmla="*/ 29 w 62"/>
                  <a:gd name="T59" fmla="*/ 14 h 61"/>
                  <a:gd name="T60" fmla="*/ 38 w 62"/>
                  <a:gd name="T61" fmla="*/ 22 h 61"/>
                  <a:gd name="T62" fmla="*/ 42 w 62"/>
                  <a:gd name="T63" fmla="*/ 22 h 61"/>
                  <a:gd name="T64" fmla="*/ 42 w 62"/>
                  <a:gd name="T65" fmla="*/ 18 h 61"/>
                  <a:gd name="T66" fmla="*/ 28 w 62"/>
                  <a:gd name="T67" fmla="*/ 4 h 61"/>
                  <a:gd name="T68" fmla="*/ 28 w 62"/>
                  <a:gd name="T69"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1">
                    <a:moveTo>
                      <a:pt x="28" y="4"/>
                    </a:moveTo>
                    <a:cubicBezTo>
                      <a:pt x="25" y="0"/>
                      <a:pt x="18" y="0"/>
                      <a:pt x="14" y="4"/>
                    </a:cubicBezTo>
                    <a:cubicBezTo>
                      <a:pt x="8" y="11"/>
                      <a:pt x="8" y="11"/>
                      <a:pt x="8" y="11"/>
                    </a:cubicBezTo>
                    <a:cubicBezTo>
                      <a:pt x="7" y="11"/>
                      <a:pt x="7" y="11"/>
                      <a:pt x="7" y="11"/>
                    </a:cubicBezTo>
                    <a:cubicBezTo>
                      <a:pt x="4" y="14"/>
                      <a:pt x="4" y="14"/>
                      <a:pt x="4" y="14"/>
                    </a:cubicBezTo>
                    <a:cubicBezTo>
                      <a:pt x="0" y="18"/>
                      <a:pt x="0" y="24"/>
                      <a:pt x="4" y="28"/>
                    </a:cubicBezTo>
                    <a:cubicBezTo>
                      <a:pt x="4" y="28"/>
                      <a:pt x="4" y="28"/>
                      <a:pt x="4" y="28"/>
                    </a:cubicBezTo>
                    <a:cubicBezTo>
                      <a:pt x="18" y="42"/>
                      <a:pt x="18" y="42"/>
                      <a:pt x="18" y="42"/>
                    </a:cubicBezTo>
                    <a:cubicBezTo>
                      <a:pt x="19" y="43"/>
                      <a:pt x="21" y="43"/>
                      <a:pt x="22" y="42"/>
                    </a:cubicBezTo>
                    <a:cubicBezTo>
                      <a:pt x="24" y="40"/>
                      <a:pt x="24" y="38"/>
                      <a:pt x="22" y="37"/>
                    </a:cubicBezTo>
                    <a:cubicBezTo>
                      <a:pt x="14" y="29"/>
                      <a:pt x="14" y="29"/>
                      <a:pt x="14" y="29"/>
                    </a:cubicBezTo>
                    <a:cubicBezTo>
                      <a:pt x="10" y="25"/>
                      <a:pt x="10" y="25"/>
                      <a:pt x="10" y="25"/>
                    </a:cubicBezTo>
                    <a:cubicBezTo>
                      <a:pt x="11" y="23"/>
                      <a:pt x="11" y="23"/>
                      <a:pt x="11" y="23"/>
                    </a:cubicBezTo>
                    <a:cubicBezTo>
                      <a:pt x="16" y="28"/>
                      <a:pt x="16" y="28"/>
                      <a:pt x="16" y="28"/>
                    </a:cubicBezTo>
                    <a:cubicBezTo>
                      <a:pt x="24" y="37"/>
                      <a:pt x="24" y="37"/>
                      <a:pt x="24" y="37"/>
                    </a:cubicBezTo>
                    <a:cubicBezTo>
                      <a:pt x="26" y="38"/>
                      <a:pt x="26" y="38"/>
                      <a:pt x="26" y="38"/>
                    </a:cubicBezTo>
                    <a:cubicBezTo>
                      <a:pt x="47" y="60"/>
                      <a:pt x="47" y="60"/>
                      <a:pt x="47" y="60"/>
                    </a:cubicBezTo>
                    <a:cubicBezTo>
                      <a:pt x="48" y="61"/>
                      <a:pt x="51" y="61"/>
                      <a:pt x="53" y="60"/>
                    </a:cubicBezTo>
                    <a:cubicBezTo>
                      <a:pt x="54" y="58"/>
                      <a:pt x="54" y="55"/>
                      <a:pt x="53" y="54"/>
                    </a:cubicBezTo>
                    <a:cubicBezTo>
                      <a:pt x="32" y="32"/>
                      <a:pt x="32" y="32"/>
                      <a:pt x="32" y="32"/>
                    </a:cubicBezTo>
                    <a:cubicBezTo>
                      <a:pt x="33" y="31"/>
                      <a:pt x="33" y="31"/>
                      <a:pt x="33" y="31"/>
                    </a:cubicBezTo>
                    <a:cubicBezTo>
                      <a:pt x="54" y="52"/>
                      <a:pt x="54" y="52"/>
                      <a:pt x="54" y="52"/>
                    </a:cubicBezTo>
                    <a:cubicBezTo>
                      <a:pt x="56" y="54"/>
                      <a:pt x="58" y="54"/>
                      <a:pt x="60" y="52"/>
                    </a:cubicBezTo>
                    <a:cubicBezTo>
                      <a:pt x="62" y="51"/>
                      <a:pt x="62" y="48"/>
                      <a:pt x="60" y="46"/>
                    </a:cubicBezTo>
                    <a:cubicBezTo>
                      <a:pt x="39" y="25"/>
                      <a:pt x="39" y="25"/>
                      <a:pt x="39" y="25"/>
                    </a:cubicBezTo>
                    <a:cubicBezTo>
                      <a:pt x="37" y="24"/>
                      <a:pt x="37" y="24"/>
                      <a:pt x="37" y="24"/>
                    </a:cubicBezTo>
                    <a:cubicBezTo>
                      <a:pt x="29" y="15"/>
                      <a:pt x="29" y="15"/>
                      <a:pt x="29" y="15"/>
                    </a:cubicBezTo>
                    <a:cubicBezTo>
                      <a:pt x="24" y="10"/>
                      <a:pt x="24" y="10"/>
                      <a:pt x="24" y="10"/>
                    </a:cubicBezTo>
                    <a:cubicBezTo>
                      <a:pt x="25" y="9"/>
                      <a:pt x="25" y="9"/>
                      <a:pt x="25" y="9"/>
                    </a:cubicBezTo>
                    <a:cubicBezTo>
                      <a:pt x="29" y="14"/>
                      <a:pt x="29" y="14"/>
                      <a:pt x="29" y="14"/>
                    </a:cubicBezTo>
                    <a:cubicBezTo>
                      <a:pt x="38" y="22"/>
                      <a:pt x="38" y="22"/>
                      <a:pt x="38" y="22"/>
                    </a:cubicBezTo>
                    <a:cubicBezTo>
                      <a:pt x="39" y="23"/>
                      <a:pt x="41" y="23"/>
                      <a:pt x="42" y="22"/>
                    </a:cubicBezTo>
                    <a:cubicBezTo>
                      <a:pt x="43" y="21"/>
                      <a:pt x="43" y="19"/>
                      <a:pt x="42" y="18"/>
                    </a:cubicBezTo>
                    <a:cubicBezTo>
                      <a:pt x="28" y="4"/>
                      <a:pt x="28" y="4"/>
                      <a:pt x="28" y="4"/>
                    </a:cubicBezTo>
                    <a:cubicBezTo>
                      <a:pt x="28" y="4"/>
                      <a:pt x="28" y="4"/>
                      <a:pt x="28" y="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grpSp>
      </p:grpSp>
      <p:grpSp>
        <p:nvGrpSpPr>
          <p:cNvPr id="74763" name="Group 57"/>
          <p:cNvGrpSpPr>
            <a:grpSpLocks/>
          </p:cNvGrpSpPr>
          <p:nvPr/>
        </p:nvGrpSpPr>
        <p:grpSpPr bwMode="auto">
          <a:xfrm>
            <a:off x="273049" y="3048646"/>
            <a:ext cx="8709082" cy="1306512"/>
            <a:chOff x="111399" y="3340478"/>
            <a:chExt cx="8882212" cy="1880135"/>
          </a:xfrm>
          <a:solidFill>
            <a:srgbClr val="F4F4F4"/>
          </a:solidFill>
        </p:grpSpPr>
        <p:sp>
          <p:nvSpPr>
            <p:cNvPr id="59" name="Rectangle 58"/>
            <p:cNvSpPr/>
            <p:nvPr/>
          </p:nvSpPr>
          <p:spPr>
            <a:xfrm>
              <a:off x="111399" y="3340478"/>
              <a:ext cx="8882212" cy="1880135"/>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ＭＳ Ｐゴシック" charset="0"/>
                <a:cs typeface="ＭＳ Ｐゴシック" charset="0"/>
              </a:endParaRPr>
            </a:p>
          </p:txBody>
        </p:sp>
        <p:sp>
          <p:nvSpPr>
            <p:cNvPr id="60" name="Up Arrow Callout 59"/>
            <p:cNvSpPr/>
            <p:nvPr/>
          </p:nvSpPr>
          <p:spPr>
            <a:xfrm>
              <a:off x="111399" y="3514099"/>
              <a:ext cx="8436346" cy="1628841"/>
            </a:xfrm>
            <a:prstGeom prst="upArrowCallout">
              <a:avLst>
                <a:gd name="adj1" fmla="val 825644"/>
                <a:gd name="adj2" fmla="val 357335"/>
                <a:gd name="adj3" fmla="val 19491"/>
                <a:gd name="adj4" fmla="val 8050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ＭＳ Ｐゴシック" charset="0"/>
                <a:cs typeface="ＭＳ Ｐゴシック" charset="0"/>
              </a:endParaRPr>
            </a:p>
          </p:txBody>
        </p:sp>
        <p:sp>
          <p:nvSpPr>
            <p:cNvPr id="61" name="Rectangle 60"/>
            <p:cNvSpPr/>
            <p:nvPr/>
          </p:nvSpPr>
          <p:spPr>
            <a:xfrm>
              <a:off x="118421" y="3420434"/>
              <a:ext cx="8425814" cy="424915"/>
            </a:xfrm>
            <a:prstGeom prst="rect">
              <a:avLst/>
            </a:prstGeom>
            <a:grpFill/>
            <a:ln>
              <a:noFill/>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lvl1pPr defTabSz="684213">
                <a:defRPr sz="2400">
                  <a:solidFill>
                    <a:schemeClr val="tx1"/>
                  </a:solidFill>
                  <a:latin typeface="Arial" panose="020B0604020202020204" pitchFamily="34" charset="0"/>
                  <a:ea typeface="MS PGothic" panose="020B0600070205080204" pitchFamily="34" charset="-128"/>
                </a:defRPr>
              </a:lvl1pPr>
              <a:lvl2pPr marL="742950" indent="-285750" defTabSz="684213">
                <a:defRPr sz="2400">
                  <a:solidFill>
                    <a:schemeClr val="tx1"/>
                  </a:solidFill>
                  <a:latin typeface="Arial" panose="020B0604020202020204" pitchFamily="34" charset="0"/>
                  <a:ea typeface="MS PGothic" panose="020B0600070205080204" pitchFamily="34" charset="-128"/>
                </a:defRPr>
              </a:lvl2pPr>
              <a:lvl3pPr marL="1143000" indent="-228600" defTabSz="684213">
                <a:defRPr sz="2400">
                  <a:solidFill>
                    <a:schemeClr val="tx1"/>
                  </a:solidFill>
                  <a:latin typeface="Arial" panose="020B0604020202020204" pitchFamily="34" charset="0"/>
                  <a:ea typeface="MS PGothic" panose="020B0600070205080204" pitchFamily="34" charset="-128"/>
                </a:defRPr>
              </a:lvl3pPr>
              <a:lvl4pPr marL="1600200" indent="-228600" defTabSz="684213">
                <a:defRPr sz="2400">
                  <a:solidFill>
                    <a:schemeClr val="tx1"/>
                  </a:solidFill>
                  <a:latin typeface="Arial" panose="020B0604020202020204" pitchFamily="34" charset="0"/>
                  <a:ea typeface="MS PGothic" panose="020B0600070205080204" pitchFamily="34" charset="-128"/>
                </a:defRPr>
              </a:lvl4pPr>
              <a:lvl5pPr marL="2057400" indent="-228600" defTabSz="684213">
                <a:defRPr sz="2400">
                  <a:solidFill>
                    <a:schemeClr val="tx1"/>
                  </a:solidFill>
                  <a:latin typeface="Arial" panose="020B0604020202020204" pitchFamily="34" charset="0"/>
                  <a:ea typeface="MS PGothic" panose="020B0600070205080204" pitchFamily="34" charset="-128"/>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defRPr/>
              </a:pPr>
              <a:r>
                <a:rPr lang="en-US" altLang="en-US" sz="1600"/>
                <a:t>Cisco’s portfolio as a Platform for Innovation</a:t>
              </a:r>
            </a:p>
          </p:txBody>
        </p:sp>
      </p:grpSp>
      <p:grpSp>
        <p:nvGrpSpPr>
          <p:cNvPr id="74764" name="Group 61"/>
          <p:cNvGrpSpPr>
            <a:grpSpLocks/>
          </p:cNvGrpSpPr>
          <p:nvPr/>
        </p:nvGrpSpPr>
        <p:grpSpPr bwMode="auto">
          <a:xfrm>
            <a:off x="787026" y="3506502"/>
            <a:ext cx="7880350" cy="865188"/>
            <a:chOff x="423566" y="4088095"/>
            <a:chExt cx="8375361" cy="918904"/>
          </a:xfrm>
        </p:grpSpPr>
        <p:pic>
          <p:nvPicPr>
            <p:cNvPr id="74769" name="Picture 62" descr="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9819" y="4088095"/>
              <a:ext cx="800762" cy="80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0" name="Picture 63" descr="IoT"/>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4979" y="4242613"/>
              <a:ext cx="471763" cy="4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p:cNvSpPr txBox="1"/>
            <p:nvPr/>
          </p:nvSpPr>
          <p:spPr>
            <a:xfrm>
              <a:off x="423566" y="4742287"/>
              <a:ext cx="389747" cy="263026"/>
            </a:xfrm>
            <a:prstGeom prst="rect">
              <a:avLst/>
            </a:prstGeom>
            <a:noFill/>
          </p:spPr>
          <p:txBody>
            <a:bodyPr wrap="none">
              <a:spAutoFit/>
            </a:bodyPr>
            <a:lstStyle/>
            <a:p>
              <a:pPr algn="ctr">
                <a:defRPr/>
              </a:pPr>
              <a:r>
                <a:rPr lang="en-US" sz="1050" dirty="0" err="1">
                  <a:solidFill>
                    <a:srgbClr val="909605"/>
                  </a:solidFill>
                  <a:latin typeface="Arial" charset="0"/>
                  <a:ea typeface="ＭＳ Ｐゴシック" charset="0"/>
                  <a:cs typeface="ＭＳ Ｐゴシック" charset="0"/>
                </a:rPr>
                <a:t>IoT</a:t>
              </a:r>
              <a:endParaRPr lang="en-US" sz="1050" dirty="0">
                <a:solidFill>
                  <a:srgbClr val="909605"/>
                </a:solidFill>
                <a:latin typeface="Arial" charset="0"/>
                <a:ea typeface="ＭＳ Ｐゴシック" charset="0"/>
                <a:cs typeface="ＭＳ Ｐゴシック" charset="0"/>
              </a:endParaRPr>
            </a:p>
          </p:txBody>
        </p:sp>
        <p:pic>
          <p:nvPicPr>
            <p:cNvPr id="74772" name="Picture 65" descr="Colla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30649" y="4253899"/>
              <a:ext cx="510580" cy="510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3" name="Picture 66" descr="dataCenter.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88889" y="4285100"/>
              <a:ext cx="438588" cy="43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4" name="Picture 67" descr="devOps.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87289" y="4189595"/>
              <a:ext cx="646731" cy="64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5" name="Picture 68" descr="OpenSource.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18202" y="4237138"/>
              <a:ext cx="511937" cy="51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6" name="Picture 69" descr="SD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58781" y="4232542"/>
              <a:ext cx="506593" cy="506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7" name="Picture 70" descr="security.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324924" y="4265198"/>
              <a:ext cx="449946" cy="44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78" name="Picture 71" descr="services.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148395" y="4243528"/>
              <a:ext cx="499118" cy="49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72"/>
            <p:cNvSpPr txBox="1"/>
            <p:nvPr/>
          </p:nvSpPr>
          <p:spPr>
            <a:xfrm>
              <a:off x="1223308" y="4742287"/>
              <a:ext cx="485919" cy="264712"/>
            </a:xfrm>
            <a:prstGeom prst="rect">
              <a:avLst/>
            </a:prstGeom>
            <a:noFill/>
          </p:spPr>
          <p:txBody>
            <a:bodyPr wrap="none">
              <a:spAutoFit/>
            </a:bodyPr>
            <a:lstStyle/>
            <a:p>
              <a:pPr algn="ctr">
                <a:defRPr/>
              </a:pPr>
              <a:r>
                <a:rPr lang="en-US" sz="1050" dirty="0">
                  <a:solidFill>
                    <a:srgbClr val="267FB8"/>
                  </a:solidFill>
                  <a:latin typeface="Arial" charset="0"/>
                  <a:ea typeface="ＭＳ Ｐゴシック" charset="0"/>
                  <a:cs typeface="ＭＳ Ｐゴシック" charset="0"/>
                </a:rPr>
                <a:t>SDN</a:t>
              </a:r>
            </a:p>
          </p:txBody>
        </p:sp>
        <p:sp>
          <p:nvSpPr>
            <p:cNvPr id="74" name="TextBox 73"/>
            <p:cNvSpPr txBox="1"/>
            <p:nvPr/>
          </p:nvSpPr>
          <p:spPr>
            <a:xfrm>
              <a:off x="2225517" y="4742287"/>
              <a:ext cx="560157" cy="264712"/>
            </a:xfrm>
            <a:prstGeom prst="rect">
              <a:avLst/>
            </a:prstGeom>
            <a:noFill/>
          </p:spPr>
          <p:txBody>
            <a:bodyPr wrap="none">
              <a:spAutoFit/>
            </a:bodyPr>
            <a:lstStyle/>
            <a:p>
              <a:pPr algn="ctr">
                <a:defRPr/>
              </a:pPr>
              <a:r>
                <a:rPr lang="en-US" sz="1050" dirty="0">
                  <a:solidFill>
                    <a:srgbClr val="2F5070"/>
                  </a:solidFill>
                  <a:latin typeface="Arial" charset="0"/>
                  <a:ea typeface="ＭＳ Ｐゴシック" charset="0"/>
                  <a:cs typeface="ＭＳ Ｐゴシック" charset="0"/>
                </a:rPr>
                <a:t>Cloud</a:t>
              </a:r>
            </a:p>
          </p:txBody>
        </p:sp>
        <p:sp>
          <p:nvSpPr>
            <p:cNvPr id="75" name="TextBox 74"/>
            <p:cNvSpPr txBox="1"/>
            <p:nvPr/>
          </p:nvSpPr>
          <p:spPr>
            <a:xfrm>
              <a:off x="3067439" y="4742287"/>
              <a:ext cx="1042702" cy="264712"/>
            </a:xfrm>
            <a:prstGeom prst="rect">
              <a:avLst/>
            </a:prstGeom>
            <a:noFill/>
          </p:spPr>
          <p:txBody>
            <a:bodyPr wrap="none">
              <a:spAutoFit/>
            </a:bodyPr>
            <a:lstStyle/>
            <a:p>
              <a:pPr algn="ctr">
                <a:defRPr/>
              </a:pPr>
              <a:r>
                <a:rPr lang="en-US" sz="1050" dirty="0">
                  <a:solidFill>
                    <a:srgbClr val="289D53"/>
                  </a:solidFill>
                  <a:latin typeface="Arial" charset="0"/>
                  <a:ea typeface="ＭＳ Ｐゴシック" charset="0"/>
                  <a:cs typeface="ＭＳ Ｐゴシック" charset="0"/>
                </a:rPr>
                <a:t>Collaboration</a:t>
              </a:r>
            </a:p>
          </p:txBody>
        </p:sp>
        <p:sp>
          <p:nvSpPr>
            <p:cNvPr id="76" name="TextBox 75"/>
            <p:cNvSpPr txBox="1"/>
            <p:nvPr/>
          </p:nvSpPr>
          <p:spPr>
            <a:xfrm>
              <a:off x="7756225" y="4742287"/>
              <a:ext cx="1042702" cy="264712"/>
            </a:xfrm>
            <a:prstGeom prst="rect">
              <a:avLst/>
            </a:prstGeom>
            <a:noFill/>
          </p:spPr>
          <p:txBody>
            <a:bodyPr wrap="none">
              <a:spAutoFit/>
            </a:bodyPr>
            <a:lstStyle/>
            <a:p>
              <a:pPr>
                <a:defRPr/>
              </a:pPr>
              <a:r>
                <a:rPr lang="en-US" sz="1050" dirty="0">
                  <a:solidFill>
                    <a:srgbClr val="128F9C"/>
                  </a:solidFill>
                  <a:latin typeface="Arial" charset="0"/>
                  <a:ea typeface="ＭＳ Ｐゴシック" charset="0"/>
                  <a:cs typeface="ＭＳ Ｐゴシック" charset="0"/>
                </a:rPr>
                <a:t>Open Source</a:t>
              </a:r>
            </a:p>
          </p:txBody>
        </p:sp>
        <p:sp>
          <p:nvSpPr>
            <p:cNvPr id="77" name="TextBox 76"/>
            <p:cNvSpPr txBox="1"/>
            <p:nvPr/>
          </p:nvSpPr>
          <p:spPr>
            <a:xfrm>
              <a:off x="4189441" y="4742287"/>
              <a:ext cx="708632" cy="264712"/>
            </a:xfrm>
            <a:prstGeom prst="rect">
              <a:avLst/>
            </a:prstGeom>
            <a:noFill/>
          </p:spPr>
          <p:txBody>
            <a:bodyPr wrap="none">
              <a:spAutoFit/>
            </a:bodyPr>
            <a:lstStyle/>
            <a:p>
              <a:pPr algn="ctr">
                <a:defRPr/>
              </a:pPr>
              <a:r>
                <a:rPr lang="en-US" sz="1050" dirty="0">
                  <a:solidFill>
                    <a:srgbClr val="D86532"/>
                  </a:solidFill>
                  <a:latin typeface="Arial" charset="0"/>
                  <a:ea typeface="ＭＳ Ｐゴシック" charset="0"/>
                  <a:cs typeface="ＭＳ Ｐゴシック" charset="0"/>
                </a:rPr>
                <a:t>Security</a:t>
              </a:r>
            </a:p>
          </p:txBody>
        </p:sp>
        <p:sp>
          <p:nvSpPr>
            <p:cNvPr id="78" name="TextBox 77"/>
            <p:cNvSpPr txBox="1"/>
            <p:nvPr/>
          </p:nvSpPr>
          <p:spPr>
            <a:xfrm>
              <a:off x="5019554" y="4742287"/>
              <a:ext cx="973526" cy="264712"/>
            </a:xfrm>
            <a:prstGeom prst="rect">
              <a:avLst/>
            </a:prstGeom>
            <a:noFill/>
          </p:spPr>
          <p:txBody>
            <a:bodyPr wrap="none">
              <a:spAutoFit/>
            </a:bodyPr>
            <a:lstStyle/>
            <a:p>
              <a:pPr algn="ctr">
                <a:defRPr/>
              </a:pPr>
              <a:r>
                <a:rPr lang="en-US" sz="1050" dirty="0">
                  <a:solidFill>
                    <a:srgbClr val="461262"/>
                  </a:solidFill>
                  <a:latin typeface="Arial" charset="0"/>
                  <a:ea typeface="ＭＳ Ｐゴシック" charset="0"/>
                  <a:cs typeface="ＭＳ Ｐゴシック" charset="0"/>
                </a:rPr>
                <a:t>Data Center</a:t>
              </a:r>
            </a:p>
          </p:txBody>
        </p:sp>
        <p:sp>
          <p:nvSpPr>
            <p:cNvPr id="79" name="TextBox 78"/>
            <p:cNvSpPr txBox="1"/>
            <p:nvPr/>
          </p:nvSpPr>
          <p:spPr>
            <a:xfrm>
              <a:off x="6156740" y="4742287"/>
              <a:ext cx="708632" cy="264712"/>
            </a:xfrm>
            <a:prstGeom prst="rect">
              <a:avLst/>
            </a:prstGeom>
            <a:noFill/>
          </p:spPr>
          <p:txBody>
            <a:bodyPr wrap="none">
              <a:spAutoFit/>
            </a:bodyPr>
            <a:lstStyle/>
            <a:p>
              <a:pPr algn="ctr">
                <a:defRPr/>
              </a:pPr>
              <a:r>
                <a:rPr lang="en-US" sz="1050" dirty="0" err="1">
                  <a:solidFill>
                    <a:srgbClr val="9B4A4E"/>
                  </a:solidFill>
                  <a:latin typeface="Arial" charset="0"/>
                  <a:ea typeface="ＭＳ Ｐゴシック" charset="0"/>
                  <a:cs typeface="ＭＳ Ｐゴシック" charset="0"/>
                </a:rPr>
                <a:t>DevOps</a:t>
              </a:r>
              <a:endParaRPr lang="en-US" sz="1050" dirty="0">
                <a:solidFill>
                  <a:srgbClr val="9B4A4E"/>
                </a:solidFill>
                <a:latin typeface="Arial" charset="0"/>
                <a:ea typeface="ＭＳ Ｐゴシック" charset="0"/>
                <a:cs typeface="ＭＳ Ｐゴシック" charset="0"/>
              </a:endParaRPr>
            </a:p>
          </p:txBody>
        </p:sp>
        <p:sp>
          <p:nvSpPr>
            <p:cNvPr id="80" name="TextBox 79"/>
            <p:cNvSpPr txBox="1"/>
            <p:nvPr/>
          </p:nvSpPr>
          <p:spPr>
            <a:xfrm>
              <a:off x="7061090" y="4742287"/>
              <a:ext cx="666451" cy="264712"/>
            </a:xfrm>
            <a:prstGeom prst="rect">
              <a:avLst/>
            </a:prstGeom>
            <a:noFill/>
          </p:spPr>
          <p:txBody>
            <a:bodyPr wrap="none">
              <a:spAutoFit/>
            </a:bodyPr>
            <a:lstStyle/>
            <a:p>
              <a:pPr algn="ctr">
                <a:defRPr/>
              </a:pPr>
              <a:r>
                <a:rPr lang="en-US" sz="1050" dirty="0">
                  <a:solidFill>
                    <a:srgbClr val="8E7366"/>
                  </a:solidFill>
                  <a:latin typeface="Arial" charset="0"/>
                  <a:ea typeface="ＭＳ Ｐゴシック" charset="0"/>
                  <a:cs typeface="ＭＳ Ｐゴシック" charset="0"/>
                </a:rPr>
                <a:t>Service</a:t>
              </a:r>
            </a:p>
          </p:txBody>
        </p:sp>
      </p:grpSp>
      <p:sp>
        <p:nvSpPr>
          <p:cNvPr id="81" name="Rectangle 80"/>
          <p:cNvSpPr/>
          <p:nvPr/>
        </p:nvSpPr>
        <p:spPr>
          <a:xfrm>
            <a:off x="2482476" y="2239489"/>
            <a:ext cx="4143375" cy="552450"/>
          </a:xfrm>
          <a:prstGeom prst="rect">
            <a:avLst/>
          </a:prstGeom>
          <a:noFill/>
          <a:ln>
            <a:noFill/>
          </a:ln>
          <a:effectLst/>
        </p:spPr>
        <p:style>
          <a:lnRef idx="1">
            <a:schemeClr val="accent6"/>
          </a:lnRef>
          <a:fillRef idx="3">
            <a:schemeClr val="accent6"/>
          </a:fillRef>
          <a:effectRef idx="2">
            <a:schemeClr val="accent6"/>
          </a:effectRef>
          <a:fontRef idx="minor">
            <a:schemeClr val="lt1"/>
          </a:fontRef>
        </p:style>
        <p:txBody>
          <a:bodyPr lIns="68556" tIns="34279" rIns="68556" bIns="34279" anchor="ctr"/>
          <a:lstStyle>
            <a:lvl1pPr defTabSz="684213">
              <a:defRPr sz="2400">
                <a:solidFill>
                  <a:schemeClr val="tx1"/>
                </a:solidFill>
                <a:latin typeface="Arial" panose="020B0604020202020204" pitchFamily="34" charset="0"/>
                <a:ea typeface="MS PGothic" panose="020B0600070205080204" pitchFamily="34" charset="-128"/>
              </a:defRPr>
            </a:lvl1pPr>
            <a:lvl2pPr marL="742950" indent="-285750" defTabSz="684213">
              <a:defRPr sz="2400">
                <a:solidFill>
                  <a:schemeClr val="tx1"/>
                </a:solidFill>
                <a:latin typeface="Arial" panose="020B0604020202020204" pitchFamily="34" charset="0"/>
                <a:ea typeface="MS PGothic" panose="020B0600070205080204" pitchFamily="34" charset="-128"/>
              </a:defRPr>
            </a:lvl2pPr>
            <a:lvl3pPr marL="1143000" indent="-228600" defTabSz="684213">
              <a:defRPr sz="2400">
                <a:solidFill>
                  <a:schemeClr val="tx1"/>
                </a:solidFill>
                <a:latin typeface="Arial" panose="020B0604020202020204" pitchFamily="34" charset="0"/>
                <a:ea typeface="MS PGothic" panose="020B0600070205080204" pitchFamily="34" charset="-128"/>
              </a:defRPr>
            </a:lvl3pPr>
            <a:lvl4pPr marL="1600200" indent="-228600" defTabSz="684213">
              <a:defRPr sz="2400">
                <a:solidFill>
                  <a:schemeClr val="tx1"/>
                </a:solidFill>
                <a:latin typeface="Arial" panose="020B0604020202020204" pitchFamily="34" charset="0"/>
                <a:ea typeface="MS PGothic" panose="020B0600070205080204" pitchFamily="34" charset="-128"/>
              </a:defRPr>
            </a:lvl4pPr>
            <a:lvl5pPr marL="2057400" indent="-228600" defTabSz="684213">
              <a:defRPr sz="2400">
                <a:solidFill>
                  <a:schemeClr val="tx1"/>
                </a:solidFill>
                <a:latin typeface="Arial" panose="020B0604020202020204" pitchFamily="34" charset="0"/>
                <a:ea typeface="MS PGothic" panose="020B0600070205080204" pitchFamily="34" charset="-128"/>
              </a:defRPr>
            </a:lvl5pPr>
            <a:lvl6pPr marL="25146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842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defRPr/>
            </a:pPr>
            <a:r>
              <a:rPr lang="en-US" altLang="en-US" sz="2000" i="1" dirty="0"/>
              <a:t>Cisco’s Developer </a:t>
            </a:r>
          </a:p>
          <a:p>
            <a:pPr algn="ctr">
              <a:defRPr/>
            </a:pPr>
            <a:r>
              <a:rPr lang="en-US" altLang="en-US" sz="2000" i="1" dirty="0"/>
              <a:t>Community and Innovation Ecosystem</a:t>
            </a:r>
          </a:p>
        </p:txBody>
      </p:sp>
      <p:grpSp>
        <p:nvGrpSpPr>
          <p:cNvPr id="74766" name="Group 8"/>
          <p:cNvGrpSpPr>
            <a:grpSpLocks/>
          </p:cNvGrpSpPr>
          <p:nvPr/>
        </p:nvGrpSpPr>
        <p:grpSpPr bwMode="auto">
          <a:xfrm>
            <a:off x="6279283" y="1562067"/>
            <a:ext cx="1279525" cy="1279525"/>
            <a:chOff x="5610522" y="1058842"/>
            <a:chExt cx="1279001" cy="1278999"/>
          </a:xfrm>
        </p:grpSpPr>
        <p:sp>
          <p:nvSpPr>
            <p:cNvPr id="82" name="Oval 81"/>
            <p:cNvSpPr>
              <a:spLocks noChangeArrowheads="1"/>
            </p:cNvSpPr>
            <p:nvPr/>
          </p:nvSpPr>
          <p:spPr bwMode="auto">
            <a:xfrm>
              <a:off x="5610522" y="1058842"/>
              <a:ext cx="1279001" cy="1278999"/>
            </a:xfrm>
            <a:prstGeom prst="ellipse">
              <a:avLst/>
            </a:prstGeom>
            <a:solidFill>
              <a:schemeClr val="tx2"/>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83" name="Group 82"/>
            <p:cNvGrpSpPr/>
            <p:nvPr/>
          </p:nvGrpSpPr>
          <p:grpSpPr>
            <a:xfrm>
              <a:off x="5898225" y="1315999"/>
              <a:ext cx="723141" cy="735741"/>
              <a:chOff x="-3421074" y="2873385"/>
              <a:chExt cx="590552" cy="588965"/>
            </a:xfrm>
            <a:solidFill>
              <a:schemeClr val="bg2"/>
            </a:solidFill>
          </p:grpSpPr>
          <p:sp>
            <p:nvSpPr>
              <p:cNvPr id="84" name="Freeform 855"/>
              <p:cNvSpPr>
                <a:spLocks noEditPoints="1"/>
              </p:cNvSpPr>
              <p:nvPr/>
            </p:nvSpPr>
            <p:spPr bwMode="auto">
              <a:xfrm>
                <a:off x="-3421074" y="2873385"/>
                <a:ext cx="590552" cy="588965"/>
              </a:xfrm>
              <a:custGeom>
                <a:avLst/>
                <a:gdLst>
                  <a:gd name="T0" fmla="*/ 182 w 363"/>
                  <a:gd name="T1" fmla="*/ 363 h 363"/>
                  <a:gd name="T2" fmla="*/ 0 w 363"/>
                  <a:gd name="T3" fmla="*/ 181 h 363"/>
                  <a:gd name="T4" fmla="*/ 182 w 363"/>
                  <a:gd name="T5" fmla="*/ 0 h 363"/>
                  <a:gd name="T6" fmla="*/ 363 w 363"/>
                  <a:gd name="T7" fmla="*/ 181 h 363"/>
                  <a:gd name="T8" fmla="*/ 182 w 363"/>
                  <a:gd name="T9" fmla="*/ 363 h 363"/>
                  <a:gd name="T10" fmla="*/ 182 w 363"/>
                  <a:gd name="T11" fmla="*/ 20 h 363"/>
                  <a:gd name="T12" fmla="*/ 20 w 363"/>
                  <a:gd name="T13" fmla="*/ 181 h 363"/>
                  <a:gd name="T14" fmla="*/ 182 w 363"/>
                  <a:gd name="T15" fmla="*/ 343 h 363"/>
                  <a:gd name="T16" fmla="*/ 343 w 363"/>
                  <a:gd name="T17" fmla="*/ 181 h 363"/>
                  <a:gd name="T18" fmla="*/ 182 w 363"/>
                  <a:gd name="T19" fmla="*/ 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2" y="363"/>
                    </a:moveTo>
                    <a:cubicBezTo>
                      <a:pt x="82" y="363"/>
                      <a:pt x="0" y="281"/>
                      <a:pt x="0" y="181"/>
                    </a:cubicBezTo>
                    <a:cubicBezTo>
                      <a:pt x="0" y="81"/>
                      <a:pt x="82" y="0"/>
                      <a:pt x="182" y="0"/>
                    </a:cubicBezTo>
                    <a:cubicBezTo>
                      <a:pt x="282" y="0"/>
                      <a:pt x="363" y="81"/>
                      <a:pt x="363" y="181"/>
                    </a:cubicBezTo>
                    <a:cubicBezTo>
                      <a:pt x="363" y="281"/>
                      <a:pt x="282" y="363"/>
                      <a:pt x="182" y="363"/>
                    </a:cubicBezTo>
                    <a:close/>
                    <a:moveTo>
                      <a:pt x="182" y="20"/>
                    </a:moveTo>
                    <a:cubicBezTo>
                      <a:pt x="93" y="20"/>
                      <a:pt x="20" y="92"/>
                      <a:pt x="20" y="181"/>
                    </a:cubicBezTo>
                    <a:cubicBezTo>
                      <a:pt x="20" y="270"/>
                      <a:pt x="93" y="343"/>
                      <a:pt x="182" y="343"/>
                    </a:cubicBezTo>
                    <a:cubicBezTo>
                      <a:pt x="271" y="343"/>
                      <a:pt x="343" y="270"/>
                      <a:pt x="343" y="181"/>
                    </a:cubicBezTo>
                    <a:cubicBezTo>
                      <a:pt x="343" y="92"/>
                      <a:pt x="271" y="20"/>
                      <a:pt x="182" y="20"/>
                    </a:cubicBezTo>
                    <a:close/>
                  </a:path>
                </a:pathLst>
              </a:custGeom>
              <a:solidFill>
                <a:srgbClr val="FFFFFF"/>
              </a:solidFill>
              <a:ln>
                <a:noFill/>
              </a:ln>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85" name="Oval 856"/>
              <p:cNvSpPr>
                <a:spLocks noChangeArrowheads="1"/>
              </p:cNvSpPr>
              <p:nvPr/>
            </p:nvSpPr>
            <p:spPr bwMode="auto">
              <a:xfrm>
                <a:off x="-3159136" y="3135325"/>
                <a:ext cx="66675" cy="65088"/>
              </a:xfrm>
              <a:prstGeom prst="ellipse">
                <a:avLst/>
              </a:prstGeom>
              <a:solidFill>
                <a:srgbClr val="FFFFFF"/>
              </a:solidFill>
              <a:ln>
                <a:noFill/>
              </a:ln>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86" name="Freeform 857"/>
              <p:cNvSpPr>
                <a:spLocks/>
              </p:cNvSpPr>
              <p:nvPr/>
            </p:nvSpPr>
            <p:spPr bwMode="auto">
              <a:xfrm>
                <a:off x="-3143261" y="3048010"/>
                <a:ext cx="134938" cy="133351"/>
              </a:xfrm>
              <a:custGeom>
                <a:avLst/>
                <a:gdLst>
                  <a:gd name="T0" fmla="*/ 0 w 85"/>
                  <a:gd name="T1" fmla="*/ 71 h 84"/>
                  <a:gd name="T2" fmla="*/ 65 w 85"/>
                  <a:gd name="T3" fmla="*/ 6 h 84"/>
                  <a:gd name="T4" fmla="*/ 85 w 85"/>
                  <a:gd name="T5" fmla="*/ 0 h 84"/>
                  <a:gd name="T6" fmla="*/ 79 w 85"/>
                  <a:gd name="T7" fmla="*/ 20 h 84"/>
                  <a:gd name="T8" fmla="*/ 15 w 85"/>
                  <a:gd name="T9" fmla="*/ 84 h 84"/>
                  <a:gd name="T10" fmla="*/ 0 w 85"/>
                  <a:gd name="T11" fmla="*/ 71 h 84"/>
                </a:gdLst>
                <a:ahLst/>
                <a:cxnLst>
                  <a:cxn ang="0">
                    <a:pos x="T0" y="T1"/>
                  </a:cxn>
                  <a:cxn ang="0">
                    <a:pos x="T2" y="T3"/>
                  </a:cxn>
                  <a:cxn ang="0">
                    <a:pos x="T4" y="T5"/>
                  </a:cxn>
                  <a:cxn ang="0">
                    <a:pos x="T6" y="T7"/>
                  </a:cxn>
                  <a:cxn ang="0">
                    <a:pos x="T8" y="T9"/>
                  </a:cxn>
                  <a:cxn ang="0">
                    <a:pos x="T10" y="T11"/>
                  </a:cxn>
                </a:cxnLst>
                <a:rect l="0" t="0" r="r" b="b"/>
                <a:pathLst>
                  <a:path w="85" h="84">
                    <a:moveTo>
                      <a:pt x="0" y="71"/>
                    </a:moveTo>
                    <a:lnTo>
                      <a:pt x="65" y="6"/>
                    </a:lnTo>
                    <a:lnTo>
                      <a:pt x="85" y="0"/>
                    </a:lnTo>
                    <a:lnTo>
                      <a:pt x="79" y="20"/>
                    </a:lnTo>
                    <a:lnTo>
                      <a:pt x="15" y="84"/>
                    </a:lnTo>
                    <a:lnTo>
                      <a:pt x="0" y="71"/>
                    </a:lnTo>
                    <a:close/>
                  </a:path>
                </a:pathLst>
              </a:custGeom>
              <a:solidFill>
                <a:srgbClr val="FFFFFF"/>
              </a:solidFill>
              <a:ln>
                <a:noFill/>
              </a:ln>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88" name="Freeform 859"/>
              <p:cNvSpPr>
                <a:spLocks/>
              </p:cNvSpPr>
              <p:nvPr/>
            </p:nvSpPr>
            <p:spPr bwMode="auto">
              <a:xfrm>
                <a:off x="-3284548" y="2932123"/>
                <a:ext cx="146050" cy="79375"/>
              </a:xfrm>
              <a:custGeom>
                <a:avLst/>
                <a:gdLst>
                  <a:gd name="T0" fmla="*/ 90 w 90"/>
                  <a:gd name="T1" fmla="*/ 0 h 49"/>
                  <a:gd name="T2" fmla="*/ 0 w 90"/>
                  <a:gd name="T3" fmla="*/ 40 h 49"/>
                  <a:gd name="T4" fmla="*/ 9 w 90"/>
                  <a:gd name="T5" fmla="*/ 49 h 49"/>
                  <a:gd name="T6" fmla="*/ 90 w 90"/>
                  <a:gd name="T7" fmla="*/ 24 h 49"/>
                  <a:gd name="T8" fmla="*/ 90 w 90"/>
                  <a:gd name="T9" fmla="*/ 0 h 49"/>
                </a:gdLst>
                <a:ahLst/>
                <a:cxnLst>
                  <a:cxn ang="0">
                    <a:pos x="T0" y="T1"/>
                  </a:cxn>
                  <a:cxn ang="0">
                    <a:pos x="T2" y="T3"/>
                  </a:cxn>
                  <a:cxn ang="0">
                    <a:pos x="T4" y="T5"/>
                  </a:cxn>
                  <a:cxn ang="0">
                    <a:pos x="T6" y="T7"/>
                  </a:cxn>
                  <a:cxn ang="0">
                    <a:pos x="T8" y="T9"/>
                  </a:cxn>
                </a:cxnLst>
                <a:rect l="0" t="0" r="r" b="b"/>
                <a:pathLst>
                  <a:path w="90" h="49">
                    <a:moveTo>
                      <a:pt x="90" y="0"/>
                    </a:moveTo>
                    <a:cubicBezTo>
                      <a:pt x="58" y="2"/>
                      <a:pt x="26" y="16"/>
                      <a:pt x="0" y="40"/>
                    </a:cubicBezTo>
                    <a:cubicBezTo>
                      <a:pt x="9" y="49"/>
                      <a:pt x="9" y="49"/>
                      <a:pt x="9" y="49"/>
                    </a:cubicBezTo>
                    <a:cubicBezTo>
                      <a:pt x="33" y="31"/>
                      <a:pt x="62" y="23"/>
                      <a:pt x="90" y="24"/>
                    </a:cubicBezTo>
                    <a:lnTo>
                      <a:pt x="90" y="0"/>
                    </a:lnTo>
                    <a:close/>
                  </a:path>
                </a:pathLst>
              </a:custGeom>
              <a:solidFill>
                <a:schemeClr val="bg1"/>
              </a:solidFill>
              <a:ln>
                <a:noFill/>
              </a:ln>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90" name="Freeform 861"/>
              <p:cNvSpPr>
                <a:spLocks/>
              </p:cNvSpPr>
              <p:nvPr/>
            </p:nvSpPr>
            <p:spPr bwMode="auto">
              <a:xfrm>
                <a:off x="-3354396" y="3014667"/>
                <a:ext cx="65088" cy="114300"/>
              </a:xfrm>
              <a:custGeom>
                <a:avLst/>
                <a:gdLst>
                  <a:gd name="T0" fmla="*/ 33 w 40"/>
                  <a:gd name="T1" fmla="*/ 0 h 71"/>
                  <a:gd name="T2" fmla="*/ 0 w 40"/>
                  <a:gd name="T3" fmla="*/ 71 h 71"/>
                  <a:gd name="T4" fmla="*/ 35 w 40"/>
                  <a:gd name="T5" fmla="*/ 12 h 71"/>
                  <a:gd name="T6" fmla="*/ 40 w 40"/>
                  <a:gd name="T7" fmla="*/ 7 h 71"/>
                  <a:gd name="T8" fmla="*/ 33 w 40"/>
                  <a:gd name="T9" fmla="*/ 0 h 71"/>
                </a:gdLst>
                <a:ahLst/>
                <a:cxnLst>
                  <a:cxn ang="0">
                    <a:pos x="T0" y="T1"/>
                  </a:cxn>
                  <a:cxn ang="0">
                    <a:pos x="T2" y="T3"/>
                  </a:cxn>
                  <a:cxn ang="0">
                    <a:pos x="T4" y="T5"/>
                  </a:cxn>
                  <a:cxn ang="0">
                    <a:pos x="T6" y="T7"/>
                  </a:cxn>
                  <a:cxn ang="0">
                    <a:pos x="T8" y="T9"/>
                  </a:cxn>
                </a:cxnLst>
                <a:rect l="0" t="0" r="r" b="b"/>
                <a:pathLst>
                  <a:path w="40" h="71">
                    <a:moveTo>
                      <a:pt x="33" y="0"/>
                    </a:moveTo>
                    <a:cubicBezTo>
                      <a:pt x="15" y="21"/>
                      <a:pt x="4" y="45"/>
                      <a:pt x="0" y="71"/>
                    </a:cubicBezTo>
                    <a:cubicBezTo>
                      <a:pt x="6" y="49"/>
                      <a:pt x="18" y="29"/>
                      <a:pt x="35" y="12"/>
                    </a:cubicBezTo>
                    <a:cubicBezTo>
                      <a:pt x="36" y="11"/>
                      <a:pt x="38" y="9"/>
                      <a:pt x="40" y="7"/>
                    </a:cubicBezTo>
                    <a:lnTo>
                      <a:pt x="33" y="0"/>
                    </a:lnTo>
                    <a:close/>
                  </a:path>
                </a:pathLst>
              </a:custGeom>
              <a:solidFill>
                <a:srgbClr val="FFFFFF"/>
              </a:solidFill>
              <a:ln>
                <a:noFill/>
              </a:ln>
            </p:spPr>
            <p:txBody>
              <a:bodyPr lIns="121888" tIns="60944" rIns="121888" bIns="60944"/>
              <a:lstStyle/>
              <a:p>
                <a:pPr>
                  <a:defRPr/>
                </a:pPr>
                <a:endParaRPr lang="en-GB" dirty="0">
                  <a:latin typeface="Arial" charset="0"/>
                  <a:ea typeface="ＭＳ Ｐゴシック" charset="0"/>
                  <a:cs typeface="ＭＳ Ｐゴシック" charset="0"/>
                </a:endParaRPr>
              </a:p>
            </p:txBody>
          </p:sp>
          <p:sp>
            <p:nvSpPr>
              <p:cNvPr id="92" name="Freeform 863"/>
              <p:cNvSpPr>
                <a:spLocks/>
              </p:cNvSpPr>
              <p:nvPr/>
            </p:nvSpPr>
            <p:spPr bwMode="auto">
              <a:xfrm>
                <a:off x="-3111501" y="2932113"/>
                <a:ext cx="157163" cy="101600"/>
              </a:xfrm>
              <a:custGeom>
                <a:avLst/>
                <a:gdLst>
                  <a:gd name="T0" fmla="*/ 0 w 97"/>
                  <a:gd name="T1" fmla="*/ 0 h 63"/>
                  <a:gd name="T2" fmla="*/ 0 w 97"/>
                  <a:gd name="T3" fmla="*/ 25 h 63"/>
                  <a:gd name="T4" fmla="*/ 76 w 97"/>
                  <a:gd name="T5" fmla="*/ 63 h 63"/>
                  <a:gd name="T6" fmla="*/ 97 w 97"/>
                  <a:gd name="T7" fmla="*/ 42 h 63"/>
                  <a:gd name="T8" fmla="*/ 0 w 97"/>
                  <a:gd name="T9" fmla="*/ 0 h 63"/>
                </a:gdLst>
                <a:ahLst/>
                <a:cxnLst>
                  <a:cxn ang="0">
                    <a:pos x="T0" y="T1"/>
                  </a:cxn>
                  <a:cxn ang="0">
                    <a:pos x="T2" y="T3"/>
                  </a:cxn>
                  <a:cxn ang="0">
                    <a:pos x="T4" y="T5"/>
                  </a:cxn>
                  <a:cxn ang="0">
                    <a:pos x="T6" y="T7"/>
                  </a:cxn>
                  <a:cxn ang="0">
                    <a:pos x="T8" y="T9"/>
                  </a:cxn>
                </a:cxnLst>
                <a:rect l="0" t="0" r="r" b="b"/>
                <a:pathLst>
                  <a:path w="97" h="63">
                    <a:moveTo>
                      <a:pt x="0" y="0"/>
                    </a:moveTo>
                    <a:cubicBezTo>
                      <a:pt x="0" y="25"/>
                      <a:pt x="0" y="25"/>
                      <a:pt x="0" y="25"/>
                    </a:cubicBezTo>
                    <a:cubicBezTo>
                      <a:pt x="28" y="29"/>
                      <a:pt x="55" y="41"/>
                      <a:pt x="76" y="63"/>
                    </a:cubicBezTo>
                    <a:cubicBezTo>
                      <a:pt x="97" y="42"/>
                      <a:pt x="97" y="42"/>
                      <a:pt x="97" y="42"/>
                    </a:cubicBezTo>
                    <a:cubicBezTo>
                      <a:pt x="70" y="15"/>
                      <a:pt x="35" y="1"/>
                      <a:pt x="0" y="0"/>
                    </a:cubicBezTo>
                    <a:close/>
                  </a:path>
                </a:pathLst>
              </a:custGeom>
              <a:solidFill>
                <a:srgbClr val="FFFFFF"/>
              </a:solidFill>
              <a:ln>
                <a:noFill/>
              </a:ln>
            </p:spPr>
            <p:txBody>
              <a:bodyPr lIns="121888" tIns="60944" rIns="121888" bIns="60944"/>
              <a:lstStyle/>
              <a:p>
                <a:pPr>
                  <a:defRPr/>
                </a:pPr>
                <a:endParaRPr lang="en-GB" dirty="0">
                  <a:latin typeface="Arial" charset="0"/>
                  <a:ea typeface="ＭＳ Ｐゴシック" charset="0"/>
                  <a:cs typeface="ＭＳ Ｐゴシック" charset="0"/>
                </a:endParaRPr>
              </a:p>
            </p:txBody>
          </p:sp>
        </p:grpSp>
      </p:grpSp>
      <p:grpSp>
        <p:nvGrpSpPr>
          <p:cNvPr id="87" name="Group 4"/>
          <p:cNvGrpSpPr>
            <a:grpSpLocks/>
          </p:cNvGrpSpPr>
          <p:nvPr/>
        </p:nvGrpSpPr>
        <p:grpSpPr bwMode="auto">
          <a:xfrm>
            <a:off x="3020802" y="703495"/>
            <a:ext cx="1277937" cy="1279525"/>
            <a:chOff x="3950939" y="502157"/>
            <a:chExt cx="1279001" cy="1279000"/>
          </a:xfrm>
          <a:solidFill>
            <a:srgbClr val="349A97"/>
          </a:solidFill>
        </p:grpSpPr>
        <p:sp>
          <p:nvSpPr>
            <p:cNvPr id="89" name="Oval 88"/>
            <p:cNvSpPr>
              <a:spLocks noChangeArrowheads="1"/>
            </p:cNvSpPr>
            <p:nvPr/>
          </p:nvSpPr>
          <p:spPr bwMode="auto">
            <a:xfrm>
              <a:off x="3950939" y="502157"/>
              <a:ext cx="1279001" cy="1279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endParaRPr lang="en-US">
                <a:solidFill>
                  <a:srgbClr val="FFFFFF"/>
                </a:solidFill>
                <a:latin typeface="Arial" charset="0"/>
                <a:ea typeface="ＭＳ Ｐゴシック" charset="0"/>
                <a:cs typeface="ＭＳ Ｐゴシック" charset="0"/>
              </a:endParaRPr>
            </a:p>
          </p:txBody>
        </p:sp>
        <p:grpSp>
          <p:nvGrpSpPr>
            <p:cNvPr id="91" name="Group 90"/>
            <p:cNvGrpSpPr/>
            <p:nvPr/>
          </p:nvGrpSpPr>
          <p:grpSpPr>
            <a:xfrm>
              <a:off x="4174357" y="759237"/>
              <a:ext cx="832164" cy="764840"/>
              <a:chOff x="10374313" y="2112963"/>
              <a:chExt cx="919162" cy="915987"/>
            </a:xfrm>
            <a:grpFill/>
          </p:grpSpPr>
          <p:sp>
            <p:nvSpPr>
              <p:cNvPr id="93" name="Freeform 29"/>
              <p:cNvSpPr>
                <a:spLocks noEditPoints="1"/>
              </p:cNvSpPr>
              <p:nvPr/>
            </p:nvSpPr>
            <p:spPr bwMode="auto">
              <a:xfrm>
                <a:off x="10709275" y="2447925"/>
                <a:ext cx="250825" cy="250825"/>
              </a:xfrm>
              <a:custGeom>
                <a:avLst/>
                <a:gdLst>
                  <a:gd name="T0" fmla="*/ 32 w 67"/>
                  <a:gd name="T1" fmla="*/ 19 h 67"/>
                  <a:gd name="T2" fmla="*/ 18 w 67"/>
                  <a:gd name="T3" fmla="*/ 32 h 67"/>
                  <a:gd name="T4" fmla="*/ 20 w 67"/>
                  <a:gd name="T5" fmla="*/ 47 h 67"/>
                  <a:gd name="T6" fmla="*/ 32 w 67"/>
                  <a:gd name="T7" fmla="*/ 35 h 67"/>
                  <a:gd name="T8" fmla="*/ 20 w 67"/>
                  <a:gd name="T9" fmla="*/ 47 h 67"/>
                  <a:gd name="T10" fmla="*/ 32 w 67"/>
                  <a:gd name="T11" fmla="*/ 0 h 67"/>
                  <a:gd name="T12" fmla="*/ 32 w 67"/>
                  <a:gd name="T13" fmla="*/ 16 h 67"/>
                  <a:gd name="T14" fmla="*/ 64 w 67"/>
                  <a:gd name="T15" fmla="*/ 47 h 67"/>
                  <a:gd name="T16" fmla="*/ 51 w 67"/>
                  <a:gd name="T17" fmla="*/ 35 h 67"/>
                  <a:gd name="T18" fmla="*/ 50 w 67"/>
                  <a:gd name="T19" fmla="*/ 19 h 67"/>
                  <a:gd name="T20" fmla="*/ 67 w 67"/>
                  <a:gd name="T21" fmla="*/ 32 h 67"/>
                  <a:gd name="T22" fmla="*/ 50 w 67"/>
                  <a:gd name="T23" fmla="*/ 19 h 67"/>
                  <a:gd name="T24" fmla="*/ 62 w 67"/>
                  <a:gd name="T25" fmla="*/ 16 h 67"/>
                  <a:gd name="T26" fmla="*/ 49 w 67"/>
                  <a:gd name="T27" fmla="*/ 16 h 67"/>
                  <a:gd name="T28" fmla="*/ 32 w 67"/>
                  <a:gd name="T29" fmla="*/ 50 h 67"/>
                  <a:gd name="T30" fmla="*/ 32 w 67"/>
                  <a:gd name="T31" fmla="*/ 67 h 67"/>
                  <a:gd name="T32" fmla="*/ 35 w 67"/>
                  <a:gd name="T33" fmla="*/ 0 h 67"/>
                  <a:gd name="T34" fmla="*/ 47 w 67"/>
                  <a:gd name="T35" fmla="*/ 16 h 67"/>
                  <a:gd name="T36" fmla="*/ 35 w 67"/>
                  <a:gd name="T37" fmla="*/ 35 h 67"/>
                  <a:gd name="T38" fmla="*/ 47 w 67"/>
                  <a:gd name="T39" fmla="*/ 47 h 67"/>
                  <a:gd name="T40" fmla="*/ 0 w 67"/>
                  <a:gd name="T41" fmla="*/ 35 h 67"/>
                  <a:gd name="T42" fmla="*/ 17 w 67"/>
                  <a:gd name="T43" fmla="*/ 47 h 67"/>
                  <a:gd name="T44" fmla="*/ 0 w 67"/>
                  <a:gd name="T45" fmla="*/ 35 h 67"/>
                  <a:gd name="T46" fmla="*/ 4 w 67"/>
                  <a:gd name="T47" fmla="*/ 50 h 67"/>
                  <a:gd name="T48" fmla="*/ 17 w 67"/>
                  <a:gd name="T49" fmla="*/ 50 h 67"/>
                  <a:gd name="T50" fmla="*/ 42 w 67"/>
                  <a:gd name="T51" fmla="*/ 66 h 67"/>
                  <a:gd name="T52" fmla="*/ 49 w 67"/>
                  <a:gd name="T53" fmla="*/ 50 h 67"/>
                  <a:gd name="T54" fmla="*/ 25 w 67"/>
                  <a:gd name="T55" fmla="*/ 1 h 67"/>
                  <a:gd name="T56" fmla="*/ 17 w 67"/>
                  <a:gd name="T57" fmla="*/ 16 h 67"/>
                  <a:gd name="T58" fmla="*/ 35 w 67"/>
                  <a:gd name="T59" fmla="*/ 19 h 67"/>
                  <a:gd name="T60" fmla="*/ 49 w 67"/>
                  <a:gd name="T61" fmla="*/ 32 h 67"/>
                  <a:gd name="T62" fmla="*/ 3 w 67"/>
                  <a:gd name="T63" fmla="*/ 19 h 67"/>
                  <a:gd name="T64" fmla="*/ 15 w 67"/>
                  <a:gd name="T65" fmla="*/ 32 h 67"/>
                  <a:gd name="T66" fmla="*/ 3 w 67"/>
                  <a:gd name="T67" fmla="*/ 19 h 67"/>
                  <a:gd name="T68" fmla="*/ 35 w 67"/>
                  <a:gd name="T69" fmla="*/ 67 h 67"/>
                  <a:gd name="T70" fmla="*/ 35 w 67"/>
                  <a:gd name="T71" fmla="*/ 50 h 67"/>
                  <a:gd name="T72" fmla="*/ 35 w 67"/>
                  <a:gd name="T73"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67">
                    <a:moveTo>
                      <a:pt x="20" y="19"/>
                    </a:moveTo>
                    <a:cubicBezTo>
                      <a:pt x="32" y="19"/>
                      <a:pt x="32" y="19"/>
                      <a:pt x="32" y="19"/>
                    </a:cubicBezTo>
                    <a:cubicBezTo>
                      <a:pt x="32" y="32"/>
                      <a:pt x="32" y="32"/>
                      <a:pt x="32" y="32"/>
                    </a:cubicBezTo>
                    <a:cubicBezTo>
                      <a:pt x="18" y="32"/>
                      <a:pt x="18" y="32"/>
                      <a:pt x="18" y="32"/>
                    </a:cubicBezTo>
                    <a:cubicBezTo>
                      <a:pt x="18" y="27"/>
                      <a:pt x="19" y="23"/>
                      <a:pt x="20" y="19"/>
                    </a:cubicBezTo>
                    <a:close/>
                    <a:moveTo>
                      <a:pt x="20" y="47"/>
                    </a:moveTo>
                    <a:cubicBezTo>
                      <a:pt x="32" y="47"/>
                      <a:pt x="32" y="47"/>
                      <a:pt x="32" y="47"/>
                    </a:cubicBezTo>
                    <a:cubicBezTo>
                      <a:pt x="32" y="35"/>
                      <a:pt x="32" y="35"/>
                      <a:pt x="32" y="35"/>
                    </a:cubicBezTo>
                    <a:cubicBezTo>
                      <a:pt x="18" y="35"/>
                      <a:pt x="18" y="35"/>
                      <a:pt x="18" y="35"/>
                    </a:cubicBezTo>
                    <a:cubicBezTo>
                      <a:pt x="18" y="39"/>
                      <a:pt x="19" y="43"/>
                      <a:pt x="20" y="47"/>
                    </a:cubicBezTo>
                    <a:close/>
                    <a:moveTo>
                      <a:pt x="32" y="16"/>
                    </a:moveTo>
                    <a:cubicBezTo>
                      <a:pt x="32" y="0"/>
                      <a:pt x="32" y="0"/>
                      <a:pt x="32" y="0"/>
                    </a:cubicBezTo>
                    <a:cubicBezTo>
                      <a:pt x="27" y="1"/>
                      <a:pt x="23" y="7"/>
                      <a:pt x="20" y="16"/>
                    </a:cubicBezTo>
                    <a:lnTo>
                      <a:pt x="32" y="16"/>
                    </a:lnTo>
                    <a:close/>
                    <a:moveTo>
                      <a:pt x="50" y="47"/>
                    </a:moveTo>
                    <a:cubicBezTo>
                      <a:pt x="64" y="47"/>
                      <a:pt x="64" y="47"/>
                      <a:pt x="64" y="47"/>
                    </a:cubicBezTo>
                    <a:cubicBezTo>
                      <a:pt x="66" y="43"/>
                      <a:pt x="67" y="39"/>
                      <a:pt x="67" y="35"/>
                    </a:cubicBezTo>
                    <a:cubicBezTo>
                      <a:pt x="51" y="35"/>
                      <a:pt x="51" y="35"/>
                      <a:pt x="51" y="35"/>
                    </a:cubicBezTo>
                    <a:cubicBezTo>
                      <a:pt x="51" y="39"/>
                      <a:pt x="51" y="43"/>
                      <a:pt x="50" y="47"/>
                    </a:cubicBezTo>
                    <a:close/>
                    <a:moveTo>
                      <a:pt x="50" y="19"/>
                    </a:moveTo>
                    <a:cubicBezTo>
                      <a:pt x="51" y="23"/>
                      <a:pt x="51" y="27"/>
                      <a:pt x="51" y="32"/>
                    </a:cubicBezTo>
                    <a:cubicBezTo>
                      <a:pt x="67" y="32"/>
                      <a:pt x="67" y="32"/>
                      <a:pt x="67" y="32"/>
                    </a:cubicBezTo>
                    <a:cubicBezTo>
                      <a:pt x="67" y="27"/>
                      <a:pt x="66" y="23"/>
                      <a:pt x="64" y="19"/>
                    </a:cubicBezTo>
                    <a:lnTo>
                      <a:pt x="50" y="19"/>
                    </a:lnTo>
                    <a:close/>
                    <a:moveTo>
                      <a:pt x="49" y="16"/>
                    </a:moveTo>
                    <a:cubicBezTo>
                      <a:pt x="62" y="16"/>
                      <a:pt x="62" y="16"/>
                      <a:pt x="62" y="16"/>
                    </a:cubicBezTo>
                    <a:cubicBezTo>
                      <a:pt x="58" y="9"/>
                      <a:pt x="50" y="3"/>
                      <a:pt x="42" y="1"/>
                    </a:cubicBezTo>
                    <a:cubicBezTo>
                      <a:pt x="45" y="4"/>
                      <a:pt x="48" y="9"/>
                      <a:pt x="49" y="16"/>
                    </a:cubicBezTo>
                    <a:close/>
                    <a:moveTo>
                      <a:pt x="32" y="67"/>
                    </a:moveTo>
                    <a:cubicBezTo>
                      <a:pt x="32" y="50"/>
                      <a:pt x="32" y="50"/>
                      <a:pt x="32" y="50"/>
                    </a:cubicBezTo>
                    <a:cubicBezTo>
                      <a:pt x="20" y="50"/>
                      <a:pt x="20" y="50"/>
                      <a:pt x="20" y="50"/>
                    </a:cubicBezTo>
                    <a:cubicBezTo>
                      <a:pt x="23" y="59"/>
                      <a:pt x="27" y="66"/>
                      <a:pt x="32" y="67"/>
                    </a:cubicBezTo>
                    <a:close/>
                    <a:moveTo>
                      <a:pt x="47" y="16"/>
                    </a:moveTo>
                    <a:cubicBezTo>
                      <a:pt x="44" y="7"/>
                      <a:pt x="40" y="1"/>
                      <a:pt x="35" y="0"/>
                    </a:cubicBezTo>
                    <a:cubicBezTo>
                      <a:pt x="35" y="16"/>
                      <a:pt x="35" y="16"/>
                      <a:pt x="35" y="16"/>
                    </a:cubicBezTo>
                    <a:lnTo>
                      <a:pt x="47" y="16"/>
                    </a:lnTo>
                    <a:close/>
                    <a:moveTo>
                      <a:pt x="49" y="35"/>
                    </a:moveTo>
                    <a:cubicBezTo>
                      <a:pt x="35" y="35"/>
                      <a:pt x="35" y="35"/>
                      <a:pt x="35" y="35"/>
                    </a:cubicBezTo>
                    <a:cubicBezTo>
                      <a:pt x="35" y="47"/>
                      <a:pt x="35" y="47"/>
                      <a:pt x="35" y="47"/>
                    </a:cubicBezTo>
                    <a:cubicBezTo>
                      <a:pt x="47" y="47"/>
                      <a:pt x="47" y="47"/>
                      <a:pt x="47" y="47"/>
                    </a:cubicBezTo>
                    <a:cubicBezTo>
                      <a:pt x="48" y="43"/>
                      <a:pt x="49" y="39"/>
                      <a:pt x="49" y="35"/>
                    </a:cubicBezTo>
                    <a:close/>
                    <a:moveTo>
                      <a:pt x="0" y="35"/>
                    </a:moveTo>
                    <a:cubicBezTo>
                      <a:pt x="0" y="39"/>
                      <a:pt x="1" y="43"/>
                      <a:pt x="3" y="47"/>
                    </a:cubicBezTo>
                    <a:cubicBezTo>
                      <a:pt x="17" y="47"/>
                      <a:pt x="17" y="47"/>
                      <a:pt x="17" y="47"/>
                    </a:cubicBezTo>
                    <a:cubicBezTo>
                      <a:pt x="16" y="43"/>
                      <a:pt x="16" y="39"/>
                      <a:pt x="15" y="35"/>
                    </a:cubicBezTo>
                    <a:lnTo>
                      <a:pt x="0" y="35"/>
                    </a:lnTo>
                    <a:close/>
                    <a:moveTo>
                      <a:pt x="17" y="50"/>
                    </a:moveTo>
                    <a:cubicBezTo>
                      <a:pt x="4" y="50"/>
                      <a:pt x="4" y="50"/>
                      <a:pt x="4" y="50"/>
                    </a:cubicBezTo>
                    <a:cubicBezTo>
                      <a:pt x="9" y="58"/>
                      <a:pt x="16" y="63"/>
                      <a:pt x="25" y="66"/>
                    </a:cubicBezTo>
                    <a:cubicBezTo>
                      <a:pt x="22" y="62"/>
                      <a:pt x="19" y="57"/>
                      <a:pt x="17" y="50"/>
                    </a:cubicBezTo>
                    <a:close/>
                    <a:moveTo>
                      <a:pt x="49" y="50"/>
                    </a:moveTo>
                    <a:cubicBezTo>
                      <a:pt x="48" y="57"/>
                      <a:pt x="45" y="62"/>
                      <a:pt x="42" y="66"/>
                    </a:cubicBezTo>
                    <a:cubicBezTo>
                      <a:pt x="50" y="63"/>
                      <a:pt x="58" y="58"/>
                      <a:pt x="62" y="50"/>
                    </a:cubicBezTo>
                    <a:lnTo>
                      <a:pt x="49" y="50"/>
                    </a:lnTo>
                    <a:close/>
                    <a:moveTo>
                      <a:pt x="17" y="16"/>
                    </a:moveTo>
                    <a:cubicBezTo>
                      <a:pt x="19" y="9"/>
                      <a:pt x="22" y="4"/>
                      <a:pt x="25" y="1"/>
                    </a:cubicBezTo>
                    <a:cubicBezTo>
                      <a:pt x="16" y="3"/>
                      <a:pt x="9" y="9"/>
                      <a:pt x="4" y="16"/>
                    </a:cubicBezTo>
                    <a:lnTo>
                      <a:pt x="17" y="16"/>
                    </a:lnTo>
                    <a:close/>
                    <a:moveTo>
                      <a:pt x="47" y="19"/>
                    </a:moveTo>
                    <a:cubicBezTo>
                      <a:pt x="35" y="19"/>
                      <a:pt x="35" y="19"/>
                      <a:pt x="35" y="19"/>
                    </a:cubicBezTo>
                    <a:cubicBezTo>
                      <a:pt x="35" y="32"/>
                      <a:pt x="35" y="32"/>
                      <a:pt x="35" y="32"/>
                    </a:cubicBezTo>
                    <a:cubicBezTo>
                      <a:pt x="49" y="32"/>
                      <a:pt x="49" y="32"/>
                      <a:pt x="49" y="32"/>
                    </a:cubicBezTo>
                    <a:cubicBezTo>
                      <a:pt x="49" y="27"/>
                      <a:pt x="48" y="23"/>
                      <a:pt x="47" y="19"/>
                    </a:cubicBezTo>
                    <a:close/>
                    <a:moveTo>
                      <a:pt x="3" y="19"/>
                    </a:moveTo>
                    <a:cubicBezTo>
                      <a:pt x="1" y="23"/>
                      <a:pt x="0" y="27"/>
                      <a:pt x="0" y="32"/>
                    </a:cubicBezTo>
                    <a:cubicBezTo>
                      <a:pt x="15" y="32"/>
                      <a:pt x="15" y="32"/>
                      <a:pt x="15" y="32"/>
                    </a:cubicBezTo>
                    <a:cubicBezTo>
                      <a:pt x="16" y="27"/>
                      <a:pt x="16" y="23"/>
                      <a:pt x="17" y="19"/>
                    </a:cubicBezTo>
                    <a:lnTo>
                      <a:pt x="3" y="19"/>
                    </a:lnTo>
                    <a:close/>
                    <a:moveTo>
                      <a:pt x="35" y="50"/>
                    </a:moveTo>
                    <a:cubicBezTo>
                      <a:pt x="35" y="67"/>
                      <a:pt x="35" y="67"/>
                      <a:pt x="35" y="67"/>
                    </a:cubicBezTo>
                    <a:cubicBezTo>
                      <a:pt x="40" y="66"/>
                      <a:pt x="44" y="59"/>
                      <a:pt x="47" y="50"/>
                    </a:cubicBezTo>
                    <a:lnTo>
                      <a:pt x="35" y="50"/>
                    </a:lnTo>
                    <a:close/>
                    <a:moveTo>
                      <a:pt x="35" y="50"/>
                    </a:moveTo>
                    <a:cubicBezTo>
                      <a:pt x="35" y="50"/>
                      <a:pt x="35" y="50"/>
                      <a:pt x="35" y="50"/>
                    </a:cubicBezTo>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4" name="Oval 30"/>
              <p:cNvSpPr>
                <a:spLocks noChangeArrowheads="1"/>
              </p:cNvSpPr>
              <p:nvPr/>
            </p:nvSpPr>
            <p:spPr bwMode="auto">
              <a:xfrm>
                <a:off x="10814050" y="2112963"/>
                <a:ext cx="52387" cy="53975"/>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6" name="Freeform 31"/>
              <p:cNvSpPr>
                <a:spLocks/>
              </p:cNvSpPr>
              <p:nvPr/>
            </p:nvSpPr>
            <p:spPr bwMode="auto">
              <a:xfrm>
                <a:off x="10775950" y="2173288"/>
                <a:ext cx="127000" cy="24765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7" name="Freeform 32"/>
              <p:cNvSpPr>
                <a:spLocks/>
              </p:cNvSpPr>
              <p:nvPr/>
            </p:nvSpPr>
            <p:spPr bwMode="auto">
              <a:xfrm>
                <a:off x="11114088" y="2241550"/>
                <a:ext cx="58737" cy="60325"/>
              </a:xfrm>
              <a:custGeom>
                <a:avLst/>
                <a:gdLst>
                  <a:gd name="T0" fmla="*/ 3 w 16"/>
                  <a:gd name="T1" fmla="*/ 13 h 16"/>
                  <a:gd name="T2" fmla="*/ 13 w 16"/>
                  <a:gd name="T3" fmla="*/ 13 h 16"/>
                  <a:gd name="T4" fmla="*/ 13 w 16"/>
                  <a:gd name="T5" fmla="*/ 3 h 16"/>
                  <a:gd name="T6" fmla="*/ 3 w 16"/>
                  <a:gd name="T7" fmla="*/ 3 h 16"/>
                  <a:gd name="T8" fmla="*/ 3 w 16"/>
                  <a:gd name="T9" fmla="*/ 13 h 16"/>
                </a:gdLst>
                <a:ahLst/>
                <a:cxnLst>
                  <a:cxn ang="0">
                    <a:pos x="T0" y="T1"/>
                  </a:cxn>
                  <a:cxn ang="0">
                    <a:pos x="T2" y="T3"/>
                  </a:cxn>
                  <a:cxn ang="0">
                    <a:pos x="T4" y="T5"/>
                  </a:cxn>
                  <a:cxn ang="0">
                    <a:pos x="T6" y="T7"/>
                  </a:cxn>
                  <a:cxn ang="0">
                    <a:pos x="T8" y="T9"/>
                  </a:cxn>
                </a:cxnLst>
                <a:rect l="0" t="0" r="r" b="b"/>
                <a:pathLst>
                  <a:path w="16" h="16">
                    <a:moveTo>
                      <a:pt x="3" y="13"/>
                    </a:moveTo>
                    <a:cubicBezTo>
                      <a:pt x="5" y="16"/>
                      <a:pt x="10" y="16"/>
                      <a:pt x="13" y="13"/>
                    </a:cubicBezTo>
                    <a:cubicBezTo>
                      <a:pt x="16" y="10"/>
                      <a:pt x="16" y="6"/>
                      <a:pt x="13" y="3"/>
                    </a:cubicBezTo>
                    <a:cubicBezTo>
                      <a:pt x="10" y="0"/>
                      <a:pt x="5" y="0"/>
                      <a:pt x="3" y="3"/>
                    </a:cubicBezTo>
                    <a:cubicBezTo>
                      <a:pt x="0" y="6"/>
                      <a:pt x="0" y="10"/>
                      <a:pt x="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8" name="Freeform 33"/>
              <p:cNvSpPr>
                <a:spLocks/>
              </p:cNvSpPr>
              <p:nvPr/>
            </p:nvSpPr>
            <p:spPr bwMode="auto">
              <a:xfrm>
                <a:off x="10922000" y="2260600"/>
                <a:ext cx="228600" cy="228600"/>
              </a:xfrm>
              <a:custGeom>
                <a:avLst/>
                <a:gdLst>
                  <a:gd name="T0" fmla="*/ 58 w 61"/>
                  <a:gd name="T1" fmla="*/ 28 h 61"/>
                  <a:gd name="T2" fmla="*/ 58 w 61"/>
                  <a:gd name="T3" fmla="*/ 14 h 61"/>
                  <a:gd name="T4" fmla="*/ 51 w 61"/>
                  <a:gd name="T5" fmla="*/ 7 h 61"/>
                  <a:gd name="T6" fmla="*/ 50 w 61"/>
                  <a:gd name="T7" fmla="*/ 7 h 61"/>
                  <a:gd name="T8" fmla="*/ 47 w 61"/>
                  <a:gd name="T9" fmla="*/ 4 h 61"/>
                  <a:gd name="T10" fmla="*/ 33 w 61"/>
                  <a:gd name="T11" fmla="*/ 4 h 61"/>
                  <a:gd name="T12" fmla="*/ 33 w 61"/>
                  <a:gd name="T13" fmla="*/ 4 h 61"/>
                  <a:gd name="T14" fmla="*/ 20 w 61"/>
                  <a:gd name="T15" fmla="*/ 18 h 61"/>
                  <a:gd name="T16" fmla="*/ 20 w 61"/>
                  <a:gd name="T17" fmla="*/ 22 h 61"/>
                  <a:gd name="T18" fmla="*/ 24 w 61"/>
                  <a:gd name="T19" fmla="*/ 22 h 61"/>
                  <a:gd name="T20" fmla="*/ 32 w 61"/>
                  <a:gd name="T21" fmla="*/ 14 h 61"/>
                  <a:gd name="T22" fmla="*/ 37 w 61"/>
                  <a:gd name="T23" fmla="*/ 10 h 61"/>
                  <a:gd name="T24" fmla="*/ 38 w 61"/>
                  <a:gd name="T25" fmla="*/ 11 h 61"/>
                  <a:gd name="T26" fmla="*/ 33 w 61"/>
                  <a:gd name="T27" fmla="*/ 15 h 61"/>
                  <a:gd name="T28" fmla="*/ 24 w 61"/>
                  <a:gd name="T29" fmla="*/ 24 h 61"/>
                  <a:gd name="T30" fmla="*/ 23 w 61"/>
                  <a:gd name="T31" fmla="*/ 25 h 61"/>
                  <a:gd name="T32" fmla="*/ 2 w 61"/>
                  <a:gd name="T33" fmla="*/ 47 h 61"/>
                  <a:gd name="T34" fmla="*/ 2 w 61"/>
                  <a:gd name="T35" fmla="*/ 53 h 61"/>
                  <a:gd name="T36" fmla="*/ 8 w 61"/>
                  <a:gd name="T37" fmla="*/ 53 h 61"/>
                  <a:gd name="T38" fmla="*/ 29 w 61"/>
                  <a:gd name="T39" fmla="*/ 31 h 61"/>
                  <a:gd name="T40" fmla="*/ 30 w 61"/>
                  <a:gd name="T41" fmla="*/ 33 h 61"/>
                  <a:gd name="T42" fmla="*/ 9 w 61"/>
                  <a:gd name="T43" fmla="*/ 54 h 61"/>
                  <a:gd name="T44" fmla="*/ 9 w 61"/>
                  <a:gd name="T45" fmla="*/ 60 h 61"/>
                  <a:gd name="T46" fmla="*/ 15 w 61"/>
                  <a:gd name="T47" fmla="*/ 60 h 61"/>
                  <a:gd name="T48" fmla="*/ 36 w 61"/>
                  <a:gd name="T49" fmla="*/ 39 h 61"/>
                  <a:gd name="T50" fmla="*/ 37 w 61"/>
                  <a:gd name="T51" fmla="*/ 37 h 61"/>
                  <a:gd name="T52" fmla="*/ 46 w 61"/>
                  <a:gd name="T53" fmla="*/ 29 h 61"/>
                  <a:gd name="T54" fmla="*/ 51 w 61"/>
                  <a:gd name="T55" fmla="*/ 24 h 61"/>
                  <a:gd name="T56" fmla="*/ 52 w 61"/>
                  <a:gd name="T57" fmla="*/ 25 h 61"/>
                  <a:gd name="T58" fmla="*/ 48 w 61"/>
                  <a:gd name="T59" fmla="*/ 29 h 61"/>
                  <a:gd name="T60" fmla="*/ 39 w 61"/>
                  <a:gd name="T61" fmla="*/ 37 h 61"/>
                  <a:gd name="T62" fmla="*/ 39 w 61"/>
                  <a:gd name="T63" fmla="*/ 42 h 61"/>
                  <a:gd name="T64" fmla="*/ 44 w 61"/>
                  <a:gd name="T65" fmla="*/ 42 h 61"/>
                  <a:gd name="T66" fmla="*/ 58 w 61"/>
                  <a:gd name="T67" fmla="*/ 28 h 61"/>
                  <a:gd name="T68" fmla="*/ 58 w 61"/>
                  <a:gd name="T69"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58" y="28"/>
                    </a:moveTo>
                    <a:cubicBezTo>
                      <a:pt x="61" y="24"/>
                      <a:pt x="61" y="18"/>
                      <a:pt x="58" y="14"/>
                    </a:cubicBezTo>
                    <a:cubicBezTo>
                      <a:pt x="51" y="7"/>
                      <a:pt x="51" y="7"/>
                      <a:pt x="51" y="7"/>
                    </a:cubicBezTo>
                    <a:cubicBezTo>
                      <a:pt x="50" y="7"/>
                      <a:pt x="50" y="7"/>
                      <a:pt x="50" y="7"/>
                    </a:cubicBezTo>
                    <a:cubicBezTo>
                      <a:pt x="47" y="4"/>
                      <a:pt x="47" y="4"/>
                      <a:pt x="47" y="4"/>
                    </a:cubicBezTo>
                    <a:cubicBezTo>
                      <a:pt x="44" y="0"/>
                      <a:pt x="37" y="0"/>
                      <a:pt x="33" y="4"/>
                    </a:cubicBezTo>
                    <a:cubicBezTo>
                      <a:pt x="33" y="4"/>
                      <a:pt x="33" y="4"/>
                      <a:pt x="33" y="4"/>
                    </a:cubicBezTo>
                    <a:cubicBezTo>
                      <a:pt x="20" y="18"/>
                      <a:pt x="20" y="18"/>
                      <a:pt x="20" y="18"/>
                    </a:cubicBezTo>
                    <a:cubicBezTo>
                      <a:pt x="19" y="19"/>
                      <a:pt x="19" y="21"/>
                      <a:pt x="20" y="22"/>
                    </a:cubicBezTo>
                    <a:cubicBezTo>
                      <a:pt x="21" y="23"/>
                      <a:pt x="23" y="23"/>
                      <a:pt x="24" y="22"/>
                    </a:cubicBezTo>
                    <a:cubicBezTo>
                      <a:pt x="32" y="14"/>
                      <a:pt x="32" y="14"/>
                      <a:pt x="32" y="14"/>
                    </a:cubicBezTo>
                    <a:cubicBezTo>
                      <a:pt x="37" y="10"/>
                      <a:pt x="37" y="10"/>
                      <a:pt x="37" y="10"/>
                    </a:cubicBezTo>
                    <a:cubicBezTo>
                      <a:pt x="38" y="11"/>
                      <a:pt x="38" y="11"/>
                      <a:pt x="38" y="11"/>
                    </a:cubicBezTo>
                    <a:cubicBezTo>
                      <a:pt x="33" y="15"/>
                      <a:pt x="33" y="15"/>
                      <a:pt x="33" y="15"/>
                    </a:cubicBezTo>
                    <a:cubicBezTo>
                      <a:pt x="24" y="24"/>
                      <a:pt x="24" y="24"/>
                      <a:pt x="24" y="24"/>
                    </a:cubicBezTo>
                    <a:cubicBezTo>
                      <a:pt x="23" y="25"/>
                      <a:pt x="23" y="25"/>
                      <a:pt x="23" y="25"/>
                    </a:cubicBezTo>
                    <a:cubicBezTo>
                      <a:pt x="2" y="47"/>
                      <a:pt x="2" y="47"/>
                      <a:pt x="2" y="47"/>
                    </a:cubicBezTo>
                    <a:cubicBezTo>
                      <a:pt x="0" y="48"/>
                      <a:pt x="0" y="51"/>
                      <a:pt x="2" y="53"/>
                    </a:cubicBezTo>
                    <a:cubicBezTo>
                      <a:pt x="4" y="54"/>
                      <a:pt x="6" y="54"/>
                      <a:pt x="8" y="53"/>
                    </a:cubicBezTo>
                    <a:cubicBezTo>
                      <a:pt x="29" y="31"/>
                      <a:pt x="29" y="31"/>
                      <a:pt x="29" y="31"/>
                    </a:cubicBezTo>
                    <a:cubicBezTo>
                      <a:pt x="30" y="33"/>
                      <a:pt x="30" y="33"/>
                      <a:pt x="30" y="33"/>
                    </a:cubicBezTo>
                    <a:cubicBezTo>
                      <a:pt x="9" y="54"/>
                      <a:pt x="9" y="54"/>
                      <a:pt x="9" y="54"/>
                    </a:cubicBezTo>
                    <a:cubicBezTo>
                      <a:pt x="7" y="55"/>
                      <a:pt x="7" y="58"/>
                      <a:pt x="9" y="60"/>
                    </a:cubicBezTo>
                    <a:cubicBezTo>
                      <a:pt x="11" y="61"/>
                      <a:pt x="13" y="61"/>
                      <a:pt x="15" y="60"/>
                    </a:cubicBezTo>
                    <a:cubicBezTo>
                      <a:pt x="36" y="39"/>
                      <a:pt x="36" y="39"/>
                      <a:pt x="36" y="39"/>
                    </a:cubicBezTo>
                    <a:cubicBezTo>
                      <a:pt x="37" y="37"/>
                      <a:pt x="37" y="37"/>
                      <a:pt x="37" y="37"/>
                    </a:cubicBezTo>
                    <a:cubicBezTo>
                      <a:pt x="46" y="29"/>
                      <a:pt x="46" y="29"/>
                      <a:pt x="46" y="29"/>
                    </a:cubicBezTo>
                    <a:cubicBezTo>
                      <a:pt x="51" y="24"/>
                      <a:pt x="51" y="24"/>
                      <a:pt x="51" y="24"/>
                    </a:cubicBezTo>
                    <a:cubicBezTo>
                      <a:pt x="52" y="25"/>
                      <a:pt x="52" y="25"/>
                      <a:pt x="52" y="25"/>
                    </a:cubicBezTo>
                    <a:cubicBezTo>
                      <a:pt x="48" y="29"/>
                      <a:pt x="48" y="29"/>
                      <a:pt x="48" y="29"/>
                    </a:cubicBezTo>
                    <a:cubicBezTo>
                      <a:pt x="39" y="37"/>
                      <a:pt x="39" y="37"/>
                      <a:pt x="39" y="37"/>
                    </a:cubicBezTo>
                    <a:cubicBezTo>
                      <a:pt x="38" y="39"/>
                      <a:pt x="38" y="41"/>
                      <a:pt x="39" y="42"/>
                    </a:cubicBezTo>
                    <a:cubicBezTo>
                      <a:pt x="41" y="43"/>
                      <a:pt x="43" y="43"/>
                      <a:pt x="44" y="42"/>
                    </a:cubicBezTo>
                    <a:cubicBezTo>
                      <a:pt x="58" y="28"/>
                      <a:pt x="58" y="28"/>
                      <a:pt x="58" y="28"/>
                    </a:cubicBezTo>
                    <a:cubicBezTo>
                      <a:pt x="58" y="28"/>
                      <a:pt x="58" y="28"/>
                      <a:pt x="58" y="28"/>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99" name="Oval 34"/>
              <p:cNvSpPr>
                <a:spLocks noChangeArrowheads="1"/>
              </p:cNvSpPr>
              <p:nvPr/>
            </p:nvSpPr>
            <p:spPr bwMode="auto">
              <a:xfrm>
                <a:off x="11237913" y="2547938"/>
                <a:ext cx="55562"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0" name="Freeform 35"/>
              <p:cNvSpPr>
                <a:spLocks/>
              </p:cNvSpPr>
              <p:nvPr/>
            </p:nvSpPr>
            <p:spPr bwMode="auto">
              <a:xfrm>
                <a:off x="10982325" y="2514600"/>
                <a:ext cx="247650" cy="127000"/>
              </a:xfrm>
              <a:custGeom>
                <a:avLst/>
                <a:gdLst>
                  <a:gd name="T0" fmla="*/ 57 w 66"/>
                  <a:gd name="T1" fmla="*/ 34 h 34"/>
                  <a:gd name="T2" fmla="*/ 66 w 66"/>
                  <a:gd name="T3" fmla="*/ 24 h 34"/>
                  <a:gd name="T4" fmla="*/ 66 w 66"/>
                  <a:gd name="T5" fmla="*/ 14 h 34"/>
                  <a:gd name="T6" fmla="*/ 66 w 66"/>
                  <a:gd name="T7" fmla="*/ 13 h 34"/>
                  <a:gd name="T8" fmla="*/ 66 w 66"/>
                  <a:gd name="T9" fmla="*/ 9 h 34"/>
                  <a:gd name="T10" fmla="*/ 57 w 66"/>
                  <a:gd name="T11" fmla="*/ 0 h 34"/>
                  <a:gd name="T12" fmla="*/ 57 w 66"/>
                  <a:gd name="T13" fmla="*/ 0 h 34"/>
                  <a:gd name="T14" fmla="*/ 37 w 66"/>
                  <a:gd name="T15" fmla="*/ 0 h 34"/>
                  <a:gd name="T16" fmla="*/ 34 w 66"/>
                  <a:gd name="T17" fmla="*/ 3 h 34"/>
                  <a:gd name="T18" fmla="*/ 37 w 66"/>
                  <a:gd name="T19" fmla="*/ 6 h 34"/>
                  <a:gd name="T20" fmla="*/ 49 w 66"/>
                  <a:gd name="T21" fmla="*/ 6 h 34"/>
                  <a:gd name="T22" fmla="*/ 55 w 66"/>
                  <a:gd name="T23" fmla="*/ 6 h 34"/>
                  <a:gd name="T24" fmla="*/ 55 w 66"/>
                  <a:gd name="T25" fmla="*/ 7 h 34"/>
                  <a:gd name="T26" fmla="*/ 48 w 66"/>
                  <a:gd name="T27" fmla="*/ 7 h 34"/>
                  <a:gd name="T28" fmla="*/ 36 w 66"/>
                  <a:gd name="T29" fmla="*/ 7 h 34"/>
                  <a:gd name="T30" fmla="*/ 34 w 66"/>
                  <a:gd name="T31" fmla="*/ 7 h 34"/>
                  <a:gd name="T32" fmla="*/ 4 w 66"/>
                  <a:gd name="T33" fmla="*/ 7 h 34"/>
                  <a:gd name="T34" fmla="*/ 0 w 66"/>
                  <a:gd name="T35" fmla="*/ 12 h 34"/>
                  <a:gd name="T36" fmla="*/ 4 w 66"/>
                  <a:gd name="T37" fmla="*/ 16 h 34"/>
                  <a:gd name="T38" fmla="*/ 34 w 66"/>
                  <a:gd name="T39" fmla="*/ 16 h 34"/>
                  <a:gd name="T40" fmla="*/ 34 w 66"/>
                  <a:gd name="T41" fmla="*/ 17 h 34"/>
                  <a:gd name="T42" fmla="*/ 4 w 66"/>
                  <a:gd name="T43" fmla="*/ 17 h 34"/>
                  <a:gd name="T44" fmla="*/ 0 w 66"/>
                  <a:gd name="T45" fmla="*/ 22 h 34"/>
                  <a:gd name="T46" fmla="*/ 4 w 66"/>
                  <a:gd name="T47" fmla="*/ 26 h 34"/>
                  <a:gd name="T48" fmla="*/ 34 w 66"/>
                  <a:gd name="T49" fmla="*/ 26 h 34"/>
                  <a:gd name="T50" fmla="*/ 36 w 66"/>
                  <a:gd name="T51" fmla="*/ 26 h 34"/>
                  <a:gd name="T52" fmla="*/ 48 w 66"/>
                  <a:gd name="T53" fmla="*/ 26 h 34"/>
                  <a:gd name="T54" fmla="*/ 55 w 66"/>
                  <a:gd name="T55" fmla="*/ 26 h 34"/>
                  <a:gd name="T56" fmla="*/ 55 w 66"/>
                  <a:gd name="T57" fmla="*/ 27 h 34"/>
                  <a:gd name="T58" fmla="*/ 49 w 66"/>
                  <a:gd name="T59" fmla="*/ 27 h 34"/>
                  <a:gd name="T60" fmla="*/ 37 w 66"/>
                  <a:gd name="T61" fmla="*/ 27 h 34"/>
                  <a:gd name="T62" fmla="*/ 34 w 66"/>
                  <a:gd name="T63" fmla="*/ 31 h 34"/>
                  <a:gd name="T64" fmla="*/ 37 w 66"/>
                  <a:gd name="T65" fmla="*/ 34 h 34"/>
                  <a:gd name="T66" fmla="*/ 57 w 66"/>
                  <a:gd name="T67" fmla="*/ 34 h 34"/>
                  <a:gd name="T68" fmla="*/ 57 w 66"/>
                  <a:gd name="T6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34">
                    <a:moveTo>
                      <a:pt x="57" y="34"/>
                    </a:moveTo>
                    <a:cubicBezTo>
                      <a:pt x="62" y="34"/>
                      <a:pt x="66" y="29"/>
                      <a:pt x="66" y="24"/>
                    </a:cubicBezTo>
                    <a:cubicBezTo>
                      <a:pt x="66" y="14"/>
                      <a:pt x="66" y="14"/>
                      <a:pt x="66" y="14"/>
                    </a:cubicBezTo>
                    <a:cubicBezTo>
                      <a:pt x="66" y="13"/>
                      <a:pt x="66" y="13"/>
                      <a:pt x="66" y="13"/>
                    </a:cubicBezTo>
                    <a:cubicBezTo>
                      <a:pt x="66" y="9"/>
                      <a:pt x="66" y="9"/>
                      <a:pt x="66" y="9"/>
                    </a:cubicBezTo>
                    <a:cubicBezTo>
                      <a:pt x="66" y="4"/>
                      <a:pt x="62" y="0"/>
                      <a:pt x="57" y="0"/>
                    </a:cubicBezTo>
                    <a:cubicBezTo>
                      <a:pt x="57" y="0"/>
                      <a:pt x="57" y="0"/>
                      <a:pt x="57" y="0"/>
                    </a:cubicBezTo>
                    <a:cubicBezTo>
                      <a:pt x="37" y="0"/>
                      <a:pt x="37" y="0"/>
                      <a:pt x="37" y="0"/>
                    </a:cubicBezTo>
                    <a:cubicBezTo>
                      <a:pt x="36" y="0"/>
                      <a:pt x="34" y="1"/>
                      <a:pt x="34" y="3"/>
                    </a:cubicBezTo>
                    <a:cubicBezTo>
                      <a:pt x="34" y="4"/>
                      <a:pt x="36" y="6"/>
                      <a:pt x="37" y="6"/>
                    </a:cubicBezTo>
                    <a:cubicBezTo>
                      <a:pt x="49" y="6"/>
                      <a:pt x="49" y="6"/>
                      <a:pt x="49" y="6"/>
                    </a:cubicBezTo>
                    <a:cubicBezTo>
                      <a:pt x="55" y="6"/>
                      <a:pt x="55" y="6"/>
                      <a:pt x="55" y="6"/>
                    </a:cubicBezTo>
                    <a:cubicBezTo>
                      <a:pt x="55" y="7"/>
                      <a:pt x="55" y="7"/>
                      <a:pt x="55" y="7"/>
                    </a:cubicBezTo>
                    <a:cubicBezTo>
                      <a:pt x="48" y="7"/>
                      <a:pt x="48" y="7"/>
                      <a:pt x="48" y="7"/>
                    </a:cubicBezTo>
                    <a:cubicBezTo>
                      <a:pt x="36" y="7"/>
                      <a:pt x="36" y="7"/>
                      <a:pt x="36" y="7"/>
                    </a:cubicBezTo>
                    <a:cubicBezTo>
                      <a:pt x="34" y="7"/>
                      <a:pt x="34" y="7"/>
                      <a:pt x="34" y="7"/>
                    </a:cubicBezTo>
                    <a:cubicBezTo>
                      <a:pt x="4" y="7"/>
                      <a:pt x="4" y="7"/>
                      <a:pt x="4" y="7"/>
                    </a:cubicBezTo>
                    <a:cubicBezTo>
                      <a:pt x="2" y="7"/>
                      <a:pt x="0" y="9"/>
                      <a:pt x="0" y="12"/>
                    </a:cubicBezTo>
                    <a:cubicBezTo>
                      <a:pt x="0" y="14"/>
                      <a:pt x="2" y="16"/>
                      <a:pt x="4" y="16"/>
                    </a:cubicBezTo>
                    <a:cubicBezTo>
                      <a:pt x="34" y="16"/>
                      <a:pt x="34" y="16"/>
                      <a:pt x="34" y="16"/>
                    </a:cubicBezTo>
                    <a:cubicBezTo>
                      <a:pt x="34" y="17"/>
                      <a:pt x="34" y="17"/>
                      <a:pt x="34" y="17"/>
                    </a:cubicBezTo>
                    <a:cubicBezTo>
                      <a:pt x="4" y="17"/>
                      <a:pt x="4" y="17"/>
                      <a:pt x="4" y="17"/>
                    </a:cubicBezTo>
                    <a:cubicBezTo>
                      <a:pt x="2" y="17"/>
                      <a:pt x="0" y="19"/>
                      <a:pt x="0" y="22"/>
                    </a:cubicBezTo>
                    <a:cubicBezTo>
                      <a:pt x="0" y="24"/>
                      <a:pt x="2" y="26"/>
                      <a:pt x="4" y="26"/>
                    </a:cubicBezTo>
                    <a:cubicBezTo>
                      <a:pt x="34" y="26"/>
                      <a:pt x="34" y="26"/>
                      <a:pt x="34" y="26"/>
                    </a:cubicBezTo>
                    <a:cubicBezTo>
                      <a:pt x="36" y="26"/>
                      <a:pt x="36" y="26"/>
                      <a:pt x="36" y="26"/>
                    </a:cubicBezTo>
                    <a:cubicBezTo>
                      <a:pt x="48" y="26"/>
                      <a:pt x="48" y="26"/>
                      <a:pt x="48" y="26"/>
                    </a:cubicBezTo>
                    <a:cubicBezTo>
                      <a:pt x="55" y="26"/>
                      <a:pt x="55" y="26"/>
                      <a:pt x="55" y="26"/>
                    </a:cubicBezTo>
                    <a:cubicBezTo>
                      <a:pt x="55" y="27"/>
                      <a:pt x="55" y="27"/>
                      <a:pt x="55" y="27"/>
                    </a:cubicBezTo>
                    <a:cubicBezTo>
                      <a:pt x="49" y="27"/>
                      <a:pt x="49" y="27"/>
                      <a:pt x="49" y="27"/>
                    </a:cubicBezTo>
                    <a:cubicBezTo>
                      <a:pt x="37" y="27"/>
                      <a:pt x="37" y="27"/>
                      <a:pt x="37" y="27"/>
                    </a:cubicBezTo>
                    <a:cubicBezTo>
                      <a:pt x="36" y="27"/>
                      <a:pt x="34" y="29"/>
                      <a:pt x="34" y="31"/>
                    </a:cubicBezTo>
                    <a:cubicBezTo>
                      <a:pt x="34" y="32"/>
                      <a:pt x="36" y="34"/>
                      <a:pt x="37" y="34"/>
                    </a:cubicBezTo>
                    <a:cubicBezTo>
                      <a:pt x="57" y="34"/>
                      <a:pt x="57" y="34"/>
                      <a:pt x="57" y="34"/>
                    </a:cubicBezTo>
                    <a:cubicBezTo>
                      <a:pt x="57" y="34"/>
                      <a:pt x="57" y="34"/>
                      <a:pt x="57" y="3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1" name="Freeform 36"/>
              <p:cNvSpPr>
                <a:spLocks/>
              </p:cNvSpPr>
              <p:nvPr/>
            </p:nvSpPr>
            <p:spPr bwMode="auto">
              <a:xfrm>
                <a:off x="11102975" y="2847975"/>
                <a:ext cx="58737" cy="60325"/>
              </a:xfrm>
              <a:custGeom>
                <a:avLst/>
                <a:gdLst>
                  <a:gd name="T0" fmla="*/ 3 w 16"/>
                  <a:gd name="T1" fmla="*/ 3 h 16"/>
                  <a:gd name="T2" fmla="*/ 3 w 16"/>
                  <a:gd name="T3" fmla="*/ 14 h 16"/>
                  <a:gd name="T4" fmla="*/ 14 w 16"/>
                  <a:gd name="T5" fmla="*/ 14 h 16"/>
                  <a:gd name="T6" fmla="*/ 14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1"/>
                      <a:pt x="3" y="14"/>
                    </a:cubicBezTo>
                    <a:cubicBezTo>
                      <a:pt x="6" y="16"/>
                      <a:pt x="11" y="16"/>
                      <a:pt x="14" y="14"/>
                    </a:cubicBezTo>
                    <a:cubicBezTo>
                      <a:pt x="16" y="11"/>
                      <a:pt x="16" y="6"/>
                      <a:pt x="14" y="3"/>
                    </a:cubicBezTo>
                    <a:cubicBezTo>
                      <a:pt x="11" y="0"/>
                      <a:pt x="6" y="0"/>
                      <a:pt x="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2" name="Freeform 37"/>
              <p:cNvSpPr>
                <a:spLocks/>
              </p:cNvSpPr>
              <p:nvPr/>
            </p:nvSpPr>
            <p:spPr bwMode="auto">
              <a:xfrm>
                <a:off x="10914063" y="2660650"/>
                <a:ext cx="230187" cy="228600"/>
              </a:xfrm>
              <a:custGeom>
                <a:avLst/>
                <a:gdLst>
                  <a:gd name="T0" fmla="*/ 33 w 61"/>
                  <a:gd name="T1" fmla="*/ 57 h 61"/>
                  <a:gd name="T2" fmla="*/ 47 w 61"/>
                  <a:gd name="T3" fmla="*/ 57 h 61"/>
                  <a:gd name="T4" fmla="*/ 54 w 61"/>
                  <a:gd name="T5" fmla="*/ 50 h 61"/>
                  <a:gd name="T6" fmla="*/ 55 w 61"/>
                  <a:gd name="T7" fmla="*/ 50 h 61"/>
                  <a:gd name="T8" fmla="*/ 57 w 61"/>
                  <a:gd name="T9" fmla="*/ 47 h 61"/>
                  <a:gd name="T10" fmla="*/ 57 w 61"/>
                  <a:gd name="T11" fmla="*/ 33 h 61"/>
                  <a:gd name="T12" fmla="*/ 57 w 61"/>
                  <a:gd name="T13" fmla="*/ 33 h 61"/>
                  <a:gd name="T14" fmla="*/ 44 w 61"/>
                  <a:gd name="T15" fmla="*/ 20 h 61"/>
                  <a:gd name="T16" fmla="*/ 39 w 61"/>
                  <a:gd name="T17" fmla="*/ 20 h 61"/>
                  <a:gd name="T18" fmla="*/ 39 w 61"/>
                  <a:gd name="T19" fmla="*/ 24 h 61"/>
                  <a:gd name="T20" fmla="*/ 47 w 61"/>
                  <a:gd name="T21" fmla="*/ 32 h 61"/>
                  <a:gd name="T22" fmla="*/ 52 w 61"/>
                  <a:gd name="T23" fmla="*/ 37 h 61"/>
                  <a:gd name="T24" fmla="*/ 51 w 61"/>
                  <a:gd name="T25" fmla="*/ 38 h 61"/>
                  <a:gd name="T26" fmla="*/ 46 w 61"/>
                  <a:gd name="T27" fmla="*/ 33 h 61"/>
                  <a:gd name="T28" fmla="*/ 37 w 61"/>
                  <a:gd name="T29" fmla="*/ 24 h 61"/>
                  <a:gd name="T30" fmla="*/ 36 w 61"/>
                  <a:gd name="T31" fmla="*/ 23 h 61"/>
                  <a:gd name="T32" fmla="*/ 15 w 61"/>
                  <a:gd name="T33" fmla="*/ 2 h 61"/>
                  <a:gd name="T34" fmla="*/ 9 w 61"/>
                  <a:gd name="T35" fmla="*/ 2 h 61"/>
                  <a:gd name="T36" fmla="*/ 9 w 61"/>
                  <a:gd name="T37" fmla="*/ 8 h 61"/>
                  <a:gd name="T38" fmla="*/ 30 w 61"/>
                  <a:gd name="T39" fmla="*/ 29 h 61"/>
                  <a:gd name="T40" fmla="*/ 29 w 61"/>
                  <a:gd name="T41" fmla="*/ 30 h 61"/>
                  <a:gd name="T42" fmla="*/ 8 w 61"/>
                  <a:gd name="T43" fmla="*/ 9 h 61"/>
                  <a:gd name="T44" fmla="*/ 2 w 61"/>
                  <a:gd name="T45" fmla="*/ 9 h 61"/>
                  <a:gd name="T46" fmla="*/ 2 w 61"/>
                  <a:gd name="T47" fmla="*/ 15 h 61"/>
                  <a:gd name="T48" fmla="*/ 23 w 61"/>
                  <a:gd name="T49" fmla="*/ 36 h 61"/>
                  <a:gd name="T50" fmla="*/ 24 w 61"/>
                  <a:gd name="T51" fmla="*/ 37 h 61"/>
                  <a:gd name="T52" fmla="*/ 33 w 61"/>
                  <a:gd name="T53" fmla="*/ 46 h 61"/>
                  <a:gd name="T54" fmla="*/ 38 w 61"/>
                  <a:gd name="T55" fmla="*/ 51 h 61"/>
                  <a:gd name="T56" fmla="*/ 37 w 61"/>
                  <a:gd name="T57" fmla="*/ 52 h 61"/>
                  <a:gd name="T58" fmla="*/ 32 w 61"/>
                  <a:gd name="T59" fmla="*/ 47 h 61"/>
                  <a:gd name="T60" fmla="*/ 24 w 61"/>
                  <a:gd name="T61" fmla="*/ 39 h 61"/>
                  <a:gd name="T62" fmla="*/ 20 w 61"/>
                  <a:gd name="T63" fmla="*/ 39 h 61"/>
                  <a:gd name="T64" fmla="*/ 20 w 61"/>
                  <a:gd name="T65" fmla="*/ 44 h 61"/>
                  <a:gd name="T66" fmla="*/ 33 w 61"/>
                  <a:gd name="T67" fmla="*/ 57 h 61"/>
                  <a:gd name="T68" fmla="*/ 33 w 61"/>
                  <a:gd name="T69"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33" y="57"/>
                    </a:moveTo>
                    <a:cubicBezTo>
                      <a:pt x="37" y="61"/>
                      <a:pt x="43" y="61"/>
                      <a:pt x="47" y="57"/>
                    </a:cubicBezTo>
                    <a:cubicBezTo>
                      <a:pt x="54" y="50"/>
                      <a:pt x="54" y="50"/>
                      <a:pt x="54" y="50"/>
                    </a:cubicBezTo>
                    <a:cubicBezTo>
                      <a:pt x="55" y="50"/>
                      <a:pt x="55" y="50"/>
                      <a:pt x="55" y="50"/>
                    </a:cubicBezTo>
                    <a:cubicBezTo>
                      <a:pt x="57" y="47"/>
                      <a:pt x="57" y="47"/>
                      <a:pt x="57" y="47"/>
                    </a:cubicBezTo>
                    <a:cubicBezTo>
                      <a:pt x="61" y="43"/>
                      <a:pt x="61" y="37"/>
                      <a:pt x="57" y="33"/>
                    </a:cubicBezTo>
                    <a:cubicBezTo>
                      <a:pt x="57" y="33"/>
                      <a:pt x="57" y="33"/>
                      <a:pt x="57" y="33"/>
                    </a:cubicBezTo>
                    <a:cubicBezTo>
                      <a:pt x="44" y="20"/>
                      <a:pt x="44" y="20"/>
                      <a:pt x="44" y="20"/>
                    </a:cubicBezTo>
                    <a:cubicBezTo>
                      <a:pt x="42" y="18"/>
                      <a:pt x="40" y="18"/>
                      <a:pt x="39" y="20"/>
                    </a:cubicBezTo>
                    <a:cubicBezTo>
                      <a:pt x="38" y="21"/>
                      <a:pt x="38" y="23"/>
                      <a:pt x="39" y="24"/>
                    </a:cubicBezTo>
                    <a:cubicBezTo>
                      <a:pt x="47" y="32"/>
                      <a:pt x="47" y="32"/>
                      <a:pt x="47" y="32"/>
                    </a:cubicBezTo>
                    <a:cubicBezTo>
                      <a:pt x="52" y="37"/>
                      <a:pt x="52" y="37"/>
                      <a:pt x="52" y="37"/>
                    </a:cubicBezTo>
                    <a:cubicBezTo>
                      <a:pt x="51" y="38"/>
                      <a:pt x="51" y="38"/>
                      <a:pt x="51" y="38"/>
                    </a:cubicBezTo>
                    <a:cubicBezTo>
                      <a:pt x="46" y="33"/>
                      <a:pt x="46" y="33"/>
                      <a:pt x="46" y="33"/>
                    </a:cubicBezTo>
                    <a:cubicBezTo>
                      <a:pt x="37" y="24"/>
                      <a:pt x="37" y="24"/>
                      <a:pt x="37" y="24"/>
                    </a:cubicBezTo>
                    <a:cubicBezTo>
                      <a:pt x="36" y="23"/>
                      <a:pt x="36" y="23"/>
                      <a:pt x="36" y="23"/>
                    </a:cubicBezTo>
                    <a:cubicBezTo>
                      <a:pt x="15" y="2"/>
                      <a:pt x="15" y="2"/>
                      <a:pt x="15" y="2"/>
                    </a:cubicBezTo>
                    <a:cubicBezTo>
                      <a:pt x="13" y="0"/>
                      <a:pt x="10" y="0"/>
                      <a:pt x="9" y="2"/>
                    </a:cubicBezTo>
                    <a:cubicBezTo>
                      <a:pt x="7" y="3"/>
                      <a:pt x="7" y="6"/>
                      <a:pt x="9" y="8"/>
                    </a:cubicBezTo>
                    <a:cubicBezTo>
                      <a:pt x="30" y="29"/>
                      <a:pt x="30" y="29"/>
                      <a:pt x="30" y="29"/>
                    </a:cubicBezTo>
                    <a:cubicBezTo>
                      <a:pt x="29" y="30"/>
                      <a:pt x="29" y="30"/>
                      <a:pt x="29" y="30"/>
                    </a:cubicBezTo>
                    <a:cubicBezTo>
                      <a:pt x="8" y="9"/>
                      <a:pt x="8" y="9"/>
                      <a:pt x="8" y="9"/>
                    </a:cubicBezTo>
                    <a:cubicBezTo>
                      <a:pt x="6" y="7"/>
                      <a:pt x="3" y="7"/>
                      <a:pt x="2" y="9"/>
                    </a:cubicBezTo>
                    <a:cubicBezTo>
                      <a:pt x="0" y="10"/>
                      <a:pt x="0" y="13"/>
                      <a:pt x="2" y="15"/>
                    </a:cubicBezTo>
                    <a:cubicBezTo>
                      <a:pt x="23" y="36"/>
                      <a:pt x="23" y="36"/>
                      <a:pt x="23" y="36"/>
                    </a:cubicBezTo>
                    <a:cubicBezTo>
                      <a:pt x="24" y="37"/>
                      <a:pt x="24" y="37"/>
                      <a:pt x="24" y="37"/>
                    </a:cubicBezTo>
                    <a:cubicBezTo>
                      <a:pt x="33" y="46"/>
                      <a:pt x="33" y="46"/>
                      <a:pt x="33" y="46"/>
                    </a:cubicBezTo>
                    <a:cubicBezTo>
                      <a:pt x="38" y="51"/>
                      <a:pt x="38" y="51"/>
                      <a:pt x="38" y="51"/>
                    </a:cubicBezTo>
                    <a:cubicBezTo>
                      <a:pt x="37" y="52"/>
                      <a:pt x="37" y="52"/>
                      <a:pt x="37" y="52"/>
                    </a:cubicBezTo>
                    <a:cubicBezTo>
                      <a:pt x="32" y="47"/>
                      <a:pt x="32" y="47"/>
                      <a:pt x="32" y="47"/>
                    </a:cubicBezTo>
                    <a:cubicBezTo>
                      <a:pt x="24" y="39"/>
                      <a:pt x="24" y="39"/>
                      <a:pt x="24" y="39"/>
                    </a:cubicBezTo>
                    <a:cubicBezTo>
                      <a:pt x="23" y="38"/>
                      <a:pt x="21" y="38"/>
                      <a:pt x="20" y="39"/>
                    </a:cubicBezTo>
                    <a:cubicBezTo>
                      <a:pt x="18" y="40"/>
                      <a:pt x="18" y="42"/>
                      <a:pt x="20" y="44"/>
                    </a:cubicBezTo>
                    <a:cubicBezTo>
                      <a:pt x="33" y="57"/>
                      <a:pt x="33" y="57"/>
                      <a:pt x="33" y="57"/>
                    </a:cubicBezTo>
                    <a:cubicBezTo>
                      <a:pt x="33" y="57"/>
                      <a:pt x="33" y="57"/>
                      <a:pt x="33" y="57"/>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3" name="Oval 38"/>
              <p:cNvSpPr>
                <a:spLocks noChangeArrowheads="1"/>
              </p:cNvSpPr>
              <p:nvPr/>
            </p:nvSpPr>
            <p:spPr bwMode="auto">
              <a:xfrm>
                <a:off x="10798175" y="2976563"/>
                <a:ext cx="57150" cy="52387"/>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4" name="Freeform 39"/>
              <p:cNvSpPr>
                <a:spLocks/>
              </p:cNvSpPr>
              <p:nvPr/>
            </p:nvSpPr>
            <p:spPr bwMode="auto">
              <a:xfrm>
                <a:off x="10764838" y="2720975"/>
                <a:ext cx="127000" cy="247650"/>
              </a:xfrm>
              <a:custGeom>
                <a:avLst/>
                <a:gdLst>
                  <a:gd name="T0" fmla="*/ 0 w 34"/>
                  <a:gd name="T1" fmla="*/ 56 h 66"/>
                  <a:gd name="T2" fmla="*/ 10 w 34"/>
                  <a:gd name="T3" fmla="*/ 66 h 66"/>
                  <a:gd name="T4" fmla="*/ 19 w 34"/>
                  <a:gd name="T5" fmla="*/ 66 h 66"/>
                  <a:gd name="T6" fmla="*/ 20 w 34"/>
                  <a:gd name="T7" fmla="*/ 66 h 66"/>
                  <a:gd name="T8" fmla="*/ 24 w 34"/>
                  <a:gd name="T9" fmla="*/ 66 h 66"/>
                  <a:gd name="T10" fmla="*/ 34 w 34"/>
                  <a:gd name="T11" fmla="*/ 56 h 66"/>
                  <a:gd name="T12" fmla="*/ 34 w 34"/>
                  <a:gd name="T13" fmla="*/ 56 h 66"/>
                  <a:gd name="T14" fmla="*/ 34 w 34"/>
                  <a:gd name="T15" fmla="*/ 37 h 66"/>
                  <a:gd name="T16" fmla="*/ 31 w 34"/>
                  <a:gd name="T17" fmla="*/ 34 h 66"/>
                  <a:gd name="T18" fmla="*/ 28 w 34"/>
                  <a:gd name="T19" fmla="*/ 37 h 66"/>
                  <a:gd name="T20" fmla="*/ 28 w 34"/>
                  <a:gd name="T21" fmla="*/ 49 h 66"/>
                  <a:gd name="T22" fmla="*/ 28 w 34"/>
                  <a:gd name="T23" fmla="*/ 55 h 66"/>
                  <a:gd name="T24" fmla="*/ 26 w 34"/>
                  <a:gd name="T25" fmla="*/ 55 h 66"/>
                  <a:gd name="T26" fmla="*/ 26 w 34"/>
                  <a:gd name="T27" fmla="*/ 48 h 66"/>
                  <a:gd name="T28" fmla="*/ 26 w 34"/>
                  <a:gd name="T29" fmla="*/ 36 h 66"/>
                  <a:gd name="T30" fmla="*/ 26 w 34"/>
                  <a:gd name="T31" fmla="*/ 34 h 66"/>
                  <a:gd name="T32" fmla="*/ 26 w 34"/>
                  <a:gd name="T33" fmla="*/ 4 h 66"/>
                  <a:gd name="T34" fmla="*/ 22 w 34"/>
                  <a:gd name="T35" fmla="*/ 0 h 66"/>
                  <a:gd name="T36" fmla="*/ 18 w 34"/>
                  <a:gd name="T37" fmla="*/ 4 h 66"/>
                  <a:gd name="T38" fmla="*/ 18 w 34"/>
                  <a:gd name="T39" fmla="*/ 34 h 66"/>
                  <a:gd name="T40" fmla="*/ 16 w 34"/>
                  <a:gd name="T41" fmla="*/ 34 h 66"/>
                  <a:gd name="T42" fmla="*/ 16 w 34"/>
                  <a:gd name="T43" fmla="*/ 4 h 66"/>
                  <a:gd name="T44" fmla="*/ 12 w 34"/>
                  <a:gd name="T45" fmla="*/ 0 h 66"/>
                  <a:gd name="T46" fmla="*/ 8 w 34"/>
                  <a:gd name="T47" fmla="*/ 4 h 66"/>
                  <a:gd name="T48" fmla="*/ 8 w 34"/>
                  <a:gd name="T49" fmla="*/ 34 h 66"/>
                  <a:gd name="T50" fmla="*/ 8 w 34"/>
                  <a:gd name="T51" fmla="*/ 36 h 66"/>
                  <a:gd name="T52" fmla="*/ 8 w 34"/>
                  <a:gd name="T53" fmla="*/ 48 h 66"/>
                  <a:gd name="T54" fmla="*/ 8 w 34"/>
                  <a:gd name="T55" fmla="*/ 55 h 66"/>
                  <a:gd name="T56" fmla="*/ 6 w 34"/>
                  <a:gd name="T57" fmla="*/ 55 h 66"/>
                  <a:gd name="T58" fmla="*/ 6 w 34"/>
                  <a:gd name="T59" fmla="*/ 49 h 66"/>
                  <a:gd name="T60" fmla="*/ 6 w 34"/>
                  <a:gd name="T61" fmla="*/ 37 h 66"/>
                  <a:gd name="T62" fmla="*/ 3 w 34"/>
                  <a:gd name="T63" fmla="*/ 34 h 66"/>
                  <a:gd name="T64" fmla="*/ 0 w 34"/>
                  <a:gd name="T65" fmla="*/ 37 h 66"/>
                  <a:gd name="T66" fmla="*/ 0 w 34"/>
                  <a:gd name="T67" fmla="*/ 56 h 66"/>
                  <a:gd name="T68" fmla="*/ 0 w 34"/>
                  <a:gd name="T6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0" y="56"/>
                    </a:moveTo>
                    <a:cubicBezTo>
                      <a:pt x="0" y="62"/>
                      <a:pt x="4" y="66"/>
                      <a:pt x="10" y="66"/>
                    </a:cubicBezTo>
                    <a:cubicBezTo>
                      <a:pt x="19" y="66"/>
                      <a:pt x="19" y="66"/>
                      <a:pt x="19" y="66"/>
                    </a:cubicBezTo>
                    <a:cubicBezTo>
                      <a:pt x="20" y="66"/>
                      <a:pt x="20" y="66"/>
                      <a:pt x="20" y="66"/>
                    </a:cubicBezTo>
                    <a:cubicBezTo>
                      <a:pt x="24" y="66"/>
                      <a:pt x="24" y="66"/>
                      <a:pt x="24" y="66"/>
                    </a:cubicBezTo>
                    <a:cubicBezTo>
                      <a:pt x="29" y="66"/>
                      <a:pt x="34" y="62"/>
                      <a:pt x="34" y="56"/>
                    </a:cubicBezTo>
                    <a:cubicBezTo>
                      <a:pt x="34" y="56"/>
                      <a:pt x="34" y="56"/>
                      <a:pt x="34" y="56"/>
                    </a:cubicBezTo>
                    <a:cubicBezTo>
                      <a:pt x="34" y="37"/>
                      <a:pt x="34" y="37"/>
                      <a:pt x="34" y="37"/>
                    </a:cubicBezTo>
                    <a:cubicBezTo>
                      <a:pt x="34" y="35"/>
                      <a:pt x="32" y="34"/>
                      <a:pt x="31" y="34"/>
                    </a:cubicBezTo>
                    <a:cubicBezTo>
                      <a:pt x="29" y="34"/>
                      <a:pt x="28" y="35"/>
                      <a:pt x="28" y="37"/>
                    </a:cubicBezTo>
                    <a:cubicBezTo>
                      <a:pt x="28" y="49"/>
                      <a:pt x="28" y="49"/>
                      <a:pt x="28" y="49"/>
                    </a:cubicBezTo>
                    <a:cubicBezTo>
                      <a:pt x="28" y="55"/>
                      <a:pt x="28" y="55"/>
                      <a:pt x="28" y="55"/>
                    </a:cubicBezTo>
                    <a:cubicBezTo>
                      <a:pt x="26" y="55"/>
                      <a:pt x="26" y="55"/>
                      <a:pt x="26" y="55"/>
                    </a:cubicBezTo>
                    <a:cubicBezTo>
                      <a:pt x="26" y="48"/>
                      <a:pt x="26" y="48"/>
                      <a:pt x="26" y="48"/>
                    </a:cubicBezTo>
                    <a:cubicBezTo>
                      <a:pt x="26" y="36"/>
                      <a:pt x="26" y="36"/>
                      <a:pt x="26" y="36"/>
                    </a:cubicBezTo>
                    <a:cubicBezTo>
                      <a:pt x="26" y="34"/>
                      <a:pt x="26" y="34"/>
                      <a:pt x="26" y="34"/>
                    </a:cubicBezTo>
                    <a:cubicBezTo>
                      <a:pt x="26" y="4"/>
                      <a:pt x="26" y="4"/>
                      <a:pt x="26" y="4"/>
                    </a:cubicBezTo>
                    <a:cubicBezTo>
                      <a:pt x="26" y="2"/>
                      <a:pt x="24" y="0"/>
                      <a:pt x="22" y="0"/>
                    </a:cubicBezTo>
                    <a:cubicBezTo>
                      <a:pt x="19" y="0"/>
                      <a:pt x="18" y="2"/>
                      <a:pt x="18" y="4"/>
                    </a:cubicBezTo>
                    <a:cubicBezTo>
                      <a:pt x="18" y="34"/>
                      <a:pt x="18" y="34"/>
                      <a:pt x="18" y="34"/>
                    </a:cubicBezTo>
                    <a:cubicBezTo>
                      <a:pt x="16" y="34"/>
                      <a:pt x="16" y="34"/>
                      <a:pt x="16" y="34"/>
                    </a:cubicBezTo>
                    <a:cubicBezTo>
                      <a:pt x="16" y="4"/>
                      <a:pt x="16" y="4"/>
                      <a:pt x="16" y="4"/>
                    </a:cubicBezTo>
                    <a:cubicBezTo>
                      <a:pt x="16" y="2"/>
                      <a:pt x="14" y="0"/>
                      <a:pt x="12" y="0"/>
                    </a:cubicBezTo>
                    <a:cubicBezTo>
                      <a:pt x="9" y="0"/>
                      <a:pt x="8" y="2"/>
                      <a:pt x="8" y="4"/>
                    </a:cubicBezTo>
                    <a:cubicBezTo>
                      <a:pt x="8" y="34"/>
                      <a:pt x="8" y="34"/>
                      <a:pt x="8" y="34"/>
                    </a:cubicBezTo>
                    <a:cubicBezTo>
                      <a:pt x="8" y="36"/>
                      <a:pt x="8" y="36"/>
                      <a:pt x="8" y="36"/>
                    </a:cubicBezTo>
                    <a:cubicBezTo>
                      <a:pt x="8" y="48"/>
                      <a:pt x="8" y="48"/>
                      <a:pt x="8" y="48"/>
                    </a:cubicBezTo>
                    <a:cubicBezTo>
                      <a:pt x="8" y="55"/>
                      <a:pt x="8" y="55"/>
                      <a:pt x="8" y="55"/>
                    </a:cubicBezTo>
                    <a:cubicBezTo>
                      <a:pt x="6" y="55"/>
                      <a:pt x="6" y="55"/>
                      <a:pt x="6" y="55"/>
                    </a:cubicBezTo>
                    <a:cubicBezTo>
                      <a:pt x="6" y="49"/>
                      <a:pt x="6" y="49"/>
                      <a:pt x="6" y="49"/>
                    </a:cubicBezTo>
                    <a:cubicBezTo>
                      <a:pt x="6" y="37"/>
                      <a:pt x="6" y="37"/>
                      <a:pt x="6" y="37"/>
                    </a:cubicBezTo>
                    <a:cubicBezTo>
                      <a:pt x="6" y="35"/>
                      <a:pt x="5" y="34"/>
                      <a:pt x="3" y="34"/>
                    </a:cubicBezTo>
                    <a:cubicBezTo>
                      <a:pt x="1" y="34"/>
                      <a:pt x="0" y="35"/>
                      <a:pt x="0" y="37"/>
                    </a:cubicBezTo>
                    <a:cubicBezTo>
                      <a:pt x="0" y="56"/>
                      <a:pt x="0" y="56"/>
                      <a:pt x="0" y="56"/>
                    </a:cubicBezTo>
                    <a:cubicBezTo>
                      <a:pt x="0" y="56"/>
                      <a:pt x="0" y="56"/>
                      <a:pt x="0" y="56"/>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5" name="Freeform 40"/>
              <p:cNvSpPr>
                <a:spLocks/>
              </p:cNvSpPr>
              <p:nvPr/>
            </p:nvSpPr>
            <p:spPr bwMode="auto">
              <a:xfrm>
                <a:off x="10494963" y="2841625"/>
                <a:ext cx="60325" cy="58737"/>
              </a:xfrm>
              <a:custGeom>
                <a:avLst/>
                <a:gdLst>
                  <a:gd name="T0" fmla="*/ 13 w 16"/>
                  <a:gd name="T1" fmla="*/ 3 h 16"/>
                  <a:gd name="T2" fmla="*/ 3 w 16"/>
                  <a:gd name="T3" fmla="*/ 3 h 16"/>
                  <a:gd name="T4" fmla="*/ 3 w 16"/>
                  <a:gd name="T5" fmla="*/ 13 h 16"/>
                  <a:gd name="T6" fmla="*/ 13 w 16"/>
                  <a:gd name="T7" fmla="*/ 13 h 16"/>
                  <a:gd name="T8" fmla="*/ 13 w 16"/>
                  <a:gd name="T9" fmla="*/ 3 h 16"/>
                </a:gdLst>
                <a:ahLst/>
                <a:cxnLst>
                  <a:cxn ang="0">
                    <a:pos x="T0" y="T1"/>
                  </a:cxn>
                  <a:cxn ang="0">
                    <a:pos x="T2" y="T3"/>
                  </a:cxn>
                  <a:cxn ang="0">
                    <a:pos x="T4" y="T5"/>
                  </a:cxn>
                  <a:cxn ang="0">
                    <a:pos x="T6" y="T7"/>
                  </a:cxn>
                  <a:cxn ang="0">
                    <a:pos x="T8" y="T9"/>
                  </a:cxn>
                </a:cxnLst>
                <a:rect l="0" t="0" r="r" b="b"/>
                <a:pathLst>
                  <a:path w="16" h="16">
                    <a:moveTo>
                      <a:pt x="13" y="3"/>
                    </a:moveTo>
                    <a:cubicBezTo>
                      <a:pt x="10" y="0"/>
                      <a:pt x="6" y="0"/>
                      <a:pt x="3" y="3"/>
                    </a:cubicBezTo>
                    <a:cubicBezTo>
                      <a:pt x="0" y="6"/>
                      <a:pt x="0" y="11"/>
                      <a:pt x="3" y="13"/>
                    </a:cubicBezTo>
                    <a:cubicBezTo>
                      <a:pt x="6" y="16"/>
                      <a:pt x="10" y="16"/>
                      <a:pt x="13" y="13"/>
                    </a:cubicBezTo>
                    <a:cubicBezTo>
                      <a:pt x="16" y="11"/>
                      <a:pt x="16" y="6"/>
                      <a:pt x="13" y="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6" name="Freeform 41"/>
              <p:cNvSpPr>
                <a:spLocks/>
              </p:cNvSpPr>
              <p:nvPr/>
            </p:nvSpPr>
            <p:spPr bwMode="auto">
              <a:xfrm>
                <a:off x="10514013" y="2652713"/>
                <a:ext cx="228600" cy="230187"/>
              </a:xfrm>
              <a:custGeom>
                <a:avLst/>
                <a:gdLst>
                  <a:gd name="T0" fmla="*/ 4 w 61"/>
                  <a:gd name="T1" fmla="*/ 33 h 61"/>
                  <a:gd name="T2" fmla="*/ 4 w 61"/>
                  <a:gd name="T3" fmla="*/ 47 h 61"/>
                  <a:gd name="T4" fmla="*/ 11 w 61"/>
                  <a:gd name="T5" fmla="*/ 54 h 61"/>
                  <a:gd name="T6" fmla="*/ 11 w 61"/>
                  <a:gd name="T7" fmla="*/ 54 h 61"/>
                  <a:gd name="T8" fmla="*/ 14 w 61"/>
                  <a:gd name="T9" fmla="*/ 57 h 61"/>
                  <a:gd name="T10" fmla="*/ 28 w 61"/>
                  <a:gd name="T11" fmla="*/ 57 h 61"/>
                  <a:gd name="T12" fmla="*/ 28 w 61"/>
                  <a:gd name="T13" fmla="*/ 57 h 61"/>
                  <a:gd name="T14" fmla="*/ 42 w 61"/>
                  <a:gd name="T15" fmla="*/ 43 h 61"/>
                  <a:gd name="T16" fmla="*/ 42 w 61"/>
                  <a:gd name="T17" fmla="*/ 39 h 61"/>
                  <a:gd name="T18" fmla="*/ 37 w 61"/>
                  <a:gd name="T19" fmla="*/ 39 h 61"/>
                  <a:gd name="T20" fmla="*/ 29 w 61"/>
                  <a:gd name="T21" fmla="*/ 47 h 61"/>
                  <a:gd name="T22" fmla="*/ 25 w 61"/>
                  <a:gd name="T23" fmla="*/ 52 h 61"/>
                  <a:gd name="T24" fmla="*/ 24 w 61"/>
                  <a:gd name="T25" fmla="*/ 51 h 61"/>
                  <a:gd name="T26" fmla="*/ 29 w 61"/>
                  <a:gd name="T27" fmla="*/ 46 h 61"/>
                  <a:gd name="T28" fmla="*/ 37 w 61"/>
                  <a:gd name="T29" fmla="*/ 37 h 61"/>
                  <a:gd name="T30" fmla="*/ 39 w 61"/>
                  <a:gd name="T31" fmla="*/ 36 h 61"/>
                  <a:gd name="T32" fmla="*/ 60 w 61"/>
                  <a:gd name="T33" fmla="*/ 15 h 61"/>
                  <a:gd name="T34" fmla="*/ 60 w 61"/>
                  <a:gd name="T35" fmla="*/ 9 h 61"/>
                  <a:gd name="T36" fmla="*/ 54 w 61"/>
                  <a:gd name="T37" fmla="*/ 9 h 61"/>
                  <a:gd name="T38" fmla="*/ 33 w 61"/>
                  <a:gd name="T39" fmla="*/ 30 h 61"/>
                  <a:gd name="T40" fmla="*/ 31 w 61"/>
                  <a:gd name="T41" fmla="*/ 29 h 61"/>
                  <a:gd name="T42" fmla="*/ 53 w 61"/>
                  <a:gd name="T43" fmla="*/ 7 h 61"/>
                  <a:gd name="T44" fmla="*/ 53 w 61"/>
                  <a:gd name="T45" fmla="*/ 1 h 61"/>
                  <a:gd name="T46" fmla="*/ 47 w 61"/>
                  <a:gd name="T47" fmla="*/ 1 h 61"/>
                  <a:gd name="T48" fmla="*/ 25 w 61"/>
                  <a:gd name="T49" fmla="*/ 23 h 61"/>
                  <a:gd name="T50" fmla="*/ 24 w 61"/>
                  <a:gd name="T51" fmla="*/ 24 h 61"/>
                  <a:gd name="T52" fmla="*/ 15 w 61"/>
                  <a:gd name="T53" fmla="*/ 33 h 61"/>
                  <a:gd name="T54" fmla="*/ 11 w 61"/>
                  <a:gd name="T55" fmla="*/ 38 h 61"/>
                  <a:gd name="T56" fmla="*/ 10 w 61"/>
                  <a:gd name="T57" fmla="*/ 36 h 61"/>
                  <a:gd name="T58" fmla="*/ 14 w 61"/>
                  <a:gd name="T59" fmla="*/ 32 h 61"/>
                  <a:gd name="T60" fmla="*/ 22 w 61"/>
                  <a:gd name="T61" fmla="*/ 24 h 61"/>
                  <a:gd name="T62" fmla="*/ 22 w 61"/>
                  <a:gd name="T63" fmla="*/ 19 h 61"/>
                  <a:gd name="T64" fmla="*/ 18 w 61"/>
                  <a:gd name="T65" fmla="*/ 19 h 61"/>
                  <a:gd name="T66" fmla="*/ 4 w 61"/>
                  <a:gd name="T67" fmla="*/ 33 h 61"/>
                  <a:gd name="T68" fmla="*/ 4 w 61"/>
                  <a:gd name="T69" fmla="*/ 3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61">
                    <a:moveTo>
                      <a:pt x="4" y="33"/>
                    </a:moveTo>
                    <a:cubicBezTo>
                      <a:pt x="0" y="37"/>
                      <a:pt x="0" y="43"/>
                      <a:pt x="4" y="47"/>
                    </a:cubicBezTo>
                    <a:cubicBezTo>
                      <a:pt x="11" y="54"/>
                      <a:pt x="11" y="54"/>
                      <a:pt x="11" y="54"/>
                    </a:cubicBezTo>
                    <a:cubicBezTo>
                      <a:pt x="11" y="54"/>
                      <a:pt x="11" y="54"/>
                      <a:pt x="11" y="54"/>
                    </a:cubicBezTo>
                    <a:cubicBezTo>
                      <a:pt x="14" y="57"/>
                      <a:pt x="14" y="57"/>
                      <a:pt x="14" y="57"/>
                    </a:cubicBezTo>
                    <a:cubicBezTo>
                      <a:pt x="18" y="61"/>
                      <a:pt x="24" y="61"/>
                      <a:pt x="28" y="57"/>
                    </a:cubicBezTo>
                    <a:cubicBezTo>
                      <a:pt x="28" y="57"/>
                      <a:pt x="28" y="57"/>
                      <a:pt x="28" y="57"/>
                    </a:cubicBezTo>
                    <a:cubicBezTo>
                      <a:pt x="42" y="43"/>
                      <a:pt x="42" y="43"/>
                      <a:pt x="42" y="43"/>
                    </a:cubicBezTo>
                    <a:cubicBezTo>
                      <a:pt x="43" y="42"/>
                      <a:pt x="43" y="40"/>
                      <a:pt x="42" y="39"/>
                    </a:cubicBezTo>
                    <a:cubicBezTo>
                      <a:pt x="41" y="38"/>
                      <a:pt x="39" y="38"/>
                      <a:pt x="37" y="39"/>
                    </a:cubicBezTo>
                    <a:cubicBezTo>
                      <a:pt x="29" y="47"/>
                      <a:pt x="29" y="47"/>
                      <a:pt x="29" y="47"/>
                    </a:cubicBezTo>
                    <a:cubicBezTo>
                      <a:pt x="25" y="52"/>
                      <a:pt x="25" y="52"/>
                      <a:pt x="25" y="52"/>
                    </a:cubicBezTo>
                    <a:cubicBezTo>
                      <a:pt x="24" y="51"/>
                      <a:pt x="24" y="51"/>
                      <a:pt x="24" y="51"/>
                    </a:cubicBezTo>
                    <a:cubicBezTo>
                      <a:pt x="29" y="46"/>
                      <a:pt x="29" y="46"/>
                      <a:pt x="29" y="46"/>
                    </a:cubicBezTo>
                    <a:cubicBezTo>
                      <a:pt x="37" y="37"/>
                      <a:pt x="37" y="37"/>
                      <a:pt x="37" y="37"/>
                    </a:cubicBezTo>
                    <a:cubicBezTo>
                      <a:pt x="39" y="36"/>
                      <a:pt x="39" y="36"/>
                      <a:pt x="39" y="36"/>
                    </a:cubicBezTo>
                    <a:cubicBezTo>
                      <a:pt x="60" y="15"/>
                      <a:pt x="60" y="15"/>
                      <a:pt x="60" y="15"/>
                    </a:cubicBezTo>
                    <a:cubicBezTo>
                      <a:pt x="61" y="13"/>
                      <a:pt x="61" y="10"/>
                      <a:pt x="60" y="9"/>
                    </a:cubicBezTo>
                    <a:cubicBezTo>
                      <a:pt x="58" y="7"/>
                      <a:pt x="55" y="7"/>
                      <a:pt x="54" y="9"/>
                    </a:cubicBezTo>
                    <a:cubicBezTo>
                      <a:pt x="33" y="30"/>
                      <a:pt x="33" y="30"/>
                      <a:pt x="33" y="30"/>
                    </a:cubicBezTo>
                    <a:cubicBezTo>
                      <a:pt x="31" y="29"/>
                      <a:pt x="31" y="29"/>
                      <a:pt x="31" y="29"/>
                    </a:cubicBezTo>
                    <a:cubicBezTo>
                      <a:pt x="53" y="7"/>
                      <a:pt x="53" y="7"/>
                      <a:pt x="53" y="7"/>
                    </a:cubicBezTo>
                    <a:cubicBezTo>
                      <a:pt x="54" y="6"/>
                      <a:pt x="54" y="3"/>
                      <a:pt x="53" y="1"/>
                    </a:cubicBezTo>
                    <a:cubicBezTo>
                      <a:pt x="51" y="0"/>
                      <a:pt x="48" y="0"/>
                      <a:pt x="47" y="1"/>
                    </a:cubicBezTo>
                    <a:cubicBezTo>
                      <a:pt x="25" y="23"/>
                      <a:pt x="25" y="23"/>
                      <a:pt x="25" y="23"/>
                    </a:cubicBezTo>
                    <a:cubicBezTo>
                      <a:pt x="24" y="24"/>
                      <a:pt x="24" y="24"/>
                      <a:pt x="24" y="24"/>
                    </a:cubicBezTo>
                    <a:cubicBezTo>
                      <a:pt x="15" y="33"/>
                      <a:pt x="15" y="33"/>
                      <a:pt x="15" y="33"/>
                    </a:cubicBezTo>
                    <a:cubicBezTo>
                      <a:pt x="11" y="38"/>
                      <a:pt x="11" y="38"/>
                      <a:pt x="11" y="38"/>
                    </a:cubicBezTo>
                    <a:cubicBezTo>
                      <a:pt x="10" y="36"/>
                      <a:pt x="10" y="36"/>
                      <a:pt x="10" y="36"/>
                    </a:cubicBezTo>
                    <a:cubicBezTo>
                      <a:pt x="14" y="32"/>
                      <a:pt x="14" y="32"/>
                      <a:pt x="14" y="32"/>
                    </a:cubicBezTo>
                    <a:cubicBezTo>
                      <a:pt x="22" y="24"/>
                      <a:pt x="22" y="24"/>
                      <a:pt x="22" y="24"/>
                    </a:cubicBezTo>
                    <a:cubicBezTo>
                      <a:pt x="23" y="23"/>
                      <a:pt x="23" y="21"/>
                      <a:pt x="22" y="19"/>
                    </a:cubicBezTo>
                    <a:cubicBezTo>
                      <a:pt x="21" y="18"/>
                      <a:pt x="19" y="18"/>
                      <a:pt x="18" y="19"/>
                    </a:cubicBezTo>
                    <a:cubicBezTo>
                      <a:pt x="4" y="33"/>
                      <a:pt x="4" y="33"/>
                      <a:pt x="4" y="33"/>
                    </a:cubicBezTo>
                    <a:cubicBezTo>
                      <a:pt x="4" y="33"/>
                      <a:pt x="4" y="33"/>
                      <a:pt x="4" y="3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7" name="Oval 42"/>
              <p:cNvSpPr>
                <a:spLocks noChangeArrowheads="1"/>
              </p:cNvSpPr>
              <p:nvPr/>
            </p:nvSpPr>
            <p:spPr bwMode="auto">
              <a:xfrm>
                <a:off x="10374313" y="2536825"/>
                <a:ext cx="57150" cy="57150"/>
              </a:xfrm>
              <a:prstGeom prst="ellipse">
                <a:avLst/>
              </a:pr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8" name="Freeform 43"/>
              <p:cNvSpPr>
                <a:spLocks/>
              </p:cNvSpPr>
              <p:nvPr/>
            </p:nvSpPr>
            <p:spPr bwMode="auto">
              <a:xfrm>
                <a:off x="10434638" y="2500313"/>
                <a:ext cx="250825" cy="130175"/>
              </a:xfrm>
              <a:custGeom>
                <a:avLst/>
                <a:gdLst>
                  <a:gd name="T0" fmla="*/ 10 w 67"/>
                  <a:gd name="T1" fmla="*/ 0 h 35"/>
                  <a:gd name="T2" fmla="*/ 0 w 67"/>
                  <a:gd name="T3" fmla="*/ 10 h 35"/>
                  <a:gd name="T4" fmla="*/ 0 w 67"/>
                  <a:gd name="T5" fmla="*/ 20 h 35"/>
                  <a:gd name="T6" fmla="*/ 0 w 67"/>
                  <a:gd name="T7" fmla="*/ 21 h 35"/>
                  <a:gd name="T8" fmla="*/ 0 w 67"/>
                  <a:gd name="T9" fmla="*/ 25 h 35"/>
                  <a:gd name="T10" fmla="*/ 10 w 67"/>
                  <a:gd name="T11" fmla="*/ 35 h 35"/>
                  <a:gd name="T12" fmla="*/ 10 w 67"/>
                  <a:gd name="T13" fmla="*/ 35 h 35"/>
                  <a:gd name="T14" fmla="*/ 29 w 67"/>
                  <a:gd name="T15" fmla="*/ 35 h 35"/>
                  <a:gd name="T16" fmla="*/ 32 w 67"/>
                  <a:gd name="T17" fmla="*/ 31 h 35"/>
                  <a:gd name="T18" fmla="*/ 29 w 67"/>
                  <a:gd name="T19" fmla="*/ 28 h 35"/>
                  <a:gd name="T20" fmla="*/ 18 w 67"/>
                  <a:gd name="T21" fmla="*/ 28 h 35"/>
                  <a:gd name="T22" fmla="*/ 11 w 67"/>
                  <a:gd name="T23" fmla="*/ 28 h 35"/>
                  <a:gd name="T24" fmla="*/ 11 w 67"/>
                  <a:gd name="T25" fmla="*/ 27 h 35"/>
                  <a:gd name="T26" fmla="*/ 18 w 67"/>
                  <a:gd name="T27" fmla="*/ 27 h 35"/>
                  <a:gd name="T28" fmla="*/ 31 w 67"/>
                  <a:gd name="T29" fmla="*/ 27 h 35"/>
                  <a:gd name="T30" fmla="*/ 32 w 67"/>
                  <a:gd name="T31" fmla="*/ 27 h 35"/>
                  <a:gd name="T32" fmla="*/ 62 w 67"/>
                  <a:gd name="T33" fmla="*/ 27 h 35"/>
                  <a:gd name="T34" fmla="*/ 67 w 67"/>
                  <a:gd name="T35" fmla="*/ 23 h 35"/>
                  <a:gd name="T36" fmla="*/ 62 w 67"/>
                  <a:gd name="T37" fmla="*/ 18 h 35"/>
                  <a:gd name="T38" fmla="*/ 32 w 67"/>
                  <a:gd name="T39" fmla="*/ 18 h 35"/>
                  <a:gd name="T40" fmla="*/ 32 w 67"/>
                  <a:gd name="T41" fmla="*/ 17 h 35"/>
                  <a:gd name="T42" fmla="*/ 62 w 67"/>
                  <a:gd name="T43" fmla="*/ 17 h 35"/>
                  <a:gd name="T44" fmla="*/ 67 w 67"/>
                  <a:gd name="T45" fmla="*/ 13 h 35"/>
                  <a:gd name="T46" fmla="*/ 62 w 67"/>
                  <a:gd name="T47" fmla="*/ 8 h 35"/>
                  <a:gd name="T48" fmla="*/ 32 w 67"/>
                  <a:gd name="T49" fmla="*/ 8 h 35"/>
                  <a:gd name="T50" fmla="*/ 31 w 67"/>
                  <a:gd name="T51" fmla="*/ 8 h 35"/>
                  <a:gd name="T52" fmla="*/ 18 w 67"/>
                  <a:gd name="T53" fmla="*/ 8 h 35"/>
                  <a:gd name="T54" fmla="*/ 11 w 67"/>
                  <a:gd name="T55" fmla="*/ 8 h 35"/>
                  <a:gd name="T56" fmla="*/ 11 w 67"/>
                  <a:gd name="T57" fmla="*/ 7 h 35"/>
                  <a:gd name="T58" fmla="*/ 18 w 67"/>
                  <a:gd name="T59" fmla="*/ 7 h 35"/>
                  <a:gd name="T60" fmla="*/ 29 w 67"/>
                  <a:gd name="T61" fmla="*/ 7 h 35"/>
                  <a:gd name="T62" fmla="*/ 32 w 67"/>
                  <a:gd name="T63" fmla="*/ 4 h 35"/>
                  <a:gd name="T64" fmla="*/ 29 w 67"/>
                  <a:gd name="T65" fmla="*/ 0 h 35"/>
                  <a:gd name="T66" fmla="*/ 10 w 67"/>
                  <a:gd name="T67" fmla="*/ 0 h 35"/>
                  <a:gd name="T68" fmla="*/ 10 w 67"/>
                  <a:gd name="T6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35">
                    <a:moveTo>
                      <a:pt x="10" y="0"/>
                    </a:moveTo>
                    <a:cubicBezTo>
                      <a:pt x="5" y="1"/>
                      <a:pt x="0" y="5"/>
                      <a:pt x="0" y="10"/>
                    </a:cubicBezTo>
                    <a:cubicBezTo>
                      <a:pt x="0" y="20"/>
                      <a:pt x="0" y="20"/>
                      <a:pt x="0" y="20"/>
                    </a:cubicBezTo>
                    <a:cubicBezTo>
                      <a:pt x="0" y="21"/>
                      <a:pt x="0" y="21"/>
                      <a:pt x="0" y="21"/>
                    </a:cubicBezTo>
                    <a:cubicBezTo>
                      <a:pt x="0" y="25"/>
                      <a:pt x="0" y="25"/>
                      <a:pt x="0" y="25"/>
                    </a:cubicBezTo>
                    <a:cubicBezTo>
                      <a:pt x="0" y="30"/>
                      <a:pt x="5" y="35"/>
                      <a:pt x="10" y="35"/>
                    </a:cubicBezTo>
                    <a:cubicBezTo>
                      <a:pt x="10" y="35"/>
                      <a:pt x="10" y="35"/>
                      <a:pt x="10" y="35"/>
                    </a:cubicBezTo>
                    <a:cubicBezTo>
                      <a:pt x="29" y="35"/>
                      <a:pt x="29" y="35"/>
                      <a:pt x="29" y="35"/>
                    </a:cubicBezTo>
                    <a:cubicBezTo>
                      <a:pt x="31" y="35"/>
                      <a:pt x="32" y="33"/>
                      <a:pt x="32" y="31"/>
                    </a:cubicBezTo>
                    <a:cubicBezTo>
                      <a:pt x="32" y="30"/>
                      <a:pt x="31" y="28"/>
                      <a:pt x="29" y="28"/>
                    </a:cubicBezTo>
                    <a:cubicBezTo>
                      <a:pt x="18" y="28"/>
                      <a:pt x="18" y="28"/>
                      <a:pt x="18" y="28"/>
                    </a:cubicBezTo>
                    <a:cubicBezTo>
                      <a:pt x="11" y="28"/>
                      <a:pt x="11" y="28"/>
                      <a:pt x="11" y="28"/>
                    </a:cubicBezTo>
                    <a:cubicBezTo>
                      <a:pt x="11" y="27"/>
                      <a:pt x="11" y="27"/>
                      <a:pt x="11" y="27"/>
                    </a:cubicBezTo>
                    <a:cubicBezTo>
                      <a:pt x="18" y="27"/>
                      <a:pt x="18" y="27"/>
                      <a:pt x="18" y="27"/>
                    </a:cubicBezTo>
                    <a:cubicBezTo>
                      <a:pt x="31" y="27"/>
                      <a:pt x="31" y="27"/>
                      <a:pt x="31" y="27"/>
                    </a:cubicBezTo>
                    <a:cubicBezTo>
                      <a:pt x="32" y="27"/>
                      <a:pt x="32" y="27"/>
                      <a:pt x="32" y="27"/>
                    </a:cubicBezTo>
                    <a:cubicBezTo>
                      <a:pt x="62" y="27"/>
                      <a:pt x="62" y="27"/>
                      <a:pt x="62" y="27"/>
                    </a:cubicBezTo>
                    <a:cubicBezTo>
                      <a:pt x="65" y="27"/>
                      <a:pt x="67" y="25"/>
                      <a:pt x="67" y="23"/>
                    </a:cubicBezTo>
                    <a:cubicBezTo>
                      <a:pt x="67" y="20"/>
                      <a:pt x="65" y="18"/>
                      <a:pt x="62" y="18"/>
                    </a:cubicBezTo>
                    <a:cubicBezTo>
                      <a:pt x="32" y="18"/>
                      <a:pt x="32" y="18"/>
                      <a:pt x="32" y="18"/>
                    </a:cubicBezTo>
                    <a:cubicBezTo>
                      <a:pt x="32" y="17"/>
                      <a:pt x="32" y="17"/>
                      <a:pt x="32" y="17"/>
                    </a:cubicBezTo>
                    <a:cubicBezTo>
                      <a:pt x="62" y="17"/>
                      <a:pt x="62" y="17"/>
                      <a:pt x="62" y="17"/>
                    </a:cubicBezTo>
                    <a:cubicBezTo>
                      <a:pt x="65" y="17"/>
                      <a:pt x="67" y="15"/>
                      <a:pt x="67" y="13"/>
                    </a:cubicBezTo>
                    <a:cubicBezTo>
                      <a:pt x="67" y="10"/>
                      <a:pt x="65" y="8"/>
                      <a:pt x="62" y="8"/>
                    </a:cubicBezTo>
                    <a:cubicBezTo>
                      <a:pt x="32" y="8"/>
                      <a:pt x="32" y="8"/>
                      <a:pt x="32" y="8"/>
                    </a:cubicBezTo>
                    <a:cubicBezTo>
                      <a:pt x="31" y="8"/>
                      <a:pt x="31" y="8"/>
                      <a:pt x="31" y="8"/>
                    </a:cubicBezTo>
                    <a:cubicBezTo>
                      <a:pt x="18" y="8"/>
                      <a:pt x="18" y="8"/>
                      <a:pt x="18" y="8"/>
                    </a:cubicBezTo>
                    <a:cubicBezTo>
                      <a:pt x="11" y="8"/>
                      <a:pt x="11" y="8"/>
                      <a:pt x="11" y="8"/>
                    </a:cubicBezTo>
                    <a:cubicBezTo>
                      <a:pt x="11" y="7"/>
                      <a:pt x="11" y="7"/>
                      <a:pt x="11" y="7"/>
                    </a:cubicBezTo>
                    <a:cubicBezTo>
                      <a:pt x="18" y="7"/>
                      <a:pt x="18" y="7"/>
                      <a:pt x="18" y="7"/>
                    </a:cubicBezTo>
                    <a:cubicBezTo>
                      <a:pt x="29" y="7"/>
                      <a:pt x="29" y="7"/>
                      <a:pt x="29" y="7"/>
                    </a:cubicBezTo>
                    <a:cubicBezTo>
                      <a:pt x="31" y="7"/>
                      <a:pt x="32" y="5"/>
                      <a:pt x="32" y="4"/>
                    </a:cubicBezTo>
                    <a:cubicBezTo>
                      <a:pt x="32" y="2"/>
                      <a:pt x="31" y="1"/>
                      <a:pt x="29" y="0"/>
                    </a:cubicBezTo>
                    <a:cubicBezTo>
                      <a:pt x="10" y="0"/>
                      <a:pt x="10" y="0"/>
                      <a:pt x="10" y="0"/>
                    </a:cubicBezTo>
                    <a:cubicBezTo>
                      <a:pt x="10" y="1"/>
                      <a:pt x="10" y="0"/>
                      <a:pt x="10" y="0"/>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09" name="Freeform 44"/>
              <p:cNvSpPr>
                <a:spLocks/>
              </p:cNvSpPr>
              <p:nvPr/>
            </p:nvSpPr>
            <p:spPr bwMode="auto">
              <a:xfrm>
                <a:off x="10502900" y="2233613"/>
                <a:ext cx="60325" cy="60325"/>
              </a:xfrm>
              <a:custGeom>
                <a:avLst/>
                <a:gdLst>
                  <a:gd name="T0" fmla="*/ 13 w 16"/>
                  <a:gd name="T1" fmla="*/ 13 h 16"/>
                  <a:gd name="T2" fmla="*/ 13 w 16"/>
                  <a:gd name="T3" fmla="*/ 3 h 16"/>
                  <a:gd name="T4" fmla="*/ 3 w 16"/>
                  <a:gd name="T5" fmla="*/ 3 h 16"/>
                  <a:gd name="T6" fmla="*/ 3 w 16"/>
                  <a:gd name="T7" fmla="*/ 13 h 16"/>
                  <a:gd name="T8" fmla="*/ 13 w 16"/>
                  <a:gd name="T9" fmla="*/ 13 h 16"/>
                </a:gdLst>
                <a:ahLst/>
                <a:cxnLst>
                  <a:cxn ang="0">
                    <a:pos x="T0" y="T1"/>
                  </a:cxn>
                  <a:cxn ang="0">
                    <a:pos x="T2" y="T3"/>
                  </a:cxn>
                  <a:cxn ang="0">
                    <a:pos x="T4" y="T5"/>
                  </a:cxn>
                  <a:cxn ang="0">
                    <a:pos x="T6" y="T7"/>
                  </a:cxn>
                  <a:cxn ang="0">
                    <a:pos x="T8" y="T9"/>
                  </a:cxn>
                </a:cxnLst>
                <a:rect l="0" t="0" r="r" b="b"/>
                <a:pathLst>
                  <a:path w="16" h="16">
                    <a:moveTo>
                      <a:pt x="13" y="13"/>
                    </a:moveTo>
                    <a:cubicBezTo>
                      <a:pt x="16" y="10"/>
                      <a:pt x="16" y="5"/>
                      <a:pt x="13" y="3"/>
                    </a:cubicBezTo>
                    <a:cubicBezTo>
                      <a:pt x="10" y="0"/>
                      <a:pt x="6" y="0"/>
                      <a:pt x="3" y="3"/>
                    </a:cubicBezTo>
                    <a:cubicBezTo>
                      <a:pt x="0" y="5"/>
                      <a:pt x="0" y="10"/>
                      <a:pt x="3" y="13"/>
                    </a:cubicBezTo>
                    <a:cubicBezTo>
                      <a:pt x="6" y="16"/>
                      <a:pt x="10" y="16"/>
                      <a:pt x="13" y="13"/>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10" name="Freeform 45"/>
              <p:cNvSpPr>
                <a:spLocks/>
              </p:cNvSpPr>
              <p:nvPr/>
            </p:nvSpPr>
            <p:spPr bwMode="auto">
              <a:xfrm>
                <a:off x="10521950" y="2252663"/>
                <a:ext cx="231775" cy="228600"/>
              </a:xfrm>
              <a:custGeom>
                <a:avLst/>
                <a:gdLst>
                  <a:gd name="T0" fmla="*/ 28 w 62"/>
                  <a:gd name="T1" fmla="*/ 4 h 61"/>
                  <a:gd name="T2" fmla="*/ 14 w 62"/>
                  <a:gd name="T3" fmla="*/ 4 h 61"/>
                  <a:gd name="T4" fmla="*/ 8 w 62"/>
                  <a:gd name="T5" fmla="*/ 11 h 61"/>
                  <a:gd name="T6" fmla="*/ 7 w 62"/>
                  <a:gd name="T7" fmla="*/ 11 h 61"/>
                  <a:gd name="T8" fmla="*/ 4 w 62"/>
                  <a:gd name="T9" fmla="*/ 14 h 61"/>
                  <a:gd name="T10" fmla="*/ 4 w 62"/>
                  <a:gd name="T11" fmla="*/ 28 h 61"/>
                  <a:gd name="T12" fmla="*/ 4 w 62"/>
                  <a:gd name="T13" fmla="*/ 28 h 61"/>
                  <a:gd name="T14" fmla="*/ 18 w 62"/>
                  <a:gd name="T15" fmla="*/ 42 h 61"/>
                  <a:gd name="T16" fmla="*/ 22 w 62"/>
                  <a:gd name="T17" fmla="*/ 42 h 61"/>
                  <a:gd name="T18" fmla="*/ 22 w 62"/>
                  <a:gd name="T19" fmla="*/ 37 h 61"/>
                  <a:gd name="T20" fmla="*/ 14 w 62"/>
                  <a:gd name="T21" fmla="*/ 29 h 61"/>
                  <a:gd name="T22" fmla="*/ 10 w 62"/>
                  <a:gd name="T23" fmla="*/ 25 h 61"/>
                  <a:gd name="T24" fmla="*/ 11 w 62"/>
                  <a:gd name="T25" fmla="*/ 23 h 61"/>
                  <a:gd name="T26" fmla="*/ 16 w 62"/>
                  <a:gd name="T27" fmla="*/ 28 h 61"/>
                  <a:gd name="T28" fmla="*/ 24 w 62"/>
                  <a:gd name="T29" fmla="*/ 37 h 61"/>
                  <a:gd name="T30" fmla="*/ 26 w 62"/>
                  <a:gd name="T31" fmla="*/ 38 h 61"/>
                  <a:gd name="T32" fmla="*/ 47 w 62"/>
                  <a:gd name="T33" fmla="*/ 60 h 61"/>
                  <a:gd name="T34" fmla="*/ 53 w 62"/>
                  <a:gd name="T35" fmla="*/ 60 h 61"/>
                  <a:gd name="T36" fmla="*/ 53 w 62"/>
                  <a:gd name="T37" fmla="*/ 54 h 61"/>
                  <a:gd name="T38" fmla="*/ 32 w 62"/>
                  <a:gd name="T39" fmla="*/ 32 h 61"/>
                  <a:gd name="T40" fmla="*/ 33 w 62"/>
                  <a:gd name="T41" fmla="*/ 31 h 61"/>
                  <a:gd name="T42" fmla="*/ 54 w 62"/>
                  <a:gd name="T43" fmla="*/ 52 h 61"/>
                  <a:gd name="T44" fmla="*/ 60 w 62"/>
                  <a:gd name="T45" fmla="*/ 52 h 61"/>
                  <a:gd name="T46" fmla="*/ 60 w 62"/>
                  <a:gd name="T47" fmla="*/ 46 h 61"/>
                  <a:gd name="T48" fmla="*/ 39 w 62"/>
                  <a:gd name="T49" fmla="*/ 25 h 61"/>
                  <a:gd name="T50" fmla="*/ 37 w 62"/>
                  <a:gd name="T51" fmla="*/ 24 h 61"/>
                  <a:gd name="T52" fmla="*/ 29 w 62"/>
                  <a:gd name="T53" fmla="*/ 15 h 61"/>
                  <a:gd name="T54" fmla="*/ 24 w 62"/>
                  <a:gd name="T55" fmla="*/ 10 h 61"/>
                  <a:gd name="T56" fmla="*/ 25 w 62"/>
                  <a:gd name="T57" fmla="*/ 9 h 61"/>
                  <a:gd name="T58" fmla="*/ 29 w 62"/>
                  <a:gd name="T59" fmla="*/ 14 h 61"/>
                  <a:gd name="T60" fmla="*/ 38 w 62"/>
                  <a:gd name="T61" fmla="*/ 22 h 61"/>
                  <a:gd name="T62" fmla="*/ 42 w 62"/>
                  <a:gd name="T63" fmla="*/ 22 h 61"/>
                  <a:gd name="T64" fmla="*/ 42 w 62"/>
                  <a:gd name="T65" fmla="*/ 18 h 61"/>
                  <a:gd name="T66" fmla="*/ 28 w 62"/>
                  <a:gd name="T67" fmla="*/ 4 h 61"/>
                  <a:gd name="T68" fmla="*/ 28 w 62"/>
                  <a:gd name="T69"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61">
                    <a:moveTo>
                      <a:pt x="28" y="4"/>
                    </a:moveTo>
                    <a:cubicBezTo>
                      <a:pt x="25" y="0"/>
                      <a:pt x="18" y="0"/>
                      <a:pt x="14" y="4"/>
                    </a:cubicBezTo>
                    <a:cubicBezTo>
                      <a:pt x="8" y="11"/>
                      <a:pt x="8" y="11"/>
                      <a:pt x="8" y="11"/>
                    </a:cubicBezTo>
                    <a:cubicBezTo>
                      <a:pt x="7" y="11"/>
                      <a:pt x="7" y="11"/>
                      <a:pt x="7" y="11"/>
                    </a:cubicBezTo>
                    <a:cubicBezTo>
                      <a:pt x="4" y="14"/>
                      <a:pt x="4" y="14"/>
                      <a:pt x="4" y="14"/>
                    </a:cubicBezTo>
                    <a:cubicBezTo>
                      <a:pt x="0" y="18"/>
                      <a:pt x="0" y="24"/>
                      <a:pt x="4" y="28"/>
                    </a:cubicBezTo>
                    <a:cubicBezTo>
                      <a:pt x="4" y="28"/>
                      <a:pt x="4" y="28"/>
                      <a:pt x="4" y="28"/>
                    </a:cubicBezTo>
                    <a:cubicBezTo>
                      <a:pt x="18" y="42"/>
                      <a:pt x="18" y="42"/>
                      <a:pt x="18" y="42"/>
                    </a:cubicBezTo>
                    <a:cubicBezTo>
                      <a:pt x="19" y="43"/>
                      <a:pt x="21" y="43"/>
                      <a:pt x="22" y="42"/>
                    </a:cubicBezTo>
                    <a:cubicBezTo>
                      <a:pt x="24" y="40"/>
                      <a:pt x="24" y="38"/>
                      <a:pt x="22" y="37"/>
                    </a:cubicBezTo>
                    <a:cubicBezTo>
                      <a:pt x="14" y="29"/>
                      <a:pt x="14" y="29"/>
                      <a:pt x="14" y="29"/>
                    </a:cubicBezTo>
                    <a:cubicBezTo>
                      <a:pt x="10" y="25"/>
                      <a:pt x="10" y="25"/>
                      <a:pt x="10" y="25"/>
                    </a:cubicBezTo>
                    <a:cubicBezTo>
                      <a:pt x="11" y="23"/>
                      <a:pt x="11" y="23"/>
                      <a:pt x="11" y="23"/>
                    </a:cubicBezTo>
                    <a:cubicBezTo>
                      <a:pt x="16" y="28"/>
                      <a:pt x="16" y="28"/>
                      <a:pt x="16" y="28"/>
                    </a:cubicBezTo>
                    <a:cubicBezTo>
                      <a:pt x="24" y="37"/>
                      <a:pt x="24" y="37"/>
                      <a:pt x="24" y="37"/>
                    </a:cubicBezTo>
                    <a:cubicBezTo>
                      <a:pt x="26" y="38"/>
                      <a:pt x="26" y="38"/>
                      <a:pt x="26" y="38"/>
                    </a:cubicBezTo>
                    <a:cubicBezTo>
                      <a:pt x="47" y="60"/>
                      <a:pt x="47" y="60"/>
                      <a:pt x="47" y="60"/>
                    </a:cubicBezTo>
                    <a:cubicBezTo>
                      <a:pt x="48" y="61"/>
                      <a:pt x="51" y="61"/>
                      <a:pt x="53" y="60"/>
                    </a:cubicBezTo>
                    <a:cubicBezTo>
                      <a:pt x="54" y="58"/>
                      <a:pt x="54" y="55"/>
                      <a:pt x="53" y="54"/>
                    </a:cubicBezTo>
                    <a:cubicBezTo>
                      <a:pt x="32" y="32"/>
                      <a:pt x="32" y="32"/>
                      <a:pt x="32" y="32"/>
                    </a:cubicBezTo>
                    <a:cubicBezTo>
                      <a:pt x="33" y="31"/>
                      <a:pt x="33" y="31"/>
                      <a:pt x="33" y="31"/>
                    </a:cubicBezTo>
                    <a:cubicBezTo>
                      <a:pt x="54" y="52"/>
                      <a:pt x="54" y="52"/>
                      <a:pt x="54" y="52"/>
                    </a:cubicBezTo>
                    <a:cubicBezTo>
                      <a:pt x="56" y="54"/>
                      <a:pt x="58" y="54"/>
                      <a:pt x="60" y="52"/>
                    </a:cubicBezTo>
                    <a:cubicBezTo>
                      <a:pt x="62" y="51"/>
                      <a:pt x="62" y="48"/>
                      <a:pt x="60" y="46"/>
                    </a:cubicBezTo>
                    <a:cubicBezTo>
                      <a:pt x="39" y="25"/>
                      <a:pt x="39" y="25"/>
                      <a:pt x="39" y="25"/>
                    </a:cubicBezTo>
                    <a:cubicBezTo>
                      <a:pt x="37" y="24"/>
                      <a:pt x="37" y="24"/>
                      <a:pt x="37" y="24"/>
                    </a:cubicBezTo>
                    <a:cubicBezTo>
                      <a:pt x="29" y="15"/>
                      <a:pt x="29" y="15"/>
                      <a:pt x="29" y="15"/>
                    </a:cubicBezTo>
                    <a:cubicBezTo>
                      <a:pt x="24" y="10"/>
                      <a:pt x="24" y="10"/>
                      <a:pt x="24" y="10"/>
                    </a:cubicBezTo>
                    <a:cubicBezTo>
                      <a:pt x="25" y="9"/>
                      <a:pt x="25" y="9"/>
                      <a:pt x="25" y="9"/>
                    </a:cubicBezTo>
                    <a:cubicBezTo>
                      <a:pt x="29" y="14"/>
                      <a:pt x="29" y="14"/>
                      <a:pt x="29" y="14"/>
                    </a:cubicBezTo>
                    <a:cubicBezTo>
                      <a:pt x="38" y="22"/>
                      <a:pt x="38" y="22"/>
                      <a:pt x="38" y="22"/>
                    </a:cubicBezTo>
                    <a:cubicBezTo>
                      <a:pt x="39" y="23"/>
                      <a:pt x="41" y="23"/>
                      <a:pt x="42" y="22"/>
                    </a:cubicBezTo>
                    <a:cubicBezTo>
                      <a:pt x="43" y="21"/>
                      <a:pt x="43" y="19"/>
                      <a:pt x="42" y="18"/>
                    </a:cubicBezTo>
                    <a:cubicBezTo>
                      <a:pt x="28" y="4"/>
                      <a:pt x="28" y="4"/>
                      <a:pt x="28" y="4"/>
                    </a:cubicBezTo>
                    <a:cubicBezTo>
                      <a:pt x="28" y="4"/>
                      <a:pt x="28" y="4"/>
                      <a:pt x="28" y="4"/>
                    </a:cubicBezTo>
                    <a:close/>
                  </a:path>
                </a:pathLst>
              </a:custGeom>
              <a:grp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grpSp>
      </p:grpSp>
      <p:sp>
        <p:nvSpPr>
          <p:cNvPr id="111" name="TextBox 11"/>
          <p:cNvSpPr txBox="1">
            <a:spLocks noChangeArrowheads="1"/>
          </p:cNvSpPr>
          <p:nvPr/>
        </p:nvSpPr>
        <p:spPr bwMode="auto">
          <a:xfrm>
            <a:off x="1344801" y="794230"/>
            <a:ext cx="18087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400" dirty="0"/>
              <a:t>Enabling developers</a:t>
            </a:r>
          </a:p>
          <a:p>
            <a:r>
              <a:rPr lang="en-US" altLang="en-US" sz="1400" dirty="0"/>
              <a:t>and learners</a:t>
            </a:r>
          </a:p>
        </p:txBody>
      </p:sp>
      <p:sp>
        <p:nvSpPr>
          <p:cNvPr id="139" name="Oval 30"/>
          <p:cNvSpPr>
            <a:spLocks noChangeArrowheads="1"/>
          </p:cNvSpPr>
          <p:nvPr/>
        </p:nvSpPr>
        <p:spPr bwMode="auto">
          <a:xfrm>
            <a:off x="3391829" y="1034661"/>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0" name="Freeform 31"/>
          <p:cNvSpPr>
            <a:spLocks/>
          </p:cNvSpPr>
          <p:nvPr/>
        </p:nvSpPr>
        <p:spPr bwMode="auto">
          <a:xfrm>
            <a:off x="3357364" y="1085052"/>
            <a:ext cx="114884" cy="20687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1" name="Freeform 140"/>
          <p:cNvSpPr>
            <a:spLocks/>
          </p:cNvSpPr>
          <p:nvPr/>
        </p:nvSpPr>
        <p:spPr bwMode="auto">
          <a:xfrm>
            <a:off x="3505586" y="1090299"/>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12" name="Oval 30"/>
          <p:cNvSpPr>
            <a:spLocks noChangeArrowheads="1"/>
          </p:cNvSpPr>
          <p:nvPr/>
        </p:nvSpPr>
        <p:spPr bwMode="auto">
          <a:xfrm flipV="1">
            <a:off x="3549333" y="1035213"/>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21" name="Oval 30"/>
          <p:cNvSpPr>
            <a:spLocks noChangeArrowheads="1"/>
          </p:cNvSpPr>
          <p:nvPr/>
        </p:nvSpPr>
        <p:spPr bwMode="auto">
          <a:xfrm>
            <a:off x="3746892" y="1026117"/>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24" name="Freeform 31"/>
          <p:cNvSpPr>
            <a:spLocks/>
          </p:cNvSpPr>
          <p:nvPr/>
        </p:nvSpPr>
        <p:spPr bwMode="auto">
          <a:xfrm>
            <a:off x="3712426" y="1076508"/>
            <a:ext cx="116605" cy="219674"/>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26" name="Freeform 125"/>
          <p:cNvSpPr>
            <a:spLocks/>
          </p:cNvSpPr>
          <p:nvPr/>
        </p:nvSpPr>
        <p:spPr bwMode="auto">
          <a:xfrm>
            <a:off x="3860649" y="1090772"/>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27" name="Oval 30"/>
          <p:cNvSpPr>
            <a:spLocks noChangeArrowheads="1"/>
          </p:cNvSpPr>
          <p:nvPr/>
        </p:nvSpPr>
        <p:spPr bwMode="auto">
          <a:xfrm flipV="1">
            <a:off x="3904396" y="1035686"/>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0" name="Oval 30"/>
          <p:cNvSpPr>
            <a:spLocks noChangeArrowheads="1"/>
          </p:cNvSpPr>
          <p:nvPr/>
        </p:nvSpPr>
        <p:spPr bwMode="auto">
          <a:xfrm>
            <a:off x="3397483" y="1377182"/>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1" name="Freeform 31"/>
          <p:cNvSpPr>
            <a:spLocks/>
          </p:cNvSpPr>
          <p:nvPr/>
        </p:nvSpPr>
        <p:spPr bwMode="auto">
          <a:xfrm>
            <a:off x="3363018" y="1427573"/>
            <a:ext cx="114884" cy="206870"/>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2" name="Freeform 131"/>
          <p:cNvSpPr>
            <a:spLocks/>
          </p:cNvSpPr>
          <p:nvPr/>
        </p:nvSpPr>
        <p:spPr bwMode="auto">
          <a:xfrm>
            <a:off x="3511240" y="1432820"/>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33" name="Oval 30"/>
          <p:cNvSpPr>
            <a:spLocks noChangeArrowheads="1"/>
          </p:cNvSpPr>
          <p:nvPr/>
        </p:nvSpPr>
        <p:spPr bwMode="auto">
          <a:xfrm flipV="1">
            <a:off x="3554987" y="1377734"/>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34" name="Oval 30"/>
          <p:cNvSpPr>
            <a:spLocks noChangeArrowheads="1"/>
          </p:cNvSpPr>
          <p:nvPr/>
        </p:nvSpPr>
        <p:spPr bwMode="auto">
          <a:xfrm>
            <a:off x="3752546" y="1368638"/>
            <a:ext cx="47389" cy="45087"/>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4" name="Freeform 31"/>
          <p:cNvSpPr>
            <a:spLocks/>
          </p:cNvSpPr>
          <p:nvPr/>
        </p:nvSpPr>
        <p:spPr bwMode="auto">
          <a:xfrm>
            <a:off x="3718080" y="1419029"/>
            <a:ext cx="116605" cy="219674"/>
          </a:xfrm>
          <a:custGeom>
            <a:avLst/>
            <a:gdLst>
              <a:gd name="T0" fmla="*/ 34 w 34"/>
              <a:gd name="T1" fmla="*/ 10 h 66"/>
              <a:gd name="T2" fmla="*/ 24 w 34"/>
              <a:gd name="T3" fmla="*/ 0 h 66"/>
              <a:gd name="T4" fmla="*/ 14 w 34"/>
              <a:gd name="T5" fmla="*/ 0 h 66"/>
              <a:gd name="T6" fmla="*/ 14 w 34"/>
              <a:gd name="T7" fmla="*/ 0 h 66"/>
              <a:gd name="T8" fmla="*/ 10 w 34"/>
              <a:gd name="T9" fmla="*/ 0 h 66"/>
              <a:gd name="T10" fmla="*/ 0 w 34"/>
              <a:gd name="T11" fmla="*/ 10 h 66"/>
              <a:gd name="T12" fmla="*/ 0 w 34"/>
              <a:gd name="T13" fmla="*/ 10 h 66"/>
              <a:gd name="T14" fmla="*/ 0 w 34"/>
              <a:gd name="T15" fmla="*/ 29 h 66"/>
              <a:gd name="T16" fmla="*/ 3 w 34"/>
              <a:gd name="T17" fmla="*/ 32 h 66"/>
              <a:gd name="T18" fmla="*/ 6 w 34"/>
              <a:gd name="T19" fmla="*/ 29 h 66"/>
              <a:gd name="T20" fmla="*/ 6 w 34"/>
              <a:gd name="T21" fmla="*/ 18 h 66"/>
              <a:gd name="T22" fmla="*/ 6 w 34"/>
              <a:gd name="T23" fmla="*/ 11 h 66"/>
              <a:gd name="T24" fmla="*/ 8 w 34"/>
              <a:gd name="T25" fmla="*/ 11 h 66"/>
              <a:gd name="T26" fmla="*/ 8 w 34"/>
              <a:gd name="T27" fmla="*/ 18 h 66"/>
              <a:gd name="T28" fmla="*/ 8 w 34"/>
              <a:gd name="T29" fmla="*/ 30 h 66"/>
              <a:gd name="T30" fmla="*/ 8 w 34"/>
              <a:gd name="T31" fmla="*/ 32 h 66"/>
              <a:gd name="T32" fmla="*/ 8 w 34"/>
              <a:gd name="T33" fmla="*/ 62 h 66"/>
              <a:gd name="T34" fmla="*/ 12 w 34"/>
              <a:gd name="T35" fmla="*/ 66 h 66"/>
              <a:gd name="T36" fmla="*/ 16 w 34"/>
              <a:gd name="T37" fmla="*/ 62 h 66"/>
              <a:gd name="T38" fmla="*/ 16 w 34"/>
              <a:gd name="T39" fmla="*/ 32 h 66"/>
              <a:gd name="T40" fmla="*/ 18 w 34"/>
              <a:gd name="T41" fmla="*/ 32 h 66"/>
              <a:gd name="T42" fmla="*/ 18 w 34"/>
              <a:gd name="T43" fmla="*/ 62 h 66"/>
              <a:gd name="T44" fmla="*/ 22 w 34"/>
              <a:gd name="T45" fmla="*/ 66 h 66"/>
              <a:gd name="T46" fmla="*/ 26 w 34"/>
              <a:gd name="T47" fmla="*/ 62 h 66"/>
              <a:gd name="T48" fmla="*/ 26 w 34"/>
              <a:gd name="T49" fmla="*/ 32 h 66"/>
              <a:gd name="T50" fmla="*/ 26 w 34"/>
              <a:gd name="T51" fmla="*/ 30 h 66"/>
              <a:gd name="T52" fmla="*/ 26 w 34"/>
              <a:gd name="T53" fmla="*/ 18 h 66"/>
              <a:gd name="T54" fmla="*/ 26 w 34"/>
              <a:gd name="T55" fmla="*/ 11 h 66"/>
              <a:gd name="T56" fmla="*/ 28 w 34"/>
              <a:gd name="T57" fmla="*/ 11 h 66"/>
              <a:gd name="T58" fmla="*/ 28 w 34"/>
              <a:gd name="T59" fmla="*/ 18 h 66"/>
              <a:gd name="T60" fmla="*/ 28 w 34"/>
              <a:gd name="T61" fmla="*/ 29 h 66"/>
              <a:gd name="T62" fmla="*/ 31 w 34"/>
              <a:gd name="T63" fmla="*/ 32 h 66"/>
              <a:gd name="T64" fmla="*/ 34 w 34"/>
              <a:gd name="T65" fmla="*/ 29 h 66"/>
              <a:gd name="T66" fmla="*/ 34 w 34"/>
              <a:gd name="T67" fmla="*/ 10 h 66"/>
              <a:gd name="T68" fmla="*/ 34 w 34"/>
              <a:gd name="T69"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66">
                <a:moveTo>
                  <a:pt x="34" y="10"/>
                </a:moveTo>
                <a:cubicBezTo>
                  <a:pt x="34" y="4"/>
                  <a:pt x="29" y="0"/>
                  <a:pt x="24" y="0"/>
                </a:cubicBezTo>
                <a:cubicBezTo>
                  <a:pt x="14" y="0"/>
                  <a:pt x="14" y="0"/>
                  <a:pt x="14" y="0"/>
                </a:cubicBezTo>
                <a:cubicBezTo>
                  <a:pt x="14" y="0"/>
                  <a:pt x="14" y="0"/>
                  <a:pt x="14" y="0"/>
                </a:cubicBezTo>
                <a:cubicBezTo>
                  <a:pt x="10" y="0"/>
                  <a:pt x="10" y="0"/>
                  <a:pt x="10" y="0"/>
                </a:cubicBezTo>
                <a:cubicBezTo>
                  <a:pt x="4" y="0"/>
                  <a:pt x="0" y="4"/>
                  <a:pt x="0" y="10"/>
                </a:cubicBezTo>
                <a:cubicBezTo>
                  <a:pt x="0" y="10"/>
                  <a:pt x="0" y="10"/>
                  <a:pt x="0" y="10"/>
                </a:cubicBezTo>
                <a:cubicBezTo>
                  <a:pt x="0" y="29"/>
                  <a:pt x="0" y="29"/>
                  <a:pt x="0" y="29"/>
                </a:cubicBezTo>
                <a:cubicBezTo>
                  <a:pt x="0" y="31"/>
                  <a:pt x="1" y="32"/>
                  <a:pt x="3" y="32"/>
                </a:cubicBezTo>
                <a:cubicBezTo>
                  <a:pt x="5" y="32"/>
                  <a:pt x="6" y="31"/>
                  <a:pt x="6" y="29"/>
                </a:cubicBezTo>
                <a:cubicBezTo>
                  <a:pt x="6" y="18"/>
                  <a:pt x="6" y="18"/>
                  <a:pt x="6" y="18"/>
                </a:cubicBezTo>
                <a:cubicBezTo>
                  <a:pt x="6" y="11"/>
                  <a:pt x="6" y="11"/>
                  <a:pt x="6" y="11"/>
                </a:cubicBezTo>
                <a:cubicBezTo>
                  <a:pt x="8" y="11"/>
                  <a:pt x="8" y="11"/>
                  <a:pt x="8" y="11"/>
                </a:cubicBezTo>
                <a:cubicBezTo>
                  <a:pt x="8" y="18"/>
                  <a:pt x="8" y="18"/>
                  <a:pt x="8" y="18"/>
                </a:cubicBezTo>
                <a:cubicBezTo>
                  <a:pt x="8" y="30"/>
                  <a:pt x="8" y="30"/>
                  <a:pt x="8" y="30"/>
                </a:cubicBezTo>
                <a:cubicBezTo>
                  <a:pt x="8" y="32"/>
                  <a:pt x="8" y="32"/>
                  <a:pt x="8" y="32"/>
                </a:cubicBezTo>
                <a:cubicBezTo>
                  <a:pt x="8" y="62"/>
                  <a:pt x="8" y="62"/>
                  <a:pt x="8" y="62"/>
                </a:cubicBezTo>
                <a:cubicBezTo>
                  <a:pt x="8" y="65"/>
                  <a:pt x="9" y="66"/>
                  <a:pt x="12" y="66"/>
                </a:cubicBezTo>
                <a:cubicBezTo>
                  <a:pt x="14" y="66"/>
                  <a:pt x="16" y="65"/>
                  <a:pt x="16" y="62"/>
                </a:cubicBezTo>
                <a:cubicBezTo>
                  <a:pt x="16" y="32"/>
                  <a:pt x="16" y="32"/>
                  <a:pt x="16" y="32"/>
                </a:cubicBezTo>
                <a:cubicBezTo>
                  <a:pt x="18" y="32"/>
                  <a:pt x="18" y="32"/>
                  <a:pt x="18" y="32"/>
                </a:cubicBezTo>
                <a:cubicBezTo>
                  <a:pt x="18" y="62"/>
                  <a:pt x="18" y="62"/>
                  <a:pt x="18" y="62"/>
                </a:cubicBezTo>
                <a:cubicBezTo>
                  <a:pt x="18" y="65"/>
                  <a:pt x="20" y="66"/>
                  <a:pt x="22" y="66"/>
                </a:cubicBezTo>
                <a:cubicBezTo>
                  <a:pt x="24" y="66"/>
                  <a:pt x="26" y="65"/>
                  <a:pt x="26" y="62"/>
                </a:cubicBezTo>
                <a:cubicBezTo>
                  <a:pt x="26" y="32"/>
                  <a:pt x="26" y="32"/>
                  <a:pt x="26" y="32"/>
                </a:cubicBezTo>
                <a:cubicBezTo>
                  <a:pt x="26" y="30"/>
                  <a:pt x="26" y="30"/>
                  <a:pt x="26" y="30"/>
                </a:cubicBezTo>
                <a:cubicBezTo>
                  <a:pt x="26" y="18"/>
                  <a:pt x="26" y="18"/>
                  <a:pt x="26" y="18"/>
                </a:cubicBezTo>
                <a:cubicBezTo>
                  <a:pt x="26" y="11"/>
                  <a:pt x="26" y="11"/>
                  <a:pt x="26" y="11"/>
                </a:cubicBezTo>
                <a:cubicBezTo>
                  <a:pt x="28" y="11"/>
                  <a:pt x="28" y="11"/>
                  <a:pt x="28" y="11"/>
                </a:cubicBezTo>
                <a:cubicBezTo>
                  <a:pt x="28" y="18"/>
                  <a:pt x="28" y="18"/>
                  <a:pt x="28" y="18"/>
                </a:cubicBezTo>
                <a:cubicBezTo>
                  <a:pt x="28" y="29"/>
                  <a:pt x="28" y="29"/>
                  <a:pt x="28" y="29"/>
                </a:cubicBezTo>
                <a:cubicBezTo>
                  <a:pt x="28" y="31"/>
                  <a:pt x="29" y="32"/>
                  <a:pt x="31" y="32"/>
                </a:cubicBezTo>
                <a:cubicBezTo>
                  <a:pt x="33" y="32"/>
                  <a:pt x="34" y="31"/>
                  <a:pt x="34" y="29"/>
                </a:cubicBezTo>
                <a:cubicBezTo>
                  <a:pt x="34" y="10"/>
                  <a:pt x="34" y="10"/>
                  <a:pt x="34" y="10"/>
                </a:cubicBezTo>
                <a:cubicBezTo>
                  <a:pt x="34" y="10"/>
                  <a:pt x="34" y="10"/>
                  <a:pt x="34" y="10"/>
                </a:cubicBezTo>
                <a:close/>
              </a:path>
            </a:pathLst>
          </a:cu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sp>
        <p:nvSpPr>
          <p:cNvPr id="145" name="Freeform 144"/>
          <p:cNvSpPr>
            <a:spLocks/>
          </p:cNvSpPr>
          <p:nvPr/>
        </p:nvSpPr>
        <p:spPr bwMode="auto">
          <a:xfrm>
            <a:off x="3866303" y="1433293"/>
            <a:ext cx="147963" cy="218992"/>
          </a:xfrm>
          <a:custGeom>
            <a:avLst/>
            <a:gdLst>
              <a:gd name="T0" fmla="*/ 110 w 527"/>
              <a:gd name="T1" fmla="*/ 45 h 968"/>
              <a:gd name="T2" fmla="*/ 285 w 527"/>
              <a:gd name="T3" fmla="*/ 14 h 968"/>
              <a:gd name="T4" fmla="*/ 419 w 527"/>
              <a:gd name="T5" fmla="*/ 62 h 968"/>
              <a:gd name="T6" fmla="*/ 485 w 527"/>
              <a:gd name="T7" fmla="*/ 250 h 968"/>
              <a:gd name="T8" fmla="*/ 514 w 527"/>
              <a:gd name="T9" fmla="*/ 413 h 968"/>
              <a:gd name="T10" fmla="*/ 446 w 527"/>
              <a:gd name="T11" fmla="*/ 393 h 968"/>
              <a:gd name="T12" fmla="*/ 373 w 527"/>
              <a:gd name="T13" fmla="*/ 163 h 968"/>
              <a:gd name="T14" fmla="*/ 350 w 527"/>
              <a:gd name="T15" fmla="*/ 134 h 968"/>
              <a:gd name="T16" fmla="*/ 476 w 527"/>
              <a:gd name="T17" fmla="*/ 583 h 968"/>
              <a:gd name="T18" fmla="*/ 365 w 527"/>
              <a:gd name="T19" fmla="*/ 583 h 968"/>
              <a:gd name="T20" fmla="*/ 363 w 527"/>
              <a:gd name="T21" fmla="*/ 904 h 968"/>
              <a:gd name="T22" fmla="*/ 320 w 527"/>
              <a:gd name="T23" fmla="*/ 955 h 968"/>
              <a:gd name="T24" fmla="*/ 277 w 527"/>
              <a:gd name="T25" fmla="*/ 906 h 968"/>
              <a:gd name="T26" fmla="*/ 276 w 527"/>
              <a:gd name="T27" fmla="*/ 582 h 968"/>
              <a:gd name="T28" fmla="*/ 250 w 527"/>
              <a:gd name="T29" fmla="*/ 583 h 968"/>
              <a:gd name="T30" fmla="*/ 248 w 527"/>
              <a:gd name="T31" fmla="*/ 917 h 968"/>
              <a:gd name="T32" fmla="*/ 164 w 527"/>
              <a:gd name="T33" fmla="*/ 917 h 968"/>
              <a:gd name="T34" fmla="*/ 163 w 527"/>
              <a:gd name="T35" fmla="*/ 583 h 968"/>
              <a:gd name="T36" fmla="*/ 51 w 527"/>
              <a:gd name="T37" fmla="*/ 582 h 968"/>
              <a:gd name="T38" fmla="*/ 162 w 527"/>
              <a:gd name="T39" fmla="*/ 142 h 968"/>
              <a:gd name="T40" fmla="*/ 145 w 527"/>
              <a:gd name="T41" fmla="*/ 153 h 968"/>
              <a:gd name="T42" fmla="*/ 74 w 527"/>
              <a:gd name="T43" fmla="*/ 393 h 968"/>
              <a:gd name="T44" fmla="*/ 0 w 527"/>
              <a:gd name="T45" fmla="*/ 388 h 968"/>
              <a:gd name="T46" fmla="*/ 46 w 527"/>
              <a:gd name="T47" fmla="*/ 210 h 968"/>
              <a:gd name="T48" fmla="*/ 110 w 527"/>
              <a:gd name="T49" fmla="*/ 4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7" h="968">
                <a:moveTo>
                  <a:pt x="110" y="45"/>
                </a:moveTo>
                <a:cubicBezTo>
                  <a:pt x="157" y="0"/>
                  <a:pt x="226" y="17"/>
                  <a:pt x="285" y="14"/>
                </a:cubicBezTo>
                <a:cubicBezTo>
                  <a:pt x="333" y="11"/>
                  <a:pt x="391" y="17"/>
                  <a:pt x="419" y="62"/>
                </a:cubicBezTo>
                <a:cubicBezTo>
                  <a:pt x="454" y="119"/>
                  <a:pt x="462" y="187"/>
                  <a:pt x="485" y="250"/>
                </a:cubicBezTo>
                <a:cubicBezTo>
                  <a:pt x="498" y="303"/>
                  <a:pt x="527" y="356"/>
                  <a:pt x="514" y="413"/>
                </a:cubicBezTo>
                <a:cubicBezTo>
                  <a:pt x="489" y="421"/>
                  <a:pt x="458" y="420"/>
                  <a:pt x="446" y="393"/>
                </a:cubicBezTo>
                <a:cubicBezTo>
                  <a:pt x="419" y="318"/>
                  <a:pt x="399" y="239"/>
                  <a:pt x="373" y="163"/>
                </a:cubicBezTo>
                <a:cubicBezTo>
                  <a:pt x="370" y="150"/>
                  <a:pt x="359" y="142"/>
                  <a:pt x="350" y="134"/>
                </a:cubicBezTo>
                <a:cubicBezTo>
                  <a:pt x="385" y="285"/>
                  <a:pt x="435" y="433"/>
                  <a:pt x="476" y="583"/>
                </a:cubicBezTo>
                <a:cubicBezTo>
                  <a:pt x="439" y="583"/>
                  <a:pt x="402" y="583"/>
                  <a:pt x="365" y="583"/>
                </a:cubicBezTo>
                <a:cubicBezTo>
                  <a:pt x="362" y="690"/>
                  <a:pt x="366" y="797"/>
                  <a:pt x="363" y="904"/>
                </a:cubicBezTo>
                <a:cubicBezTo>
                  <a:pt x="364" y="929"/>
                  <a:pt x="347" y="956"/>
                  <a:pt x="320" y="955"/>
                </a:cubicBezTo>
                <a:cubicBezTo>
                  <a:pt x="294" y="957"/>
                  <a:pt x="274" y="931"/>
                  <a:pt x="277" y="906"/>
                </a:cubicBezTo>
                <a:cubicBezTo>
                  <a:pt x="276" y="798"/>
                  <a:pt x="279" y="690"/>
                  <a:pt x="276" y="582"/>
                </a:cubicBezTo>
                <a:cubicBezTo>
                  <a:pt x="270" y="582"/>
                  <a:pt x="257" y="583"/>
                  <a:pt x="250" y="583"/>
                </a:cubicBezTo>
                <a:cubicBezTo>
                  <a:pt x="248" y="694"/>
                  <a:pt x="253" y="806"/>
                  <a:pt x="248" y="917"/>
                </a:cubicBezTo>
                <a:cubicBezTo>
                  <a:pt x="245" y="968"/>
                  <a:pt x="169" y="966"/>
                  <a:pt x="164" y="917"/>
                </a:cubicBezTo>
                <a:cubicBezTo>
                  <a:pt x="162" y="806"/>
                  <a:pt x="165" y="694"/>
                  <a:pt x="163" y="583"/>
                </a:cubicBezTo>
                <a:cubicBezTo>
                  <a:pt x="126" y="583"/>
                  <a:pt x="88" y="583"/>
                  <a:pt x="51" y="582"/>
                </a:cubicBezTo>
                <a:cubicBezTo>
                  <a:pt x="87" y="435"/>
                  <a:pt x="128" y="289"/>
                  <a:pt x="162" y="142"/>
                </a:cubicBezTo>
                <a:cubicBezTo>
                  <a:pt x="158" y="144"/>
                  <a:pt x="150" y="150"/>
                  <a:pt x="145" y="153"/>
                </a:cubicBezTo>
                <a:cubicBezTo>
                  <a:pt x="118" y="232"/>
                  <a:pt x="101" y="314"/>
                  <a:pt x="74" y="393"/>
                </a:cubicBezTo>
                <a:cubicBezTo>
                  <a:pt x="65" y="429"/>
                  <a:pt x="1" y="427"/>
                  <a:pt x="0" y="388"/>
                </a:cubicBezTo>
                <a:cubicBezTo>
                  <a:pt x="5" y="327"/>
                  <a:pt x="31" y="269"/>
                  <a:pt x="46" y="210"/>
                </a:cubicBezTo>
                <a:cubicBezTo>
                  <a:pt x="65" y="155"/>
                  <a:pt x="70" y="91"/>
                  <a:pt x="110" y="4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46" name="Oval 30"/>
          <p:cNvSpPr>
            <a:spLocks noChangeArrowheads="1"/>
          </p:cNvSpPr>
          <p:nvPr/>
        </p:nvSpPr>
        <p:spPr bwMode="auto">
          <a:xfrm flipV="1">
            <a:off x="3910050" y="1378207"/>
            <a:ext cx="45719" cy="45719"/>
          </a:xfrm>
          <a:prstGeom prst="ellipse">
            <a:avLst/>
          </a:prstGeom>
          <a:solidFill>
            <a:srgbClr val="FFFFFF"/>
          </a:solidFill>
          <a:ln>
            <a:noFill/>
          </a:ln>
        </p:spPr>
        <p:txBody>
          <a:bodyPr lIns="121888" tIns="60944" rIns="121888" bIns="60944"/>
          <a:lstStyle/>
          <a:p>
            <a:pPr defTabSz="1462869">
              <a:defRPr/>
            </a:pPr>
            <a:endParaRPr lang="en-IN" sz="2900" kern="0" dirty="0">
              <a:solidFill>
                <a:srgbClr val="676767"/>
              </a:solidFill>
              <a:latin typeface="Arial"/>
              <a:ea typeface="ＭＳ Ｐゴシック" charset="0"/>
              <a:cs typeface="ＭＳ Ｐゴシック" charset="0"/>
            </a:endParaRPr>
          </a:p>
        </p:txBody>
      </p:sp>
      <p:pic>
        <p:nvPicPr>
          <p:cNvPr id="2" name="Picture 1"/>
          <p:cNvPicPr>
            <a:picLocks noChangeAspect="1"/>
          </p:cNvPicPr>
          <p:nvPr/>
        </p:nvPicPr>
        <p:blipFill>
          <a:blip r:embed="rId12"/>
          <a:stretch>
            <a:fillRect/>
          </a:stretch>
        </p:blipFill>
        <p:spPr>
          <a:xfrm>
            <a:off x="263538" y="3588254"/>
            <a:ext cx="8709082" cy="1062461"/>
          </a:xfrm>
          <a:prstGeom prst="rect">
            <a:avLst/>
          </a:prstGeom>
        </p:spPr>
      </p:pic>
      <p:sp>
        <p:nvSpPr>
          <p:cNvPr id="3" name="Rectangle 2"/>
          <p:cNvSpPr/>
          <p:nvPr/>
        </p:nvSpPr>
        <p:spPr>
          <a:xfrm>
            <a:off x="3032014" y="3309124"/>
            <a:ext cx="2946512" cy="338554"/>
          </a:xfrm>
          <a:prstGeom prst="rect">
            <a:avLst/>
          </a:prstGeom>
        </p:spPr>
        <p:txBody>
          <a:bodyPr wrap="none">
            <a:spAutoFit/>
          </a:bodyPr>
          <a:lstStyle/>
          <a:p>
            <a:r>
              <a:rPr lang="en-US" sz="1600" b="1" dirty="0">
                <a:hlinkClick r:id="rId13"/>
              </a:rPr>
              <a:t>https://developer.cisco.com</a:t>
            </a:r>
            <a:endParaRPr lang="en-US" sz="1600" b="1" dirty="0"/>
          </a:p>
        </p:txBody>
      </p:sp>
      <p:pic>
        <p:nvPicPr>
          <p:cNvPr id="5" name="Picture 4"/>
          <p:cNvPicPr>
            <a:picLocks noChangeAspect="1"/>
          </p:cNvPicPr>
          <p:nvPr/>
        </p:nvPicPr>
        <p:blipFill>
          <a:blip r:embed="rId14"/>
          <a:stretch>
            <a:fillRect/>
          </a:stretch>
        </p:blipFill>
        <p:spPr>
          <a:xfrm>
            <a:off x="5972288" y="649927"/>
            <a:ext cx="3159220" cy="35501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432651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 NETCONF Actions</a:t>
            </a:r>
          </a:p>
        </p:txBody>
      </p:sp>
      <p:graphicFrame>
        <p:nvGraphicFramePr>
          <p:cNvPr id="3" name="Table 2"/>
          <p:cNvGraphicFramePr>
            <a:graphicFrameLocks noGrp="1"/>
          </p:cNvGraphicFramePr>
          <p:nvPr>
            <p:extLst>
              <p:ext uri="{D42A27DB-BD31-4B8C-83A1-F6EECF244321}">
                <p14:modId xmlns:p14="http://schemas.microsoft.com/office/powerpoint/2010/main" val="3248269996"/>
              </p:ext>
            </p:extLst>
          </p:nvPr>
        </p:nvGraphicFramePr>
        <p:xfrm>
          <a:off x="437766" y="1073153"/>
          <a:ext cx="8345489" cy="3764321"/>
        </p:xfrm>
        <a:graphic>
          <a:graphicData uri="http://schemas.openxmlformats.org/drawingml/2006/table">
            <a:tbl>
              <a:tblPr firstRow="1" bandRow="1">
                <a:tableStyleId>{5C22544A-7EE6-4342-B048-85BDC9FD1C3A}</a:tableStyleId>
              </a:tblPr>
              <a:tblGrid>
                <a:gridCol w="2178435">
                  <a:extLst>
                    <a:ext uri="{9D8B030D-6E8A-4147-A177-3AD203B41FA5}">
                      <a16:colId xmlns:a16="http://schemas.microsoft.com/office/drawing/2014/main" val="20000"/>
                    </a:ext>
                  </a:extLst>
                </a:gridCol>
                <a:gridCol w="6167054">
                  <a:extLst>
                    <a:ext uri="{9D8B030D-6E8A-4147-A177-3AD203B41FA5}">
                      <a16:colId xmlns:a16="http://schemas.microsoft.com/office/drawing/2014/main" val="20001"/>
                    </a:ext>
                  </a:extLst>
                </a:gridCol>
              </a:tblGrid>
              <a:tr h="320040">
                <a:tc>
                  <a:txBody>
                    <a:bodyPr/>
                    <a:lstStyle/>
                    <a:p>
                      <a:r>
                        <a:rPr lang="en-US" sz="1500" dirty="0"/>
                        <a:t>Operation</a:t>
                      </a:r>
                      <a:endParaRPr lang="en-US" sz="1500" dirty="0">
                        <a:solidFill>
                          <a:schemeClr val="bg2"/>
                        </a:solidFill>
                      </a:endParaRPr>
                    </a:p>
                  </a:txBody>
                  <a:tcPr/>
                </a:tc>
                <a:tc>
                  <a:txBody>
                    <a:bodyPr/>
                    <a:lstStyle/>
                    <a:p>
                      <a:r>
                        <a:rPr lang="en-US" sz="1500" dirty="0"/>
                        <a:t>Description</a:t>
                      </a:r>
                      <a:endParaRPr lang="en-US" sz="1500" dirty="0">
                        <a:solidFill>
                          <a:schemeClr val="bg2"/>
                        </a:solidFill>
                      </a:endParaRPr>
                    </a:p>
                  </a:txBody>
                  <a:tcPr/>
                </a:tc>
                <a:extLst>
                  <a:ext uri="{0D108BD9-81ED-4DB2-BD59-A6C34878D82A}">
                    <a16:rowId xmlns:a16="http://schemas.microsoft.com/office/drawing/2014/main" val="10000"/>
                  </a:ext>
                </a:extLst>
              </a:tr>
              <a:tr h="327659">
                <a:tc>
                  <a:txBody>
                    <a:bodyPr/>
                    <a:lstStyle/>
                    <a:p>
                      <a:r>
                        <a:rPr lang="en-US" sz="1500" dirty="0">
                          <a:latin typeface="Courier New" charset="0"/>
                          <a:ea typeface="Courier New" charset="0"/>
                          <a:cs typeface="Courier New" charset="0"/>
                        </a:rPr>
                        <a:t>&lt;get&gt;</a:t>
                      </a:r>
                    </a:p>
                  </a:txBody>
                  <a:tcPr/>
                </a:tc>
                <a:tc>
                  <a:txBody>
                    <a:bodyPr/>
                    <a:lstStyle/>
                    <a:p>
                      <a:r>
                        <a:rPr lang="en-US" sz="1500" dirty="0"/>
                        <a:t>Retrieve running configuration and device state information</a:t>
                      </a:r>
                    </a:p>
                  </a:txBody>
                  <a:tcPr/>
                </a:tc>
                <a:extLst>
                  <a:ext uri="{0D108BD9-81ED-4DB2-BD59-A6C34878D82A}">
                    <a16:rowId xmlns:a16="http://schemas.microsoft.com/office/drawing/2014/main" val="10001"/>
                  </a:ext>
                </a:extLst>
              </a:tr>
              <a:tr h="327702">
                <a:tc>
                  <a:txBody>
                    <a:bodyPr/>
                    <a:lstStyle/>
                    <a:p>
                      <a:r>
                        <a:rPr lang="en-US" sz="1500" dirty="0">
                          <a:latin typeface="Courier New" charset="0"/>
                          <a:ea typeface="Courier New" charset="0"/>
                          <a:cs typeface="Courier New" charset="0"/>
                        </a:rPr>
                        <a:t>&lt;get-</a:t>
                      </a:r>
                      <a:r>
                        <a:rPr lang="en-US" sz="1500" dirty="0" err="1">
                          <a:latin typeface="Courier New" charset="0"/>
                          <a:ea typeface="Courier New" charset="0"/>
                          <a:cs typeface="Courier New" charset="0"/>
                        </a:rPr>
                        <a:t>config</a:t>
                      </a:r>
                      <a:r>
                        <a:rPr lang="en-US" sz="1500" dirty="0">
                          <a:latin typeface="Courier New" charset="0"/>
                          <a:ea typeface="Courier New" charset="0"/>
                          <a:cs typeface="Courier New" charset="0"/>
                        </a:rPr>
                        <a:t>&gt;</a:t>
                      </a:r>
                    </a:p>
                  </a:txBody>
                  <a:tcPr/>
                </a:tc>
                <a:tc>
                  <a:txBody>
                    <a:bodyPr/>
                    <a:lstStyle/>
                    <a:p>
                      <a:r>
                        <a:rPr lang="en-US" sz="1500" dirty="0"/>
                        <a:t>Retrieve all or part of specified configuration data store</a:t>
                      </a:r>
                    </a:p>
                  </a:txBody>
                  <a:tcPr/>
                </a:tc>
                <a:extLst>
                  <a:ext uri="{0D108BD9-81ED-4DB2-BD59-A6C34878D82A}">
                    <a16:rowId xmlns:a16="http://schemas.microsoft.com/office/drawing/2014/main" val="10002"/>
                  </a:ext>
                </a:extLst>
              </a:tr>
              <a:tr h="548640">
                <a:tc>
                  <a:txBody>
                    <a:bodyPr/>
                    <a:lstStyle/>
                    <a:p>
                      <a:r>
                        <a:rPr lang="en-US" sz="1500" dirty="0">
                          <a:latin typeface="Courier New" charset="0"/>
                          <a:ea typeface="Courier New" charset="0"/>
                          <a:cs typeface="Courier New" charset="0"/>
                        </a:rPr>
                        <a:t>&lt;edit-</a:t>
                      </a:r>
                      <a:r>
                        <a:rPr lang="en-US" sz="1500" dirty="0" err="1">
                          <a:latin typeface="Courier New" charset="0"/>
                          <a:ea typeface="Courier New" charset="0"/>
                          <a:cs typeface="Courier New" charset="0"/>
                        </a:rPr>
                        <a:t>config</a:t>
                      </a:r>
                      <a:r>
                        <a:rPr lang="en-US" sz="1500" dirty="0">
                          <a:latin typeface="Courier New" charset="0"/>
                          <a:ea typeface="Courier New" charset="0"/>
                          <a:cs typeface="Courier New" charset="0"/>
                        </a:rPr>
                        <a:t>&gt;</a:t>
                      </a:r>
                    </a:p>
                  </a:txBody>
                  <a:tcPr/>
                </a:tc>
                <a:tc>
                  <a:txBody>
                    <a:bodyPr/>
                    <a:lstStyle/>
                    <a:p>
                      <a:r>
                        <a:rPr lang="en-US" sz="1500" dirty="0"/>
                        <a:t>Loads all or part of a configuration to the specified configuration data store</a:t>
                      </a:r>
                    </a:p>
                  </a:txBody>
                  <a:tcPr/>
                </a:tc>
                <a:extLst>
                  <a:ext uri="{0D108BD9-81ED-4DB2-BD59-A6C34878D82A}">
                    <a16:rowId xmlns:a16="http://schemas.microsoft.com/office/drawing/2014/main" val="10003"/>
                  </a:ext>
                </a:extLst>
              </a:tr>
              <a:tr h="320040">
                <a:tc>
                  <a:txBody>
                    <a:bodyPr/>
                    <a:lstStyle/>
                    <a:p>
                      <a:r>
                        <a:rPr lang="en-US" sz="1500" dirty="0">
                          <a:latin typeface="Courier New" charset="0"/>
                          <a:ea typeface="Courier New" charset="0"/>
                          <a:cs typeface="Courier New" charset="0"/>
                        </a:rPr>
                        <a:t>&lt;copy-</a:t>
                      </a:r>
                      <a:r>
                        <a:rPr lang="en-US" sz="1500" dirty="0" err="1">
                          <a:latin typeface="Courier New" charset="0"/>
                          <a:ea typeface="Courier New" charset="0"/>
                          <a:cs typeface="Courier New" charset="0"/>
                        </a:rPr>
                        <a:t>config</a:t>
                      </a:r>
                      <a:r>
                        <a:rPr lang="en-US" sz="1500" dirty="0">
                          <a:latin typeface="Courier New" charset="0"/>
                          <a:ea typeface="Courier New" charset="0"/>
                          <a:cs typeface="Courier New" charset="0"/>
                        </a:rPr>
                        <a:t>&gt;</a:t>
                      </a:r>
                    </a:p>
                  </a:txBody>
                  <a:tcPr/>
                </a:tc>
                <a:tc>
                  <a:txBody>
                    <a:bodyPr/>
                    <a:lstStyle/>
                    <a:p>
                      <a:r>
                        <a:rPr lang="en-US" sz="1500" dirty="0"/>
                        <a:t>Replace an entire configuration data store with another</a:t>
                      </a:r>
                    </a:p>
                  </a:txBody>
                  <a:tcPr/>
                </a:tc>
                <a:extLst>
                  <a:ext uri="{0D108BD9-81ED-4DB2-BD59-A6C34878D82A}">
                    <a16:rowId xmlns:a16="http://schemas.microsoft.com/office/drawing/2014/main" val="10004"/>
                  </a:ext>
                </a:extLst>
              </a:tr>
              <a:tr h="320040">
                <a:tc>
                  <a:txBody>
                    <a:bodyPr/>
                    <a:lstStyle/>
                    <a:p>
                      <a:r>
                        <a:rPr lang="en-US" sz="1500" dirty="0">
                          <a:latin typeface="Courier New" charset="0"/>
                          <a:ea typeface="Courier New" charset="0"/>
                          <a:cs typeface="Courier New" charset="0"/>
                        </a:rPr>
                        <a:t>&lt;delete-</a:t>
                      </a:r>
                      <a:r>
                        <a:rPr lang="en-US" sz="1500" dirty="0" err="1">
                          <a:latin typeface="Courier New" charset="0"/>
                          <a:ea typeface="Courier New" charset="0"/>
                          <a:cs typeface="Courier New" charset="0"/>
                        </a:rPr>
                        <a:t>config</a:t>
                      </a:r>
                      <a:r>
                        <a:rPr lang="en-US" sz="1500" dirty="0">
                          <a:latin typeface="Courier New" charset="0"/>
                          <a:ea typeface="Courier New" charset="0"/>
                          <a:cs typeface="Courier New" charset="0"/>
                        </a:rPr>
                        <a:t>&gt;</a:t>
                      </a:r>
                    </a:p>
                  </a:txBody>
                  <a:tcPr/>
                </a:tc>
                <a:tc>
                  <a:txBody>
                    <a:bodyPr/>
                    <a:lstStyle/>
                    <a:p>
                      <a:r>
                        <a:rPr lang="en-US" sz="1500" dirty="0"/>
                        <a:t>Delete a configuration data store</a:t>
                      </a:r>
                    </a:p>
                  </a:txBody>
                  <a:tcPr/>
                </a:tc>
                <a:extLst>
                  <a:ext uri="{0D108BD9-81ED-4DB2-BD59-A6C34878D82A}">
                    <a16:rowId xmlns:a16="http://schemas.microsoft.com/office/drawing/2014/main" val="10005"/>
                  </a:ext>
                </a:extLst>
              </a:tr>
              <a:tr h="320040">
                <a:tc>
                  <a:txBody>
                    <a:bodyPr/>
                    <a:lstStyle/>
                    <a:p>
                      <a:r>
                        <a:rPr lang="en-US" sz="1500" dirty="0">
                          <a:latin typeface="Courier New" charset="0"/>
                          <a:ea typeface="Courier New" charset="0"/>
                          <a:cs typeface="Courier New" charset="0"/>
                        </a:rPr>
                        <a:t>&lt;commit&gt;</a:t>
                      </a:r>
                    </a:p>
                  </a:txBody>
                  <a:tcPr/>
                </a:tc>
                <a:tc>
                  <a:txBody>
                    <a:bodyPr/>
                    <a:lstStyle/>
                    <a:p>
                      <a:r>
                        <a:rPr lang="en-US" sz="1500" dirty="0"/>
                        <a:t>Copy candidate data store to running data store</a:t>
                      </a:r>
                    </a:p>
                  </a:txBody>
                  <a:tcPr/>
                </a:tc>
                <a:extLst>
                  <a:ext uri="{0D108BD9-81ED-4DB2-BD59-A6C34878D82A}">
                    <a16:rowId xmlns:a16="http://schemas.microsoft.com/office/drawing/2014/main" val="10006"/>
                  </a:ext>
                </a:extLst>
              </a:tr>
              <a:tr h="320040">
                <a:tc>
                  <a:txBody>
                    <a:bodyPr/>
                    <a:lstStyle/>
                    <a:p>
                      <a:r>
                        <a:rPr lang="en-US" sz="1500" dirty="0">
                          <a:latin typeface="Courier New" charset="0"/>
                          <a:ea typeface="Courier New" charset="0"/>
                          <a:cs typeface="Courier New" charset="0"/>
                        </a:rPr>
                        <a:t>&lt;lock&gt;</a:t>
                      </a:r>
                      <a:r>
                        <a:rPr lang="en-US" sz="1500" baseline="0" dirty="0">
                          <a:latin typeface="Courier New" charset="0"/>
                          <a:ea typeface="Courier New" charset="0"/>
                          <a:cs typeface="Courier New" charset="0"/>
                        </a:rPr>
                        <a:t> / &lt;unlock&gt;</a:t>
                      </a:r>
                      <a:endParaRPr lang="en-US" sz="1500" dirty="0">
                        <a:latin typeface="Courier New" charset="0"/>
                        <a:ea typeface="Courier New" charset="0"/>
                        <a:cs typeface="Courier New" charset="0"/>
                      </a:endParaRPr>
                    </a:p>
                  </a:txBody>
                  <a:tcPr/>
                </a:tc>
                <a:tc>
                  <a:txBody>
                    <a:bodyPr/>
                    <a:lstStyle/>
                    <a:p>
                      <a:r>
                        <a:rPr lang="en-US" sz="1500" dirty="0"/>
                        <a:t>Lock or unlock the entire configuration data store system</a:t>
                      </a:r>
                    </a:p>
                  </a:txBody>
                  <a:tcPr/>
                </a:tc>
                <a:extLst>
                  <a:ext uri="{0D108BD9-81ED-4DB2-BD59-A6C34878D82A}">
                    <a16:rowId xmlns:a16="http://schemas.microsoft.com/office/drawing/2014/main" val="10007"/>
                  </a:ext>
                </a:extLst>
              </a:tr>
              <a:tr h="320040">
                <a:tc>
                  <a:txBody>
                    <a:bodyPr/>
                    <a:lstStyle/>
                    <a:p>
                      <a:r>
                        <a:rPr lang="en-US" sz="1500" dirty="0">
                          <a:latin typeface="Courier New" charset="0"/>
                          <a:ea typeface="Courier New" charset="0"/>
                          <a:cs typeface="Courier New" charset="0"/>
                        </a:rPr>
                        <a:t>&lt;close-session&gt;</a:t>
                      </a:r>
                    </a:p>
                  </a:txBody>
                  <a:tcPr/>
                </a:tc>
                <a:tc>
                  <a:txBody>
                    <a:bodyPr/>
                    <a:lstStyle/>
                    <a:p>
                      <a:r>
                        <a:rPr lang="en-US" sz="1500" dirty="0"/>
                        <a:t>Graceful termination of NETCONF session</a:t>
                      </a:r>
                    </a:p>
                  </a:txBody>
                  <a:tcPr/>
                </a:tc>
                <a:extLst>
                  <a:ext uri="{0D108BD9-81ED-4DB2-BD59-A6C34878D82A}">
                    <a16:rowId xmlns:a16="http://schemas.microsoft.com/office/drawing/2014/main" val="10008"/>
                  </a:ext>
                </a:extLst>
              </a:tr>
              <a:tr h="320040">
                <a:tc>
                  <a:txBody>
                    <a:bodyPr/>
                    <a:lstStyle/>
                    <a:p>
                      <a:r>
                        <a:rPr lang="en-US" sz="1500" dirty="0">
                          <a:latin typeface="Courier New" charset="0"/>
                          <a:ea typeface="Courier New" charset="0"/>
                          <a:cs typeface="Courier New" charset="0"/>
                        </a:rPr>
                        <a:t>&lt;kill-session&gt;</a:t>
                      </a:r>
                    </a:p>
                  </a:txBody>
                  <a:tcPr/>
                </a:tc>
                <a:tc>
                  <a:txBody>
                    <a:bodyPr/>
                    <a:lstStyle/>
                    <a:p>
                      <a:r>
                        <a:rPr lang="en-US" sz="1500" dirty="0"/>
                        <a:t>Forced termination of NETCONF session</a:t>
                      </a:r>
                    </a:p>
                  </a:txBody>
                  <a:tcPr/>
                </a:tc>
                <a:extLst>
                  <a:ext uri="{0D108BD9-81ED-4DB2-BD59-A6C34878D82A}">
                    <a16:rowId xmlns:a16="http://schemas.microsoft.com/office/drawing/2014/main" val="10009"/>
                  </a:ext>
                </a:extLst>
              </a:tr>
              <a:tr h="320040">
                <a:tc>
                  <a:txBody>
                    <a:bodyPr/>
                    <a:lstStyle/>
                    <a:p>
                      <a:r>
                        <a:rPr lang="en-US" sz="1500" dirty="0">
                          <a:latin typeface="Courier New" charset="0"/>
                          <a:ea typeface="Courier New" charset="0"/>
                          <a:cs typeface="Courier New" charset="0"/>
                        </a:rPr>
                        <a:t>…</a:t>
                      </a:r>
                    </a:p>
                  </a:txBody>
                  <a:tcPr/>
                </a:tc>
                <a:tc>
                  <a:txBody>
                    <a:bodyPr/>
                    <a:lstStyle/>
                    <a:p>
                      <a:r>
                        <a:rPr lang="en-US" sz="1500" dirty="0"/>
                        <a:t>…</a:t>
                      </a:r>
                    </a:p>
                  </a:txBody>
                  <a:tcPr/>
                </a:tc>
                <a:extLst>
                  <a:ext uri="{0D108BD9-81ED-4DB2-BD59-A6C34878D82A}">
                    <a16:rowId xmlns:a16="http://schemas.microsoft.com/office/drawing/2014/main" val="4250472255"/>
                  </a:ext>
                </a:extLst>
              </a:tr>
            </a:tbl>
          </a:graphicData>
        </a:graphic>
      </p:graphicFrame>
    </p:spTree>
    <p:extLst>
      <p:ext uri="{BB962C8B-B14F-4D97-AF65-F5344CB8AC3E}">
        <p14:creationId xmlns:p14="http://schemas.microsoft.com/office/powerpoint/2010/main" val="22923794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462301" y="1201738"/>
            <a:ext cx="4490699" cy="3389312"/>
          </a:xfrm>
        </p:spPr>
        <p:txBody>
          <a:bodyPr/>
          <a:lstStyle/>
          <a:p>
            <a:r>
              <a:rPr lang="en-US" dirty="0"/>
              <a:t>The IETF isn’t able to anticipate every use case from every vendor. </a:t>
            </a:r>
          </a:p>
          <a:p>
            <a:r>
              <a:rPr lang="en-US" dirty="0"/>
              <a:t>Additional operations can be defined by the vendor</a:t>
            </a:r>
          </a:p>
          <a:p>
            <a:r>
              <a:rPr lang="en-US" dirty="0"/>
              <a:t>Support extended through RPC call to vendor-specific YANG model</a:t>
            </a:r>
          </a:p>
        </p:txBody>
      </p:sp>
      <p:sp>
        <p:nvSpPr>
          <p:cNvPr id="4" name="Title 3"/>
          <p:cNvSpPr>
            <a:spLocks noGrp="1"/>
          </p:cNvSpPr>
          <p:nvPr>
            <p:ph type="title"/>
          </p:nvPr>
        </p:nvSpPr>
        <p:spPr/>
        <p:txBody>
          <a:bodyPr/>
          <a:lstStyle/>
          <a:p>
            <a:r>
              <a:rPr lang="en-US" dirty="0"/>
              <a:t>Additional Operations</a:t>
            </a:r>
          </a:p>
        </p:txBody>
      </p:sp>
      <p:sp>
        <p:nvSpPr>
          <p:cNvPr id="7" name="Cloud 6"/>
          <p:cNvSpPr/>
          <p:nvPr/>
        </p:nvSpPr>
        <p:spPr bwMode="auto">
          <a:xfrm>
            <a:off x="5410200" y="1585862"/>
            <a:ext cx="1371600" cy="1371600"/>
          </a:xfrm>
          <a:prstGeom prst="cloud">
            <a:avLst/>
          </a:prstGeom>
          <a:solidFill>
            <a:schemeClr val="accent1"/>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5073"/>
                </a:solidFill>
                <a:effectLst/>
                <a:uLnTx/>
                <a:uFillTx/>
                <a:latin typeface="Courier" pitchFamily="2" charset="0"/>
                <a:ea typeface="Arial" pitchFamily="-107" charset="0"/>
                <a:cs typeface="Arial" pitchFamily="-107" charset="0"/>
                <a:sym typeface="Arial" pitchFamily="-107" charset="0"/>
              </a:rPr>
              <a:t>write mem?</a:t>
            </a:r>
          </a:p>
        </p:txBody>
      </p:sp>
      <p:sp>
        <p:nvSpPr>
          <p:cNvPr id="8" name="Cloud 7"/>
          <p:cNvSpPr/>
          <p:nvPr/>
        </p:nvSpPr>
        <p:spPr bwMode="auto">
          <a:xfrm>
            <a:off x="7264776" y="1885950"/>
            <a:ext cx="1345824" cy="1345824"/>
          </a:xfrm>
          <a:prstGeom prst="cloud">
            <a:avLst/>
          </a:prstGeom>
          <a:solidFill>
            <a:schemeClr val="accent1"/>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5073"/>
                </a:solidFill>
                <a:effectLst/>
                <a:uLnTx/>
                <a:uFillTx/>
                <a:latin typeface="Courier" pitchFamily="2" charset="0"/>
                <a:ea typeface="Arial" pitchFamily="-107" charset="0"/>
                <a:cs typeface="Arial" pitchFamily="-107" charset="0"/>
                <a:sym typeface="Arial" pitchFamily="-107" charset="0"/>
              </a:rPr>
              <a:t>commit?</a:t>
            </a:r>
            <a:endParaRPr kumimoji="0" lang="en-US" sz="1400" b="0" i="0" u="none" strike="noStrike" kern="1200" cap="none" spc="0" normalizeH="0" baseline="0" noProof="0" dirty="0" err="1">
              <a:ln>
                <a:noFill/>
              </a:ln>
              <a:solidFill>
                <a:srgbClr val="005073"/>
              </a:solidFill>
              <a:effectLst/>
              <a:uLnTx/>
              <a:uFillTx/>
              <a:latin typeface="Courier" pitchFamily="2" charset="0"/>
              <a:ea typeface="Arial" pitchFamily="-107" charset="0"/>
              <a:cs typeface="Arial" pitchFamily="-107" charset="0"/>
              <a:sym typeface="Arial" pitchFamily="-107" charset="0"/>
            </a:endParaRPr>
          </a:p>
        </p:txBody>
      </p:sp>
      <p:sp>
        <p:nvSpPr>
          <p:cNvPr id="9" name="Cloud 8"/>
          <p:cNvSpPr/>
          <p:nvPr/>
        </p:nvSpPr>
        <p:spPr bwMode="auto">
          <a:xfrm>
            <a:off x="6109782" y="2869744"/>
            <a:ext cx="1344036" cy="1344036"/>
          </a:xfrm>
          <a:prstGeom prst="cloud">
            <a:avLst/>
          </a:prstGeom>
          <a:solidFill>
            <a:schemeClr val="accent1"/>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5073"/>
                </a:solidFill>
                <a:effectLst/>
                <a:uLnTx/>
                <a:uFillTx/>
                <a:latin typeface="Courier" pitchFamily="2" charset="0"/>
                <a:ea typeface="Arial" pitchFamily="-107" charset="0"/>
                <a:cs typeface="Arial" pitchFamily="-107" charset="0"/>
                <a:sym typeface="Arial" pitchFamily="-107" charset="0"/>
              </a:rPr>
              <a:t>copy run start?</a:t>
            </a:r>
          </a:p>
        </p:txBody>
      </p:sp>
    </p:spTree>
    <p:extLst>
      <p:ext uri="{BB962C8B-B14F-4D97-AF65-F5344CB8AC3E}">
        <p14:creationId xmlns:p14="http://schemas.microsoft.com/office/powerpoint/2010/main" val="11425769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NETCONF Data Stores</a:t>
            </a:r>
          </a:p>
        </p:txBody>
      </p:sp>
      <p:sp>
        <p:nvSpPr>
          <p:cNvPr id="9" name="Text Placeholder 8">
            <a:extLst>
              <a:ext uri="{FF2B5EF4-FFF2-40B4-BE49-F238E27FC236}">
                <a16:creationId xmlns:a16="http://schemas.microsoft.com/office/drawing/2014/main" id="{8F8EDF2B-6971-E340-B11C-73601487DF88}"/>
              </a:ext>
            </a:extLst>
          </p:cNvPr>
          <p:cNvSpPr>
            <a:spLocks noGrp="1"/>
          </p:cNvSpPr>
          <p:nvPr>
            <p:ph type="body" sz="quarter" idx="4294967295"/>
          </p:nvPr>
        </p:nvSpPr>
        <p:spPr>
          <a:xfrm>
            <a:off x="4643336" y="1206500"/>
            <a:ext cx="4500664" cy="3082925"/>
          </a:xfrm>
          <a:prstGeom prst="rect">
            <a:avLst/>
          </a:prstGeom>
        </p:spPr>
        <p:txBody>
          <a:bodyPr/>
          <a:lstStyle/>
          <a:p>
            <a:pPr marL="0" indent="0" defTabSz="685800" fontAlgn="auto">
              <a:lnSpc>
                <a:spcPct val="100000"/>
              </a:lnSpc>
              <a:spcBef>
                <a:spcPts val="0"/>
              </a:spcBef>
              <a:spcAft>
                <a:spcPts val="0"/>
              </a:spcAft>
              <a:buClrTx/>
              <a:buSzTx/>
              <a:buNone/>
            </a:pPr>
            <a:r>
              <a:rPr lang="en-US" sz="1800" b="1" dirty="0">
                <a:solidFill>
                  <a:srgbClr val="282828"/>
                </a:solidFill>
                <a:ea typeface="+mn-ea"/>
                <a:cs typeface="+mn-cs"/>
              </a:rPr>
              <a:t>Data Store Key Points</a:t>
            </a:r>
          </a:p>
          <a:p>
            <a:pPr marL="285736" indent="-285736" defTabSz="685800" fontAlgn="auto">
              <a:lnSpc>
                <a:spcPct val="100000"/>
              </a:lnSpc>
              <a:spcBef>
                <a:spcPts val="0"/>
              </a:spcBef>
              <a:spcAft>
                <a:spcPts val="0"/>
              </a:spcAft>
              <a:buClrTx/>
              <a:buSzTx/>
              <a:buFont typeface="Arial" charset="0"/>
              <a:buChar char="•"/>
            </a:pPr>
            <a:r>
              <a:rPr lang="en-US" sz="1600" dirty="0">
                <a:solidFill>
                  <a:srgbClr val="282828"/>
                </a:solidFill>
                <a:ea typeface="+mn-ea"/>
                <a:cs typeface="+mn-cs"/>
              </a:rPr>
              <a:t>Entire or partial configuration </a:t>
            </a:r>
          </a:p>
          <a:p>
            <a:pPr marL="285736" indent="-285736" defTabSz="685800" fontAlgn="auto">
              <a:lnSpc>
                <a:spcPct val="100000"/>
              </a:lnSpc>
              <a:spcBef>
                <a:spcPts val="0"/>
              </a:spcBef>
              <a:spcAft>
                <a:spcPts val="0"/>
              </a:spcAft>
              <a:buClrTx/>
              <a:buSzTx/>
              <a:buFont typeface="Arial" charset="0"/>
              <a:buChar char="•"/>
            </a:pPr>
            <a:r>
              <a:rPr lang="en-US" sz="1600" dirty="0">
                <a:solidFill>
                  <a:srgbClr val="282828"/>
                </a:solidFill>
                <a:ea typeface="+mn-ea"/>
                <a:cs typeface="+mn-cs"/>
              </a:rPr>
              <a:t>"running" is the only mandatory data store</a:t>
            </a:r>
          </a:p>
          <a:p>
            <a:pPr marL="285736" indent="-285736" defTabSz="685800" fontAlgn="auto">
              <a:lnSpc>
                <a:spcPct val="100000"/>
              </a:lnSpc>
              <a:spcBef>
                <a:spcPts val="0"/>
              </a:spcBef>
              <a:spcAft>
                <a:spcPts val="0"/>
              </a:spcAft>
              <a:buClrTx/>
              <a:buSzTx/>
              <a:buFont typeface="Arial" charset="0"/>
              <a:buChar char="•"/>
            </a:pPr>
            <a:r>
              <a:rPr lang="en-US" sz="1600" dirty="0">
                <a:solidFill>
                  <a:srgbClr val="282828"/>
                </a:solidFill>
                <a:ea typeface="+mn-ea"/>
                <a:cs typeface="+mn-cs"/>
              </a:rPr>
              <a:t>Not all data stores are writeable</a:t>
            </a:r>
          </a:p>
          <a:p>
            <a:pPr marL="0" indent="0" defTabSz="685800" fontAlgn="auto">
              <a:lnSpc>
                <a:spcPct val="100000"/>
              </a:lnSpc>
              <a:spcBef>
                <a:spcPts val="0"/>
              </a:spcBef>
              <a:spcAft>
                <a:spcPts val="0"/>
              </a:spcAft>
              <a:buClrTx/>
              <a:buSzTx/>
              <a:buNone/>
            </a:pPr>
            <a:endParaRPr lang="en-US" sz="1800" dirty="0">
              <a:solidFill>
                <a:srgbClr val="282828"/>
              </a:solidFill>
              <a:ea typeface="+mn-ea"/>
              <a:cs typeface="+mn-cs"/>
            </a:endParaRPr>
          </a:p>
          <a:p>
            <a:endParaRPr lang="en-US" dirty="0"/>
          </a:p>
        </p:txBody>
      </p:sp>
      <p:pic>
        <p:nvPicPr>
          <p:cNvPr id="7" name="Content Placeholder 6"/>
          <p:cNvPicPr>
            <a:picLocks noGrp="1" noChangeAspect="1"/>
          </p:cNvPicPr>
          <p:nvPr>
            <p:ph idx="4294967295"/>
          </p:nvPr>
        </p:nvPicPr>
        <p:blipFill rotWithShape="1">
          <a:blip r:embed="rId3"/>
          <a:srcRect t="18376"/>
          <a:stretch/>
        </p:blipFill>
        <p:spPr>
          <a:xfrm>
            <a:off x="499714" y="1838034"/>
            <a:ext cx="3914775" cy="1284287"/>
          </a:xfrm>
          <a:prstGeom prst="rect">
            <a:avLst/>
          </a:prstGeom>
        </p:spPr>
      </p:pic>
      <p:sp>
        <p:nvSpPr>
          <p:cNvPr id="5" name="Content Placeholder 3"/>
          <p:cNvSpPr txBox="1">
            <a:spLocks/>
          </p:cNvSpPr>
          <p:nvPr/>
        </p:nvSpPr>
        <p:spPr>
          <a:xfrm>
            <a:off x="437766" y="3753854"/>
            <a:ext cx="8345488" cy="46455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tx2"/>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690" marR="0" lvl="0" indent="-285690" algn="l" defTabSz="457105" rtl="0" eaLnBrk="1" fontAlgn="auto" latinLnBrk="0" hangingPunct="1">
              <a:lnSpc>
                <a:spcPct val="100000"/>
              </a:lnSpc>
              <a:spcBef>
                <a:spcPct val="20000"/>
              </a:spcBef>
              <a:spcAft>
                <a:spcPts val="0"/>
              </a:spcAft>
              <a:buClrTx/>
              <a:buSzTx/>
              <a:buFont typeface="Arial"/>
              <a:buNone/>
              <a:tabLst/>
              <a:defRPr/>
            </a:pPr>
            <a:r>
              <a:rPr kumimoji="0" lang="en-US" sz="2000" b="0" i="0" u="none" strike="noStrike" kern="1200" cap="none" spc="0" normalizeH="0" baseline="0" noProof="0" dirty="0">
                <a:ln>
                  <a:noFill/>
                </a:ln>
                <a:solidFill>
                  <a:srgbClr val="282828"/>
                </a:solidFill>
                <a:effectLst/>
                <a:uLnTx/>
                <a:uFillTx/>
                <a:latin typeface="Courier" charset="0"/>
                <a:ea typeface="Courier" charset="0"/>
                <a:cs typeface="Courier" charset="0"/>
              </a:rPr>
              <a:t>result = </a:t>
            </a:r>
            <a:r>
              <a:rPr kumimoji="0" lang="en-US" sz="2000" b="0" i="0" u="none" strike="noStrike" kern="1200" cap="none" spc="0" normalizeH="0" baseline="0" noProof="0" dirty="0" err="1">
                <a:ln>
                  <a:noFill/>
                </a:ln>
                <a:solidFill>
                  <a:srgbClr val="282828"/>
                </a:solidFill>
                <a:effectLst/>
                <a:uLnTx/>
                <a:uFillTx/>
                <a:latin typeface="Courier" charset="0"/>
                <a:ea typeface="Courier" charset="0"/>
                <a:cs typeface="Courier" charset="0"/>
              </a:rPr>
              <a:t>m.get_config</a:t>
            </a:r>
            <a:r>
              <a:rPr kumimoji="0" lang="en-US" sz="2000" b="0" i="0" u="none" strike="noStrike" kern="1200" cap="none" spc="0" normalizeH="0" baseline="0" noProof="0" dirty="0">
                <a:ln>
                  <a:noFill/>
                </a:ln>
                <a:solidFill>
                  <a:srgbClr val="282828"/>
                </a:solidFill>
                <a:effectLst/>
                <a:uLnTx/>
                <a:uFillTx/>
                <a:latin typeface="Courier" charset="0"/>
                <a:ea typeface="Courier" charset="0"/>
                <a:cs typeface="Courier" charset="0"/>
              </a:rPr>
              <a:t>('</a:t>
            </a:r>
            <a:r>
              <a:rPr kumimoji="0" lang="en-US" sz="2000" b="1" i="0" u="none" strike="noStrike" kern="1200" cap="none" spc="0" normalizeH="0" baseline="0" noProof="0" dirty="0">
                <a:ln>
                  <a:noFill/>
                </a:ln>
                <a:solidFill>
                  <a:srgbClr val="676767"/>
                </a:solidFill>
                <a:effectLst/>
                <a:uLnTx/>
                <a:uFillTx/>
                <a:latin typeface="Courier" charset="0"/>
                <a:ea typeface="Courier" charset="0"/>
                <a:cs typeface="Courier" charset="0"/>
              </a:rPr>
              <a:t>running</a:t>
            </a:r>
            <a:r>
              <a:rPr kumimoji="0" lang="en-US" sz="2000" b="0" i="0" u="none" strike="noStrike" kern="1200" cap="none" spc="0" normalizeH="0" baseline="0" noProof="0" dirty="0">
                <a:ln>
                  <a:noFill/>
                </a:ln>
                <a:solidFill>
                  <a:srgbClr val="282828"/>
                </a:solidFill>
                <a:effectLst/>
                <a:uLnTx/>
                <a:uFillTx/>
                <a:latin typeface="Courier" charset="0"/>
                <a:ea typeface="Courier" charset="0"/>
                <a:cs typeface="Courier" charset="0"/>
              </a:rPr>
              <a:t>')</a:t>
            </a:r>
            <a:endParaRPr kumimoji="0" lang="mr-IN" sz="2000" b="0" i="0" u="none" strike="noStrike" kern="1200" cap="none" spc="0" normalizeH="0" baseline="0" noProof="0" dirty="0">
              <a:ln>
                <a:noFill/>
              </a:ln>
              <a:solidFill>
                <a:srgbClr val="282828"/>
              </a:solidFill>
              <a:effectLst/>
              <a:uLnTx/>
              <a:uFillTx/>
              <a:latin typeface="Courier" charset="0"/>
              <a:ea typeface="Courier" charset="0"/>
              <a:cs typeface="Courier" charset="0"/>
            </a:endParaRPr>
          </a:p>
        </p:txBody>
      </p:sp>
      <p:pic>
        <p:nvPicPr>
          <p:cNvPr id="6" name="Picture 5"/>
          <p:cNvPicPr>
            <a:picLocks noChangeAspect="1"/>
          </p:cNvPicPr>
          <p:nvPr/>
        </p:nvPicPr>
        <p:blipFill>
          <a:blip r:embed="rId4"/>
          <a:stretch>
            <a:fillRect/>
          </a:stretch>
        </p:blipFill>
        <p:spPr>
          <a:xfrm>
            <a:off x="4813946" y="2407010"/>
            <a:ext cx="3830340" cy="893085"/>
          </a:xfrm>
          <a:prstGeom prst="rect">
            <a:avLst/>
          </a:prstGeom>
        </p:spPr>
      </p:pic>
    </p:spTree>
    <p:extLst>
      <p:ext uri="{BB962C8B-B14F-4D97-AF65-F5344CB8AC3E}">
        <p14:creationId xmlns:p14="http://schemas.microsoft.com/office/powerpoint/2010/main" val="2654693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NETCONF Communications</a:t>
            </a:r>
          </a:p>
        </p:txBody>
      </p:sp>
      <p:pic>
        <p:nvPicPr>
          <p:cNvPr id="5" name="Content Placeholder 4"/>
          <p:cNvPicPr>
            <a:picLocks noGrp="1" noChangeAspect="1"/>
          </p:cNvPicPr>
          <p:nvPr>
            <p:ph idx="4294967295"/>
          </p:nvPr>
        </p:nvPicPr>
        <p:blipFill rotWithShape="1">
          <a:blip r:embed="rId3"/>
          <a:srcRect t="15781"/>
          <a:stretch/>
        </p:blipFill>
        <p:spPr>
          <a:xfrm>
            <a:off x="506913" y="1940264"/>
            <a:ext cx="8280400" cy="2233613"/>
          </a:xfrm>
          <a:prstGeom prst="rect">
            <a:avLst/>
          </a:prstGeom>
        </p:spPr>
      </p:pic>
      <p:sp>
        <p:nvSpPr>
          <p:cNvPr id="6" name="Folded Corner 5"/>
          <p:cNvSpPr/>
          <p:nvPr/>
        </p:nvSpPr>
        <p:spPr>
          <a:xfrm>
            <a:off x="5652798" y="921037"/>
            <a:ext cx="2395808" cy="710757"/>
          </a:xfrm>
          <a:prstGeom prst="foldedCorne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List of my supported YANG models</a:t>
            </a:r>
          </a:p>
        </p:txBody>
      </p:sp>
      <p:cxnSp>
        <p:nvCxnSpPr>
          <p:cNvPr id="8" name="Straight Arrow Connector 7"/>
          <p:cNvCxnSpPr>
            <a:cxnSpLocks/>
          </p:cNvCxnSpPr>
          <p:nvPr/>
        </p:nvCxnSpPr>
        <p:spPr>
          <a:xfrm flipV="1">
            <a:off x="5496122" y="1631795"/>
            <a:ext cx="156676" cy="9103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435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NETCONF Sessions</a:t>
            </a:r>
          </a:p>
        </p:txBody>
      </p:sp>
      <p:pic>
        <p:nvPicPr>
          <p:cNvPr id="5" name="Picture 4"/>
          <p:cNvPicPr>
            <a:picLocks noChangeAspect="1"/>
          </p:cNvPicPr>
          <p:nvPr/>
        </p:nvPicPr>
        <p:blipFill>
          <a:blip r:embed="rId2"/>
          <a:stretch>
            <a:fillRect/>
          </a:stretch>
        </p:blipFill>
        <p:spPr>
          <a:xfrm>
            <a:off x="703634" y="1128017"/>
            <a:ext cx="4733482" cy="3383775"/>
          </a:xfrm>
          <a:prstGeom prst="rect">
            <a:avLst/>
          </a:prstGeom>
        </p:spPr>
      </p:pic>
      <p:pic>
        <p:nvPicPr>
          <p:cNvPr id="6" name="Picture 5"/>
          <p:cNvPicPr>
            <a:picLocks noChangeAspect="1"/>
          </p:cNvPicPr>
          <p:nvPr/>
        </p:nvPicPr>
        <p:blipFill>
          <a:blip r:embed="rId3"/>
          <a:stretch>
            <a:fillRect/>
          </a:stretch>
        </p:blipFill>
        <p:spPr>
          <a:xfrm>
            <a:off x="5304409" y="1561573"/>
            <a:ext cx="3278000" cy="3097107"/>
          </a:xfrm>
          <a:prstGeom prst="rect">
            <a:avLst/>
          </a:prstGeom>
        </p:spPr>
      </p:pic>
      <p:sp>
        <p:nvSpPr>
          <p:cNvPr id="8" name="TextBox 7"/>
          <p:cNvSpPr txBox="1"/>
          <p:nvPr/>
        </p:nvSpPr>
        <p:spPr>
          <a:xfrm>
            <a:off x="5540075" y="2740794"/>
            <a:ext cx="2971800" cy="369332"/>
          </a:xfrm>
          <a:prstGeom prst="rect">
            <a:avLst/>
          </a:prstGeom>
          <a:solidFill>
            <a:srgbClr val="F67F83">
              <a:alpha val="69804"/>
            </a:srgbClr>
          </a:solidFill>
        </p:spPr>
        <p:txBody>
          <a:bodyPr wrap="square" rtlCol="0">
            <a:spAutoFit/>
          </a:bodyPr>
          <a:lstStyle/>
          <a:p>
            <a:r>
              <a:rPr lang="en-US" dirty="0"/>
              <a:t>Single Transaction Session</a:t>
            </a:r>
          </a:p>
        </p:txBody>
      </p:sp>
    </p:spTree>
    <p:extLst>
      <p:ext uri="{BB962C8B-B14F-4D97-AF65-F5344CB8AC3E}">
        <p14:creationId xmlns:p14="http://schemas.microsoft.com/office/powerpoint/2010/main" val="30977825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NETCONF in Code with Python</a:t>
            </a:r>
          </a:p>
        </p:txBody>
      </p:sp>
    </p:spTree>
    <p:extLst>
      <p:ext uri="{BB962C8B-B14F-4D97-AF65-F5344CB8AC3E}">
        <p14:creationId xmlns:p14="http://schemas.microsoft.com/office/powerpoint/2010/main" val="36500933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201738"/>
            <a:ext cx="4647963" cy="3389312"/>
          </a:xfrm>
        </p:spPr>
        <p:txBody>
          <a:bodyPr/>
          <a:lstStyle/>
          <a:p>
            <a:r>
              <a:rPr lang="en-US" dirty="0"/>
              <a:t>Full NETCONF Manager implementation in Python</a:t>
            </a:r>
          </a:p>
          <a:p>
            <a:pPr lvl="1"/>
            <a:r>
              <a:rPr lang="en-US" dirty="0">
                <a:hlinkClick r:id="rId3"/>
              </a:rPr>
              <a:t>https://ncclient.readthedocs.io</a:t>
            </a:r>
            <a:endParaRPr lang="en-US" dirty="0"/>
          </a:p>
          <a:p>
            <a:r>
              <a:rPr lang="en-US" dirty="0"/>
              <a:t>Simplifies connection and communication.</a:t>
            </a:r>
          </a:p>
          <a:p>
            <a:r>
              <a:rPr lang="en-US" dirty="0"/>
              <a:t>Deals in raw XML</a:t>
            </a:r>
          </a:p>
        </p:txBody>
      </p:sp>
      <p:sp>
        <p:nvSpPr>
          <p:cNvPr id="3" name="Title 2"/>
          <p:cNvSpPr>
            <a:spLocks noGrp="1"/>
          </p:cNvSpPr>
          <p:nvPr>
            <p:ph type="title"/>
          </p:nvPr>
        </p:nvSpPr>
        <p:spPr/>
        <p:txBody>
          <a:bodyPr/>
          <a:lstStyle/>
          <a:p>
            <a:r>
              <a:rPr lang="en-US" dirty="0"/>
              <a:t>NETCONF and Python: </a:t>
            </a:r>
            <a:r>
              <a:rPr lang="en-US" dirty="0" err="1"/>
              <a:t>ncclient</a:t>
            </a:r>
            <a:endParaRPr lang="en-US" dirty="0"/>
          </a:p>
        </p:txBody>
      </p:sp>
      <p:pic>
        <p:nvPicPr>
          <p:cNvPr id="6" name="Content Placeholder 5"/>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5257800" y="1525588"/>
            <a:ext cx="3886200" cy="2265362"/>
          </a:xfrm>
          <a:prstGeom prst="rect">
            <a:avLst/>
          </a:prstGeom>
        </p:spPr>
      </p:pic>
      <p:sp>
        <p:nvSpPr>
          <p:cNvPr id="2" name="TextBox 1"/>
          <p:cNvSpPr txBox="1"/>
          <p:nvPr/>
        </p:nvSpPr>
        <p:spPr>
          <a:xfrm>
            <a:off x="5410201" y="4423411"/>
            <a:ext cx="3578393" cy="276999"/>
          </a:xfrm>
          <a:prstGeom prst="rect">
            <a:avLst/>
          </a:prstGeom>
          <a:noFill/>
        </p:spPr>
        <p:txBody>
          <a:bodyPr wrap="square" rtlCol="0">
            <a:spAutoFit/>
          </a:body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282828"/>
                </a:solidFill>
                <a:effectLst/>
                <a:uLnTx/>
                <a:uFillTx/>
                <a:latin typeface="Arial" charset="0"/>
                <a:ea typeface="ＭＳ Ｐゴシック" charset="0"/>
              </a:rPr>
              <a:t>From: </a:t>
            </a:r>
            <a:r>
              <a:rPr kumimoji="0" lang="en-US" sz="1200" b="0" i="1" u="none" strike="noStrike" kern="1200" cap="none" spc="0" normalizeH="0" baseline="0" noProof="0" dirty="0">
                <a:ln>
                  <a:noFill/>
                </a:ln>
                <a:solidFill>
                  <a:srgbClr val="282828"/>
                </a:solidFill>
                <a:effectLst/>
                <a:uLnTx/>
                <a:uFillTx/>
                <a:latin typeface="Arial" charset="0"/>
                <a:ea typeface="ＭＳ Ｐゴシック" charset="0"/>
                <a:hlinkClick r:id="rId5"/>
              </a:rPr>
              <a:t>http://ncclient.readthedocs.io/en/latest/</a:t>
            </a:r>
            <a:r>
              <a:rPr kumimoji="0" lang="en-US" sz="1200" b="0" i="1" u="none" strike="noStrike" kern="1200" cap="none" spc="0" normalizeH="0" baseline="0" noProof="0" dirty="0">
                <a:ln>
                  <a:noFill/>
                </a:ln>
                <a:solidFill>
                  <a:srgbClr val="282828"/>
                </a:solidFill>
                <a:effectLst/>
                <a:uLnTx/>
                <a:uFillTx/>
                <a:latin typeface="Arial" charset="0"/>
                <a:ea typeface="ＭＳ Ｐゴシック" charset="0"/>
              </a:rPr>
              <a:t> </a:t>
            </a:r>
          </a:p>
        </p:txBody>
      </p:sp>
    </p:spTree>
    <p:extLst>
      <p:ext uri="{BB962C8B-B14F-4D97-AF65-F5344CB8AC3E}">
        <p14:creationId xmlns:p14="http://schemas.microsoft.com/office/powerpoint/2010/main" val="41366889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2.7 LAB – NETCONF with Python: </a:t>
            </a:r>
            <a:br>
              <a:rPr lang="en-US" dirty="0"/>
            </a:br>
            <a:r>
              <a:rPr lang="en-US" dirty="0"/>
              <a:t>List Capabilities</a:t>
            </a:r>
          </a:p>
        </p:txBody>
      </p:sp>
    </p:spTree>
    <p:extLst>
      <p:ext uri="{BB962C8B-B14F-4D97-AF65-F5344CB8AC3E}">
        <p14:creationId xmlns:p14="http://schemas.microsoft.com/office/powerpoint/2010/main" val="7532645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Using Python’s </a:t>
            </a:r>
            <a:r>
              <a:rPr lang="en-US" dirty="0" err="1"/>
              <a:t>ncclient</a:t>
            </a:r>
            <a:r>
              <a:rPr lang="en-US" dirty="0"/>
              <a:t> module to connect to the NETCONF service of the device</a:t>
            </a:r>
          </a:p>
          <a:p>
            <a:r>
              <a:rPr lang="en-US" dirty="0"/>
              <a:t>Printing to the output the list of supported YANG models (capabilities)</a:t>
            </a:r>
          </a:p>
        </p:txBody>
      </p:sp>
      <p:sp>
        <p:nvSpPr>
          <p:cNvPr id="3" name="Title 2"/>
          <p:cNvSpPr>
            <a:spLocks noGrp="1"/>
          </p:cNvSpPr>
          <p:nvPr>
            <p:ph type="title"/>
          </p:nvPr>
        </p:nvSpPr>
        <p:spPr/>
        <p:txBody>
          <a:bodyPr/>
          <a:lstStyle/>
          <a:p>
            <a:r>
              <a:rPr lang="en-US" dirty="0"/>
              <a:t>What’s the lab about?</a:t>
            </a:r>
          </a:p>
        </p:txBody>
      </p:sp>
      <p:pic>
        <p:nvPicPr>
          <p:cNvPr id="5" name="Picture 4"/>
          <p:cNvPicPr>
            <a:picLocks noChangeAspect="1"/>
          </p:cNvPicPr>
          <p:nvPr/>
        </p:nvPicPr>
        <p:blipFill>
          <a:blip r:embed="rId2"/>
          <a:stretch>
            <a:fillRect/>
          </a:stretch>
        </p:blipFill>
        <p:spPr>
          <a:xfrm>
            <a:off x="0" y="0"/>
            <a:ext cx="327688" cy="5143500"/>
          </a:xfrm>
          <a:prstGeom prst="rect">
            <a:avLst/>
          </a:prstGeom>
        </p:spPr>
      </p:pic>
    </p:spTree>
    <p:extLst>
      <p:ext uri="{BB962C8B-B14F-4D97-AF65-F5344CB8AC3E}">
        <p14:creationId xmlns:p14="http://schemas.microsoft.com/office/powerpoint/2010/main" val="2278809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2.8 LAB – NETCONF with Python: </a:t>
            </a:r>
            <a:br>
              <a:rPr lang="en-US" dirty="0"/>
            </a:br>
            <a:r>
              <a:rPr lang="en-US" dirty="0"/>
              <a:t>Device Configuration</a:t>
            </a:r>
          </a:p>
        </p:txBody>
      </p:sp>
    </p:spTree>
    <p:extLst>
      <p:ext uri="{BB962C8B-B14F-4D97-AF65-F5344CB8AC3E}">
        <p14:creationId xmlns:p14="http://schemas.microsoft.com/office/powerpoint/2010/main" val="3085213833"/>
      </p:ext>
    </p:extLst>
  </p:cSld>
  <p:clrMapOvr>
    <a:masterClrMapping/>
  </p:clrMapOvr>
</p:sld>
</file>

<file path=ppt/theme/theme1.xml><?xml version="1.0" encoding="utf-8"?>
<a:theme xmlns:a="http://schemas.openxmlformats.org/drawingml/2006/main" name="Default Theme">
  <a:themeElements>
    <a:clrScheme name="Custom 2">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0042C7"/>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Csco Live 2018">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3.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FY20 NetAcad PPT Template 16x9 Light Background" id="{D984579E-17D0-BA42-9739-083C05630F8A}" vid="{7AA0612E-D1AB-8F43-BBA9-9963D7C47D8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912919C-A949-4B4B-817F-953DE76A720B}">
  <we:reference id="01cd1c88-25e9-4daa-b0ef-32dc541ed811" version="1.0.0.0" store="EXCatalog" storeType="EXCatalog"/>
  <we:alternateReferences>
    <we:reference id="WA200000068" version="1.0.0.0" store="en-US" storeType="OMEX"/>
  </we:alternateReferences>
  <we:properties>
    <we:property name="Webex_Teams_roomID" value="&quot;Y2lzY29zcGFyazovL3VzL1JPT00vN2UwMWM0MDAtZGY1NC0xMWU1LWFmN2YtNDdhOGVlYTRlN2E4&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Default Theme</Template>
  <TotalTime>63518</TotalTime>
  <Words>6800</Words>
  <Application>Microsoft Office PowerPoint</Application>
  <PresentationFormat>On-screen Show (16:9)</PresentationFormat>
  <Paragraphs>1064</Paragraphs>
  <Slides>113</Slides>
  <Notes>47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113</vt:i4>
      </vt:variant>
    </vt:vector>
  </HeadingPairs>
  <TitlesOfParts>
    <vt:vector size="124" baseType="lpstr">
      <vt:lpstr>Arial</vt:lpstr>
      <vt:lpstr>Calibri</vt:lpstr>
      <vt:lpstr>CiscoSans ExtraLight</vt:lpstr>
      <vt:lpstr>CiscoSansTT ExtraLight</vt:lpstr>
      <vt:lpstr>CiscoSansTT Light</vt:lpstr>
      <vt:lpstr>Consolas</vt:lpstr>
      <vt:lpstr>Courier</vt:lpstr>
      <vt:lpstr>Courier New</vt:lpstr>
      <vt:lpstr>Default Theme</vt:lpstr>
      <vt:lpstr>Csco Live 2018</vt:lpstr>
      <vt:lpstr>Blue theme 2015 16x9</vt:lpstr>
      <vt:lpstr>Cisco Networking Academy</vt:lpstr>
      <vt:lpstr>Model Driven Programmability</vt:lpstr>
      <vt:lpstr>Introduction</vt:lpstr>
      <vt:lpstr>Welcome</vt:lpstr>
      <vt:lpstr>Agenda</vt:lpstr>
      <vt:lpstr>Workshop Objectives</vt:lpstr>
      <vt:lpstr>Computer Requirements</vt:lpstr>
      <vt:lpstr>Why are we here?</vt:lpstr>
      <vt:lpstr>Building an Industry Ecosystem with DevNet</vt:lpstr>
      <vt:lpstr>Network Programmability</vt:lpstr>
      <vt:lpstr>Network Programmability Concepts</vt:lpstr>
      <vt:lpstr>The Network is No Longer Isolated</vt:lpstr>
      <vt:lpstr>SDN: Control Plane and Data Plane</vt:lpstr>
      <vt:lpstr>Data Control and Management plane</vt:lpstr>
      <vt:lpstr>Programmable API interfaces for the network</vt:lpstr>
      <vt:lpstr>Model Driven Programmability</vt:lpstr>
      <vt:lpstr>Programming Network Devices</vt:lpstr>
      <vt:lpstr>Device Level APIs and Programmability</vt:lpstr>
      <vt:lpstr>Management over CLI (Telnet, SSH)</vt:lpstr>
      <vt:lpstr>2.1 LAB – Setting Up the Lab Environment</vt:lpstr>
      <vt:lpstr>What’s the lab about?</vt:lpstr>
      <vt:lpstr>PowerPoint Presentation</vt:lpstr>
      <vt:lpstr>2.2 LAB – CLI Automation with Python Using netmiko</vt:lpstr>
      <vt:lpstr>What’s the lab about?</vt:lpstr>
      <vt:lpstr>YANG Models</vt:lpstr>
      <vt:lpstr>What is a Data Model?  </vt:lpstr>
      <vt:lpstr>YANG Modeling Language</vt:lpstr>
      <vt:lpstr>What might a YANG Data Model describe?</vt:lpstr>
      <vt:lpstr>Where do Models Come From? </vt:lpstr>
      <vt:lpstr>Where to get the Models?</vt:lpstr>
      <vt:lpstr>YANG Data Models</vt:lpstr>
      <vt:lpstr>Working with YANG Models</vt:lpstr>
      <vt:lpstr>Using pyang tool </vt:lpstr>
      <vt:lpstr>2.3 LAB – Explore YANG models using the pyang tool</vt:lpstr>
      <vt:lpstr>What’s the lab about?</vt:lpstr>
      <vt:lpstr>Network Device Data in YANG</vt:lpstr>
      <vt:lpstr>Transport (Protocol) vs Data (Model)</vt:lpstr>
      <vt:lpstr>Actual Device Data Modeled in YANG</vt:lpstr>
      <vt:lpstr>ietf-interfaces YANG modeled data with XML encoding</vt:lpstr>
      <vt:lpstr>Enable YANG/NETCONF/RESTCONF support</vt:lpstr>
      <vt:lpstr>YANG Summary</vt:lpstr>
      <vt:lpstr>YANG Summary</vt:lpstr>
      <vt:lpstr>RESTCONF REST APIs</vt:lpstr>
      <vt:lpstr>REST APIs</vt:lpstr>
      <vt:lpstr>How does this work?</vt:lpstr>
      <vt:lpstr>Anatomy of a REST Request</vt:lpstr>
      <vt:lpstr>What is in the Response?</vt:lpstr>
      <vt:lpstr>JSON and XML encoding for data</vt:lpstr>
      <vt:lpstr>What about authentication?</vt:lpstr>
      <vt:lpstr>Experimenting with RESTCONF</vt:lpstr>
      <vt:lpstr>RESTCONF Details</vt:lpstr>
      <vt:lpstr>RESTCONF vs. NETCONF?</vt:lpstr>
      <vt:lpstr>RESTCONF Transport</vt:lpstr>
      <vt:lpstr>RESTCONF Protocol Stack &amp; Transport</vt:lpstr>
      <vt:lpstr>Operations - HTTP CRUD</vt:lpstr>
      <vt:lpstr>Content - XML or JSON</vt:lpstr>
      <vt:lpstr>Constructing RESTCONF URIs for Data Resources</vt:lpstr>
      <vt:lpstr>URL Creation Review</vt:lpstr>
      <vt:lpstr>RESTCONF and HTTPS/SSL</vt:lpstr>
      <vt:lpstr>Using RESTCONF with Postman</vt:lpstr>
      <vt:lpstr>Postman: Powerful but Simple REST API Client</vt:lpstr>
      <vt:lpstr>Configure Postman</vt:lpstr>
      <vt:lpstr>Postman Features</vt:lpstr>
      <vt:lpstr>Step 1: Get YANG Modules List via RESTCONF</vt:lpstr>
      <vt:lpstr>Step 1: Get YANG Models List via RESTCONF</vt:lpstr>
      <vt:lpstr>Automate Your Network with RESTCONF</vt:lpstr>
      <vt:lpstr>Getting Interface Details</vt:lpstr>
      <vt:lpstr>Configuring Interface Details</vt:lpstr>
      <vt:lpstr>Verification of Interface Details after Configuration</vt:lpstr>
      <vt:lpstr>Custom RESTCONF Operations</vt:lpstr>
      <vt:lpstr>2.4 LAB – RESTCONF with Postman</vt:lpstr>
      <vt:lpstr>What’s the lab about?</vt:lpstr>
      <vt:lpstr>RESTCONF with Python </vt:lpstr>
      <vt:lpstr>PowerPoint Presentation</vt:lpstr>
      <vt:lpstr>RESTCONF with Python</vt:lpstr>
      <vt:lpstr>2.5 LAB – RESTCONF with Python</vt:lpstr>
      <vt:lpstr>What’s the lab about?</vt:lpstr>
      <vt:lpstr>RESTCONF Summary</vt:lpstr>
      <vt:lpstr>Review</vt:lpstr>
      <vt:lpstr>Experimenting with NETCONF</vt:lpstr>
      <vt:lpstr>Introducing the NETCONF Protocol</vt:lpstr>
      <vt:lpstr>RESTCONF vs. NETCONF?</vt:lpstr>
      <vt:lpstr>NETCONF Transport</vt:lpstr>
      <vt:lpstr>NETCONF Protocol Stack</vt:lpstr>
      <vt:lpstr>Transport - SSH</vt:lpstr>
      <vt:lpstr>2.6 LAB – raw NETCONF</vt:lpstr>
      <vt:lpstr>What’s the lab about?</vt:lpstr>
      <vt:lpstr>Transport - SSH</vt:lpstr>
      <vt:lpstr>Messages - Remote Procedure Call (RPC)</vt:lpstr>
      <vt:lpstr>Operations - NETCONF Actions</vt:lpstr>
      <vt:lpstr>Additional Operations</vt:lpstr>
      <vt:lpstr>NETCONF Data Stores</vt:lpstr>
      <vt:lpstr>NETCONF Communications</vt:lpstr>
      <vt:lpstr>Anatomy of NETCONF Sessions</vt:lpstr>
      <vt:lpstr>NETCONF in Code with Python</vt:lpstr>
      <vt:lpstr>NETCONF and Python: ncclient</vt:lpstr>
      <vt:lpstr>2.7 LAB – NETCONF with Python:  List Capabilities</vt:lpstr>
      <vt:lpstr>What’s the lab about?</vt:lpstr>
      <vt:lpstr>2.8 LAB – NETCONF with Python:  Device Configuration</vt:lpstr>
      <vt:lpstr>What’s the lab about?</vt:lpstr>
      <vt:lpstr>2.9 LAB – NETCONF with Python:  Get Operational Data</vt:lpstr>
      <vt:lpstr>What’s the lab about?</vt:lpstr>
      <vt:lpstr>NETCONF Summary</vt:lpstr>
      <vt:lpstr>NETCONF Summary</vt:lpstr>
      <vt:lpstr>Security Considerations</vt:lpstr>
      <vt:lpstr>Securing the Management Plane and APIs</vt:lpstr>
      <vt:lpstr>RESTCONF and NETCONF Service ACLs</vt:lpstr>
      <vt:lpstr>What’s next?</vt:lpstr>
      <vt:lpstr>That was cool… but is that really the way networks will be configured in the future?</vt:lpstr>
      <vt:lpstr>SDN with YANG/NETCONF/RESTCONF</vt:lpstr>
      <vt:lpstr>NETCONF/YANG Used in Other Tools</vt:lpstr>
      <vt:lpstr>Next steps…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Benson -X (mbenson - UNICON INC at Cisco)</dc:creator>
  <cp:lastModifiedBy>Jane Gibbons</cp:lastModifiedBy>
  <cp:revision>649</cp:revision>
  <dcterms:created xsi:type="dcterms:W3CDTF">2016-08-22T22:27:36Z</dcterms:created>
  <dcterms:modified xsi:type="dcterms:W3CDTF">2020-03-27T16:56:02Z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